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18" r:id="rId2"/>
    <p:sldId id="414" r:id="rId3"/>
    <p:sldId id="323" r:id="rId4"/>
    <p:sldId id="356" r:id="rId5"/>
    <p:sldId id="380" r:id="rId6"/>
    <p:sldId id="383" r:id="rId7"/>
    <p:sldId id="385" r:id="rId8"/>
    <p:sldId id="388" r:id="rId9"/>
    <p:sldId id="386" r:id="rId10"/>
    <p:sldId id="387" r:id="rId11"/>
    <p:sldId id="389" r:id="rId12"/>
    <p:sldId id="384" r:id="rId13"/>
    <p:sldId id="321" r:id="rId14"/>
    <p:sldId id="394" r:id="rId15"/>
    <p:sldId id="395" r:id="rId16"/>
    <p:sldId id="390" r:id="rId17"/>
    <p:sldId id="392" r:id="rId18"/>
    <p:sldId id="396" r:id="rId19"/>
    <p:sldId id="326" r:id="rId20"/>
    <p:sldId id="397" r:id="rId21"/>
    <p:sldId id="398" r:id="rId22"/>
    <p:sldId id="399" r:id="rId23"/>
    <p:sldId id="324" r:id="rId24"/>
    <p:sldId id="400" r:id="rId25"/>
    <p:sldId id="325" r:id="rId26"/>
    <p:sldId id="401" r:id="rId27"/>
    <p:sldId id="402" r:id="rId28"/>
    <p:sldId id="319" r:id="rId29"/>
    <p:sldId id="403" r:id="rId30"/>
    <p:sldId id="404" r:id="rId31"/>
    <p:sldId id="405" r:id="rId32"/>
    <p:sldId id="406" r:id="rId33"/>
    <p:sldId id="407" r:id="rId34"/>
    <p:sldId id="408" r:id="rId35"/>
    <p:sldId id="409" r:id="rId36"/>
    <p:sldId id="410" r:id="rId37"/>
    <p:sldId id="411" r:id="rId38"/>
    <p:sldId id="417" r:id="rId39"/>
    <p:sldId id="412" r:id="rId40"/>
    <p:sldId id="416" r:id="rId41"/>
    <p:sldId id="413" r:id="rId42"/>
    <p:sldId id="415" r:id="rId43"/>
    <p:sldId id="316"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kern="1200">
        <a:solidFill>
          <a:schemeClr val="tx1"/>
        </a:solidFill>
        <a:latin typeface="Tahoma" pitchFamily="34" charset="0"/>
        <a:ea typeface="+mn-ea"/>
        <a:cs typeface="Arial" pitchFamily="34" charset="0"/>
      </a:defRPr>
    </a:lvl5pPr>
    <a:lvl6pPr marL="2286000" algn="l" defTabSz="914400" rtl="0" eaLnBrk="1" latinLnBrk="0" hangingPunct="1">
      <a:defRPr kern="1200">
        <a:solidFill>
          <a:schemeClr val="tx1"/>
        </a:solidFill>
        <a:latin typeface="Tahoma" pitchFamily="34" charset="0"/>
        <a:ea typeface="+mn-ea"/>
        <a:cs typeface="Arial" pitchFamily="34" charset="0"/>
      </a:defRPr>
    </a:lvl6pPr>
    <a:lvl7pPr marL="2743200" algn="l" defTabSz="914400" rtl="0" eaLnBrk="1" latinLnBrk="0" hangingPunct="1">
      <a:defRPr kern="1200">
        <a:solidFill>
          <a:schemeClr val="tx1"/>
        </a:solidFill>
        <a:latin typeface="Tahoma" pitchFamily="34" charset="0"/>
        <a:ea typeface="+mn-ea"/>
        <a:cs typeface="Arial" pitchFamily="34" charset="0"/>
      </a:defRPr>
    </a:lvl7pPr>
    <a:lvl8pPr marL="3200400" algn="l" defTabSz="914400" rtl="0" eaLnBrk="1" latinLnBrk="0" hangingPunct="1">
      <a:defRPr kern="1200">
        <a:solidFill>
          <a:schemeClr val="tx1"/>
        </a:solidFill>
        <a:latin typeface="Tahoma" pitchFamily="34" charset="0"/>
        <a:ea typeface="+mn-ea"/>
        <a:cs typeface="Arial" pitchFamily="34" charset="0"/>
      </a:defRPr>
    </a:lvl8pPr>
    <a:lvl9pPr marL="3657600" algn="l" defTabSz="914400" rtl="0" eaLnBrk="1" latinLnBrk="0" hangingPunct="1">
      <a:defRPr kern="1200">
        <a:solidFill>
          <a:schemeClr val="tx1"/>
        </a:solidFill>
        <a:latin typeface="Tahoma"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orient="horz" pos="2897">
          <p15:clr>
            <a:srgbClr val="A4A3A4"/>
          </p15:clr>
        </p15:guide>
        <p15:guide id="3"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E1"/>
    <a:srgbClr val="FF0000"/>
    <a:srgbClr val="FFFF00"/>
    <a:srgbClr val="3C2D64"/>
    <a:srgbClr val="6B489D"/>
    <a:srgbClr val="FFFFFF"/>
    <a:srgbClr val="F8F8F8"/>
    <a:srgbClr val="CCCCCC"/>
    <a:srgbClr val="999999"/>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6" autoAdjust="0"/>
    <p:restoredTop sz="95179" autoAdjust="0"/>
  </p:normalViewPr>
  <p:slideViewPr>
    <p:cSldViewPr snapToGrid="0">
      <p:cViewPr varScale="1">
        <p:scale>
          <a:sx n="85" d="100"/>
          <a:sy n="85" d="100"/>
        </p:scale>
        <p:origin x="-84" y="-228"/>
      </p:cViewPr>
      <p:guideLst>
        <p:guide orient="horz" pos="2906"/>
        <p:guide orient="horz" pos="1049"/>
        <p:guide orient="horz" pos="229"/>
        <p:guide pos="2880"/>
        <p:guide pos="203"/>
      </p:guideLst>
    </p:cSldViewPr>
  </p:slideViewPr>
  <p:notesTextViewPr>
    <p:cViewPr>
      <p:scale>
        <a:sx n="1" d="1"/>
        <a:sy n="1" d="1"/>
      </p:scale>
      <p:origin x="0" y="0"/>
    </p:cViewPr>
  </p:notesTextViewPr>
  <p:sorterViewPr>
    <p:cViewPr>
      <p:scale>
        <a:sx n="100" d="100"/>
        <a:sy n="100" d="100"/>
      </p:scale>
      <p:origin x="0" y="681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F3E55-EBE0-4062-8EE7-AECB26A5FD0B}" type="doc">
      <dgm:prSet loTypeId="urn:microsoft.com/office/officeart/2005/8/layout/pyramid1" loCatId="pyramid" qsTypeId="urn:microsoft.com/office/officeart/2005/8/quickstyle/simple1" qsCatId="simple" csTypeId="urn:microsoft.com/office/officeart/2005/8/colors/accent1_2" csCatId="accent1" phldr="1"/>
      <dgm:spPr/>
    </dgm:pt>
    <dgm:pt modelId="{A0E8461D-6FC5-4BFD-8E2E-790FA026A910}">
      <dgm:prSet phldrT="[Text]"/>
      <dgm:spPr/>
      <dgm:t>
        <a:bodyPr/>
        <a:lstStyle/>
        <a:p>
          <a:r>
            <a:rPr lang="zh-CN" altLang="en-US" dirty="0" smtClean="0"/>
            <a:t>白三烯受体拮抗剂，局部类固醇药膏，磷酸酶抑制剂，强力霉素</a:t>
          </a:r>
          <a:endParaRPr lang="zh-CN" altLang="en-US" dirty="0"/>
        </a:p>
      </dgm:t>
    </dgm:pt>
    <dgm:pt modelId="{F5078A9B-9147-4A06-A6EE-F7BD29345E81}" type="parTrans" cxnId="{0DA5795D-BC5F-4045-A4C1-78759543790B}">
      <dgm:prSet/>
      <dgm:spPr/>
      <dgm:t>
        <a:bodyPr/>
        <a:lstStyle/>
        <a:p>
          <a:endParaRPr lang="zh-CN" altLang="en-US"/>
        </a:p>
      </dgm:t>
    </dgm:pt>
    <dgm:pt modelId="{0D0FD97C-D22E-4BB8-979D-F8FB48DB915B}" type="sibTrans" cxnId="{0DA5795D-BC5F-4045-A4C1-78759543790B}">
      <dgm:prSet/>
      <dgm:spPr/>
      <dgm:t>
        <a:bodyPr/>
        <a:lstStyle/>
        <a:p>
          <a:endParaRPr lang="zh-CN" altLang="en-US"/>
        </a:p>
      </dgm:t>
    </dgm:pt>
    <dgm:pt modelId="{585546C1-4955-4DB0-82BD-C00E90E2106A}">
      <dgm:prSet phldrT="[Text]"/>
      <dgm:spPr/>
      <dgm:t>
        <a:bodyPr/>
        <a:lstStyle/>
        <a:p>
          <a:r>
            <a:rPr lang="zh-CN" altLang="en-US" dirty="0" smtClean="0"/>
            <a:t>有镇静作用的组胺拮抗剂（</a:t>
          </a:r>
          <a:r>
            <a:rPr lang="zh-CN" altLang="en-US" b="0" i="0" dirty="0" smtClean="0"/>
            <a:t>扑尔敏、苯海拉明、异丙嗪等</a:t>
          </a:r>
          <a:r>
            <a:rPr lang="zh-CN" altLang="en-US" dirty="0" smtClean="0"/>
            <a:t>）</a:t>
          </a:r>
          <a:endParaRPr lang="zh-CN" altLang="en-US" dirty="0"/>
        </a:p>
      </dgm:t>
    </dgm:pt>
    <dgm:pt modelId="{D5C0D81F-9EB2-48EA-8E5D-6B6346390B6D}" type="parTrans" cxnId="{476CC47E-1F58-4F2C-98ED-6666FD00969A}">
      <dgm:prSet/>
      <dgm:spPr/>
      <dgm:t>
        <a:bodyPr/>
        <a:lstStyle/>
        <a:p>
          <a:endParaRPr lang="zh-CN" altLang="en-US"/>
        </a:p>
      </dgm:t>
    </dgm:pt>
    <dgm:pt modelId="{5C9B4849-1BCD-4B8F-A02D-D71093B7BB41}" type="sibTrans" cxnId="{476CC47E-1F58-4F2C-98ED-6666FD00969A}">
      <dgm:prSet/>
      <dgm:spPr/>
      <dgm:t>
        <a:bodyPr/>
        <a:lstStyle/>
        <a:p>
          <a:endParaRPr lang="zh-CN" altLang="en-US"/>
        </a:p>
      </dgm:t>
    </dgm:pt>
    <dgm:pt modelId="{ECC45A28-A59F-4F40-A925-1E57AF787C88}">
      <dgm:prSet phldrT="[Text]"/>
      <dgm:spPr>
        <a:solidFill>
          <a:schemeClr val="accent1">
            <a:hueOff val="0"/>
            <a:satOff val="0"/>
            <a:lumOff val="0"/>
          </a:schemeClr>
        </a:solidFill>
      </dgm:spPr>
      <dgm:t>
        <a:bodyPr/>
        <a:lstStyle/>
        <a:p>
          <a:r>
            <a:rPr lang="zh-CN" altLang="en-US" dirty="0" smtClean="0"/>
            <a:t>无镇静作用的组胺拮抗剂（</a:t>
          </a:r>
          <a:r>
            <a:rPr lang="zh-CN" altLang="en-US" b="0" i="0" dirty="0" smtClean="0"/>
            <a:t>仙特明、</a:t>
          </a:r>
          <a:r>
            <a:rPr lang="zh-CN" altLang="en-US" dirty="0" smtClean="0"/>
            <a:t>开瑞坦</a:t>
          </a:r>
          <a:r>
            <a:rPr lang="zh-CN" altLang="en-US" b="0" i="0" dirty="0" smtClean="0"/>
            <a:t>等</a:t>
          </a:r>
          <a:r>
            <a:rPr lang="zh-CN" altLang="en-US" dirty="0" smtClean="0"/>
            <a:t>）</a:t>
          </a:r>
          <a:endParaRPr lang="zh-CN" altLang="en-US" dirty="0"/>
        </a:p>
      </dgm:t>
    </dgm:pt>
    <dgm:pt modelId="{869A6F1B-8C42-4D53-B9AD-AEAEBB5D2316}" type="parTrans" cxnId="{49E2560E-62A2-40DF-A030-0882B1ADFD89}">
      <dgm:prSet/>
      <dgm:spPr/>
      <dgm:t>
        <a:bodyPr/>
        <a:lstStyle/>
        <a:p>
          <a:endParaRPr lang="zh-CN" altLang="en-US"/>
        </a:p>
      </dgm:t>
    </dgm:pt>
    <dgm:pt modelId="{79408C6A-5902-4C02-8E45-AD5F22AACBCE}" type="sibTrans" cxnId="{49E2560E-62A2-40DF-A030-0882B1ADFD89}">
      <dgm:prSet/>
      <dgm:spPr/>
      <dgm:t>
        <a:bodyPr/>
        <a:lstStyle/>
        <a:p>
          <a:endParaRPr lang="zh-CN" altLang="en-US"/>
        </a:p>
      </dgm:t>
    </dgm:pt>
    <dgm:pt modelId="{0508AB4B-1D91-4871-8327-AF7523BC543E}">
      <dgm:prSet phldrT="[Text]"/>
      <dgm:spPr/>
      <dgm:t>
        <a:bodyPr/>
        <a:lstStyle/>
        <a:p>
          <a:r>
            <a:rPr lang="zh-CN" altLang="en-US" dirty="0" smtClean="0"/>
            <a:t>加巴喷丁或普瑞巴林</a:t>
          </a:r>
          <a:r>
            <a:rPr lang="en-US" altLang="zh-CN" dirty="0" smtClean="0"/>
            <a:t/>
          </a:r>
          <a:br>
            <a:rPr lang="en-US" altLang="zh-CN" dirty="0" smtClean="0"/>
          </a:br>
          <a:r>
            <a:rPr lang="zh-CN" altLang="en-US" dirty="0" smtClean="0"/>
            <a:t>（癫痫药）</a:t>
          </a:r>
          <a:endParaRPr lang="zh-CN" altLang="en-US" dirty="0"/>
        </a:p>
      </dgm:t>
    </dgm:pt>
    <dgm:pt modelId="{4582A009-18A9-4513-B356-F60E05B6F3E8}" type="parTrans" cxnId="{1355EDAF-CF91-46EC-8F81-1495F2EBAB67}">
      <dgm:prSet/>
      <dgm:spPr/>
      <dgm:t>
        <a:bodyPr/>
        <a:lstStyle/>
        <a:p>
          <a:endParaRPr lang="zh-CN" altLang="en-US"/>
        </a:p>
      </dgm:t>
    </dgm:pt>
    <dgm:pt modelId="{4439176C-944A-41AD-B326-AC1EFBBB7AAE}" type="sibTrans" cxnId="{1355EDAF-CF91-46EC-8F81-1495F2EBAB67}">
      <dgm:prSet/>
      <dgm:spPr/>
      <dgm:t>
        <a:bodyPr/>
        <a:lstStyle/>
        <a:p>
          <a:endParaRPr lang="zh-CN" altLang="en-US"/>
        </a:p>
      </dgm:t>
    </dgm:pt>
    <dgm:pt modelId="{BCF48A7E-6F0B-42B9-83F2-BA2696FD0E9F}">
      <dgm:prSet phldrT="[Text]"/>
      <dgm:spPr/>
      <dgm:t>
        <a:bodyPr/>
        <a:lstStyle/>
        <a:p>
          <a:r>
            <a:rPr lang="zh-CN" altLang="en-US" dirty="0" smtClean="0"/>
            <a:t>具有止痒作用的</a:t>
          </a:r>
          <a:r>
            <a:rPr lang="en-US" altLang="zh-CN" dirty="0" smtClean="0"/>
            <a:t/>
          </a:r>
          <a:br>
            <a:rPr lang="en-US" altLang="zh-CN" dirty="0" smtClean="0"/>
          </a:br>
          <a:r>
            <a:rPr lang="zh-CN" altLang="en-US" dirty="0" smtClean="0"/>
            <a:t>抗抑郁药（</a:t>
          </a:r>
          <a:r>
            <a:rPr lang="en-US" altLang="zh-CN" b="0" i="0" dirty="0" smtClean="0"/>
            <a:t>SSRI</a:t>
          </a:r>
          <a:r>
            <a:rPr lang="zh-CN" altLang="en-US" b="0" i="0" dirty="0" smtClean="0"/>
            <a:t>，</a:t>
          </a:r>
          <a:r>
            <a:rPr lang="en-US" altLang="zh-CN" b="0" i="0" dirty="0" smtClean="0"/>
            <a:t/>
          </a:r>
          <a:br>
            <a:rPr lang="en-US" altLang="zh-CN" b="0" i="0" dirty="0" smtClean="0"/>
          </a:br>
          <a:r>
            <a:rPr lang="en-US" altLang="zh-CN" b="0" i="0" dirty="0" smtClean="0"/>
            <a:t>TCA</a:t>
          </a:r>
          <a:r>
            <a:rPr lang="zh-CN" altLang="en-US" b="0" i="0" dirty="0" smtClean="0"/>
            <a:t>，</a:t>
          </a:r>
          <a:r>
            <a:rPr lang="en-US" altLang="zh-CN" b="0" i="0" dirty="0" smtClean="0"/>
            <a:t>TTCA</a:t>
          </a:r>
          <a:r>
            <a:rPr lang="zh-CN" altLang="en-US" b="0" i="0" dirty="0" smtClean="0"/>
            <a:t>）</a:t>
          </a:r>
          <a:endParaRPr lang="zh-CN" altLang="en-US" dirty="0"/>
        </a:p>
      </dgm:t>
    </dgm:pt>
    <dgm:pt modelId="{06F6D3CE-BB5F-494E-B6F1-B47289F18313}" type="parTrans" cxnId="{DA50DE74-7616-401E-97CA-FF99074752AE}">
      <dgm:prSet/>
      <dgm:spPr/>
      <dgm:t>
        <a:bodyPr/>
        <a:lstStyle/>
        <a:p>
          <a:endParaRPr lang="zh-CN" altLang="en-US"/>
        </a:p>
      </dgm:t>
    </dgm:pt>
    <dgm:pt modelId="{952C5D9D-35E8-4ECE-888F-BE68FEAC5673}" type="sibTrans" cxnId="{DA50DE74-7616-401E-97CA-FF99074752AE}">
      <dgm:prSet/>
      <dgm:spPr/>
      <dgm:t>
        <a:bodyPr/>
        <a:lstStyle/>
        <a:p>
          <a:endParaRPr lang="zh-CN" altLang="en-US"/>
        </a:p>
      </dgm:t>
    </dgm:pt>
    <dgm:pt modelId="{F396BCCB-2F37-4872-BEBB-7D8F37307AE8}">
      <dgm:prSet phldrT="[Text]"/>
      <dgm:spPr/>
      <dgm:t>
        <a:bodyPr/>
        <a:lstStyle/>
        <a:p>
          <a:r>
            <a:rPr lang="zh-CN" altLang="en-US" dirty="0" smtClean="0"/>
            <a:t>环孢素</a:t>
          </a:r>
          <a:endParaRPr lang="zh-CN" altLang="en-US" dirty="0"/>
        </a:p>
      </dgm:t>
    </dgm:pt>
    <dgm:pt modelId="{2C9AA443-C176-43E3-8D6D-3890017371DC}" type="parTrans" cxnId="{C5009A31-A937-42B4-8F0D-749367176658}">
      <dgm:prSet/>
      <dgm:spPr/>
      <dgm:t>
        <a:bodyPr/>
        <a:lstStyle/>
        <a:p>
          <a:endParaRPr lang="zh-CN" altLang="en-US"/>
        </a:p>
      </dgm:t>
    </dgm:pt>
    <dgm:pt modelId="{B2869F4F-DB7D-44AC-A717-5BDF1643AAC9}" type="sibTrans" cxnId="{C5009A31-A937-42B4-8F0D-749367176658}">
      <dgm:prSet/>
      <dgm:spPr/>
      <dgm:t>
        <a:bodyPr/>
        <a:lstStyle/>
        <a:p>
          <a:endParaRPr lang="zh-CN" altLang="en-US"/>
        </a:p>
      </dgm:t>
    </dgm:pt>
    <dgm:pt modelId="{E7741921-DBF4-4A6D-A66E-794D8646B86C}" type="pres">
      <dgm:prSet presAssocID="{34AF3E55-EBE0-4062-8EE7-AECB26A5FD0B}" presName="Name0" presStyleCnt="0">
        <dgm:presLayoutVars>
          <dgm:dir/>
          <dgm:animLvl val="lvl"/>
          <dgm:resizeHandles val="exact"/>
        </dgm:presLayoutVars>
      </dgm:prSet>
      <dgm:spPr/>
    </dgm:pt>
    <dgm:pt modelId="{16CB8AAA-3794-45C0-9CD0-EBD58D7C1439}" type="pres">
      <dgm:prSet presAssocID="{F396BCCB-2F37-4872-BEBB-7D8F37307AE8}" presName="Name8" presStyleCnt="0"/>
      <dgm:spPr/>
    </dgm:pt>
    <dgm:pt modelId="{F6CC60D9-EB36-457D-B0B3-F9FF180BC202}" type="pres">
      <dgm:prSet presAssocID="{F396BCCB-2F37-4872-BEBB-7D8F37307AE8}" presName="level" presStyleLbl="node1" presStyleIdx="0" presStyleCnt="6" custScaleY="129062">
        <dgm:presLayoutVars>
          <dgm:chMax val="1"/>
          <dgm:bulletEnabled val="1"/>
        </dgm:presLayoutVars>
      </dgm:prSet>
      <dgm:spPr/>
      <dgm:t>
        <a:bodyPr/>
        <a:lstStyle/>
        <a:p>
          <a:endParaRPr lang="en-US"/>
        </a:p>
      </dgm:t>
    </dgm:pt>
    <dgm:pt modelId="{8D7E4E43-A80C-49B4-8DAC-53C387DE9FB1}" type="pres">
      <dgm:prSet presAssocID="{F396BCCB-2F37-4872-BEBB-7D8F37307AE8}" presName="levelTx" presStyleLbl="revTx" presStyleIdx="0" presStyleCnt="0">
        <dgm:presLayoutVars>
          <dgm:chMax val="1"/>
          <dgm:bulletEnabled val="1"/>
        </dgm:presLayoutVars>
      </dgm:prSet>
      <dgm:spPr/>
      <dgm:t>
        <a:bodyPr/>
        <a:lstStyle/>
        <a:p>
          <a:endParaRPr lang="en-US"/>
        </a:p>
      </dgm:t>
    </dgm:pt>
    <dgm:pt modelId="{D4A988EA-7CF0-4FFB-92EC-4B22EB87B649}" type="pres">
      <dgm:prSet presAssocID="{BCF48A7E-6F0B-42B9-83F2-BA2696FD0E9F}" presName="Name8" presStyleCnt="0"/>
      <dgm:spPr/>
    </dgm:pt>
    <dgm:pt modelId="{2B226C18-407E-4BAC-8576-CAC58556C2D2}" type="pres">
      <dgm:prSet presAssocID="{BCF48A7E-6F0B-42B9-83F2-BA2696FD0E9F}" presName="level" presStyleLbl="node1" presStyleIdx="1" presStyleCnt="6">
        <dgm:presLayoutVars>
          <dgm:chMax val="1"/>
          <dgm:bulletEnabled val="1"/>
        </dgm:presLayoutVars>
      </dgm:prSet>
      <dgm:spPr/>
      <dgm:t>
        <a:bodyPr/>
        <a:lstStyle/>
        <a:p>
          <a:endParaRPr lang="zh-CN" altLang="en-US"/>
        </a:p>
      </dgm:t>
    </dgm:pt>
    <dgm:pt modelId="{49301934-EE3D-475E-936E-42F9B63864F7}" type="pres">
      <dgm:prSet presAssocID="{BCF48A7E-6F0B-42B9-83F2-BA2696FD0E9F}" presName="levelTx" presStyleLbl="revTx" presStyleIdx="0" presStyleCnt="0">
        <dgm:presLayoutVars>
          <dgm:chMax val="1"/>
          <dgm:bulletEnabled val="1"/>
        </dgm:presLayoutVars>
      </dgm:prSet>
      <dgm:spPr/>
      <dgm:t>
        <a:bodyPr/>
        <a:lstStyle/>
        <a:p>
          <a:endParaRPr lang="zh-CN" altLang="en-US"/>
        </a:p>
      </dgm:t>
    </dgm:pt>
    <dgm:pt modelId="{CAD17EFC-07F2-4B0E-8C27-3E03691484DC}" type="pres">
      <dgm:prSet presAssocID="{0508AB4B-1D91-4871-8327-AF7523BC543E}" presName="Name8" presStyleCnt="0"/>
      <dgm:spPr/>
    </dgm:pt>
    <dgm:pt modelId="{4AB46793-A208-45C7-9389-16600537AEEA}" type="pres">
      <dgm:prSet presAssocID="{0508AB4B-1D91-4871-8327-AF7523BC543E}" presName="level" presStyleLbl="node1" presStyleIdx="2" presStyleCnt="6" custScaleY="74954">
        <dgm:presLayoutVars>
          <dgm:chMax val="1"/>
          <dgm:bulletEnabled val="1"/>
        </dgm:presLayoutVars>
      </dgm:prSet>
      <dgm:spPr/>
      <dgm:t>
        <a:bodyPr/>
        <a:lstStyle/>
        <a:p>
          <a:endParaRPr lang="en-US"/>
        </a:p>
      </dgm:t>
    </dgm:pt>
    <dgm:pt modelId="{7866699C-B379-416B-A383-8D9A91D52E89}" type="pres">
      <dgm:prSet presAssocID="{0508AB4B-1D91-4871-8327-AF7523BC543E}" presName="levelTx" presStyleLbl="revTx" presStyleIdx="0" presStyleCnt="0">
        <dgm:presLayoutVars>
          <dgm:chMax val="1"/>
          <dgm:bulletEnabled val="1"/>
        </dgm:presLayoutVars>
      </dgm:prSet>
      <dgm:spPr/>
      <dgm:t>
        <a:bodyPr/>
        <a:lstStyle/>
        <a:p>
          <a:endParaRPr lang="en-US"/>
        </a:p>
      </dgm:t>
    </dgm:pt>
    <dgm:pt modelId="{1EB52289-B15F-40E3-AFB6-426DD7DD0F6C}" type="pres">
      <dgm:prSet presAssocID="{A0E8461D-6FC5-4BFD-8E2E-790FA026A910}" presName="Name8" presStyleCnt="0"/>
      <dgm:spPr/>
    </dgm:pt>
    <dgm:pt modelId="{10D2CF1B-98CA-4CF7-93DD-BDBE0D6F0FFA}" type="pres">
      <dgm:prSet presAssocID="{A0E8461D-6FC5-4BFD-8E2E-790FA026A910}" presName="level" presStyleLbl="node1" presStyleIdx="3" presStyleCnt="6">
        <dgm:presLayoutVars>
          <dgm:chMax val="1"/>
          <dgm:bulletEnabled val="1"/>
        </dgm:presLayoutVars>
      </dgm:prSet>
      <dgm:spPr/>
      <dgm:t>
        <a:bodyPr/>
        <a:lstStyle/>
        <a:p>
          <a:endParaRPr lang="zh-CN" altLang="en-US"/>
        </a:p>
      </dgm:t>
    </dgm:pt>
    <dgm:pt modelId="{B37C27C4-EE9F-4364-9FA0-00C434BDDB02}" type="pres">
      <dgm:prSet presAssocID="{A0E8461D-6FC5-4BFD-8E2E-790FA026A910}" presName="levelTx" presStyleLbl="revTx" presStyleIdx="0" presStyleCnt="0">
        <dgm:presLayoutVars>
          <dgm:chMax val="1"/>
          <dgm:bulletEnabled val="1"/>
        </dgm:presLayoutVars>
      </dgm:prSet>
      <dgm:spPr/>
      <dgm:t>
        <a:bodyPr/>
        <a:lstStyle/>
        <a:p>
          <a:endParaRPr lang="zh-CN" altLang="en-US"/>
        </a:p>
      </dgm:t>
    </dgm:pt>
    <dgm:pt modelId="{E3BB05F4-34E3-4A83-A73A-5A115555534C}" type="pres">
      <dgm:prSet presAssocID="{585546C1-4955-4DB0-82BD-C00E90E2106A}" presName="Name8" presStyleCnt="0"/>
      <dgm:spPr/>
    </dgm:pt>
    <dgm:pt modelId="{EF1B5AFF-A6EE-41A7-B910-0FB13963CBAC}" type="pres">
      <dgm:prSet presAssocID="{585546C1-4955-4DB0-82BD-C00E90E2106A}" presName="level" presStyleLbl="node1" presStyleIdx="4" presStyleCnt="6">
        <dgm:presLayoutVars>
          <dgm:chMax val="1"/>
          <dgm:bulletEnabled val="1"/>
        </dgm:presLayoutVars>
      </dgm:prSet>
      <dgm:spPr/>
      <dgm:t>
        <a:bodyPr/>
        <a:lstStyle/>
        <a:p>
          <a:endParaRPr lang="zh-CN" altLang="en-US"/>
        </a:p>
      </dgm:t>
    </dgm:pt>
    <dgm:pt modelId="{DECD977A-EAB4-4D84-BCB8-E0B3BBA43ECB}" type="pres">
      <dgm:prSet presAssocID="{585546C1-4955-4DB0-82BD-C00E90E2106A}" presName="levelTx" presStyleLbl="revTx" presStyleIdx="0" presStyleCnt="0">
        <dgm:presLayoutVars>
          <dgm:chMax val="1"/>
          <dgm:bulletEnabled val="1"/>
        </dgm:presLayoutVars>
      </dgm:prSet>
      <dgm:spPr/>
      <dgm:t>
        <a:bodyPr/>
        <a:lstStyle/>
        <a:p>
          <a:endParaRPr lang="zh-CN" altLang="en-US"/>
        </a:p>
      </dgm:t>
    </dgm:pt>
    <dgm:pt modelId="{2A50A243-A50B-4E74-B592-B7E5BF6D1F80}" type="pres">
      <dgm:prSet presAssocID="{ECC45A28-A59F-4F40-A925-1E57AF787C88}" presName="Name8" presStyleCnt="0"/>
      <dgm:spPr/>
    </dgm:pt>
    <dgm:pt modelId="{B5DBAA72-342F-441E-8CD7-6C8B458F69A8}" type="pres">
      <dgm:prSet presAssocID="{ECC45A28-A59F-4F40-A925-1E57AF787C88}" presName="level" presStyleLbl="node1" presStyleIdx="5" presStyleCnt="6" custScaleY="68741">
        <dgm:presLayoutVars>
          <dgm:chMax val="1"/>
          <dgm:bulletEnabled val="1"/>
        </dgm:presLayoutVars>
      </dgm:prSet>
      <dgm:spPr/>
      <dgm:t>
        <a:bodyPr/>
        <a:lstStyle/>
        <a:p>
          <a:endParaRPr lang="zh-CN" altLang="en-US"/>
        </a:p>
      </dgm:t>
    </dgm:pt>
    <dgm:pt modelId="{1B14CADF-5F65-4253-BE3C-877ED437B960}" type="pres">
      <dgm:prSet presAssocID="{ECC45A28-A59F-4F40-A925-1E57AF787C88}" presName="levelTx" presStyleLbl="revTx" presStyleIdx="0" presStyleCnt="0">
        <dgm:presLayoutVars>
          <dgm:chMax val="1"/>
          <dgm:bulletEnabled val="1"/>
        </dgm:presLayoutVars>
      </dgm:prSet>
      <dgm:spPr/>
      <dgm:t>
        <a:bodyPr/>
        <a:lstStyle/>
        <a:p>
          <a:endParaRPr lang="zh-CN" altLang="en-US"/>
        </a:p>
      </dgm:t>
    </dgm:pt>
  </dgm:ptLst>
  <dgm:cxnLst>
    <dgm:cxn modelId="{F15991BD-EBA1-424E-A423-BAB491390366}" type="presOf" srcId="{ECC45A28-A59F-4F40-A925-1E57AF787C88}" destId="{B5DBAA72-342F-441E-8CD7-6C8B458F69A8}" srcOrd="0" destOrd="0" presId="urn:microsoft.com/office/officeart/2005/8/layout/pyramid1"/>
    <dgm:cxn modelId="{94AD9A1E-11BA-4F35-9EED-3F4B8983AB4A}" type="presOf" srcId="{BCF48A7E-6F0B-42B9-83F2-BA2696FD0E9F}" destId="{2B226C18-407E-4BAC-8576-CAC58556C2D2}" srcOrd="0" destOrd="0" presId="urn:microsoft.com/office/officeart/2005/8/layout/pyramid1"/>
    <dgm:cxn modelId="{692DA202-6F06-4FAA-B733-609992D20BC8}" type="presOf" srcId="{F396BCCB-2F37-4872-BEBB-7D8F37307AE8}" destId="{F6CC60D9-EB36-457D-B0B3-F9FF180BC202}" srcOrd="0" destOrd="0" presId="urn:microsoft.com/office/officeart/2005/8/layout/pyramid1"/>
    <dgm:cxn modelId="{645677B9-F3AE-4512-949D-0EA53CCEEDDB}" type="presOf" srcId="{A0E8461D-6FC5-4BFD-8E2E-790FA026A910}" destId="{10D2CF1B-98CA-4CF7-93DD-BDBE0D6F0FFA}" srcOrd="0" destOrd="0" presId="urn:microsoft.com/office/officeart/2005/8/layout/pyramid1"/>
    <dgm:cxn modelId="{5F89677E-D7F7-462B-AAD9-E849D5E0A3BF}" type="presOf" srcId="{0508AB4B-1D91-4871-8327-AF7523BC543E}" destId="{4AB46793-A208-45C7-9389-16600537AEEA}" srcOrd="0" destOrd="0" presId="urn:microsoft.com/office/officeart/2005/8/layout/pyramid1"/>
    <dgm:cxn modelId="{DA50DE74-7616-401E-97CA-FF99074752AE}" srcId="{34AF3E55-EBE0-4062-8EE7-AECB26A5FD0B}" destId="{BCF48A7E-6F0B-42B9-83F2-BA2696FD0E9F}" srcOrd="1" destOrd="0" parTransId="{06F6D3CE-BB5F-494E-B6F1-B47289F18313}" sibTransId="{952C5D9D-35E8-4ECE-888F-BE68FEAC5673}"/>
    <dgm:cxn modelId="{962BA8AB-9F98-4C8D-B733-072C7FCD89DB}" type="presOf" srcId="{ECC45A28-A59F-4F40-A925-1E57AF787C88}" destId="{1B14CADF-5F65-4253-BE3C-877ED437B960}" srcOrd="1" destOrd="0" presId="urn:microsoft.com/office/officeart/2005/8/layout/pyramid1"/>
    <dgm:cxn modelId="{C5009A31-A937-42B4-8F0D-749367176658}" srcId="{34AF3E55-EBE0-4062-8EE7-AECB26A5FD0B}" destId="{F396BCCB-2F37-4872-BEBB-7D8F37307AE8}" srcOrd="0" destOrd="0" parTransId="{2C9AA443-C176-43E3-8D6D-3890017371DC}" sibTransId="{B2869F4F-DB7D-44AC-A717-5BDF1643AAC9}"/>
    <dgm:cxn modelId="{1F564A18-09BD-4D5E-BCF8-EE648FBD25CA}" type="presOf" srcId="{A0E8461D-6FC5-4BFD-8E2E-790FA026A910}" destId="{B37C27C4-EE9F-4364-9FA0-00C434BDDB02}" srcOrd="1" destOrd="0" presId="urn:microsoft.com/office/officeart/2005/8/layout/pyramid1"/>
    <dgm:cxn modelId="{BAF07586-2E7C-4529-B9FD-8FC3B929E31B}" type="presOf" srcId="{0508AB4B-1D91-4871-8327-AF7523BC543E}" destId="{7866699C-B379-416B-A383-8D9A91D52E89}" srcOrd="1" destOrd="0" presId="urn:microsoft.com/office/officeart/2005/8/layout/pyramid1"/>
    <dgm:cxn modelId="{8D25C50F-7954-4EC0-B4F5-4174275B48C0}" type="presOf" srcId="{585546C1-4955-4DB0-82BD-C00E90E2106A}" destId="{EF1B5AFF-A6EE-41A7-B910-0FB13963CBAC}" srcOrd="0" destOrd="0" presId="urn:microsoft.com/office/officeart/2005/8/layout/pyramid1"/>
    <dgm:cxn modelId="{1355EDAF-CF91-46EC-8F81-1495F2EBAB67}" srcId="{34AF3E55-EBE0-4062-8EE7-AECB26A5FD0B}" destId="{0508AB4B-1D91-4871-8327-AF7523BC543E}" srcOrd="2" destOrd="0" parTransId="{4582A009-18A9-4513-B356-F60E05B6F3E8}" sibTransId="{4439176C-944A-41AD-B326-AC1EFBBB7AAE}"/>
    <dgm:cxn modelId="{6BADE857-B0EA-4847-A5AA-7D59E2751BA1}" type="presOf" srcId="{F396BCCB-2F37-4872-BEBB-7D8F37307AE8}" destId="{8D7E4E43-A80C-49B4-8DAC-53C387DE9FB1}" srcOrd="1" destOrd="0" presId="urn:microsoft.com/office/officeart/2005/8/layout/pyramid1"/>
    <dgm:cxn modelId="{0DA5795D-BC5F-4045-A4C1-78759543790B}" srcId="{34AF3E55-EBE0-4062-8EE7-AECB26A5FD0B}" destId="{A0E8461D-6FC5-4BFD-8E2E-790FA026A910}" srcOrd="3" destOrd="0" parTransId="{F5078A9B-9147-4A06-A6EE-F7BD29345E81}" sibTransId="{0D0FD97C-D22E-4BB8-979D-F8FB48DB915B}"/>
    <dgm:cxn modelId="{A80CAFD3-2DEC-4E05-9043-625DFE64E5D7}" type="presOf" srcId="{BCF48A7E-6F0B-42B9-83F2-BA2696FD0E9F}" destId="{49301934-EE3D-475E-936E-42F9B63864F7}" srcOrd="1" destOrd="0" presId="urn:microsoft.com/office/officeart/2005/8/layout/pyramid1"/>
    <dgm:cxn modelId="{DBBA537E-7E5F-406D-8DB8-080317652FEC}" type="presOf" srcId="{34AF3E55-EBE0-4062-8EE7-AECB26A5FD0B}" destId="{E7741921-DBF4-4A6D-A66E-794D8646B86C}" srcOrd="0" destOrd="0" presId="urn:microsoft.com/office/officeart/2005/8/layout/pyramid1"/>
    <dgm:cxn modelId="{476CC47E-1F58-4F2C-98ED-6666FD00969A}" srcId="{34AF3E55-EBE0-4062-8EE7-AECB26A5FD0B}" destId="{585546C1-4955-4DB0-82BD-C00E90E2106A}" srcOrd="4" destOrd="0" parTransId="{D5C0D81F-9EB2-48EA-8E5D-6B6346390B6D}" sibTransId="{5C9B4849-1BCD-4B8F-A02D-D71093B7BB41}"/>
    <dgm:cxn modelId="{AE92DBC7-E2AE-4A96-B810-1903EBECB9D3}" type="presOf" srcId="{585546C1-4955-4DB0-82BD-C00E90E2106A}" destId="{DECD977A-EAB4-4D84-BCB8-E0B3BBA43ECB}" srcOrd="1" destOrd="0" presId="urn:microsoft.com/office/officeart/2005/8/layout/pyramid1"/>
    <dgm:cxn modelId="{49E2560E-62A2-40DF-A030-0882B1ADFD89}" srcId="{34AF3E55-EBE0-4062-8EE7-AECB26A5FD0B}" destId="{ECC45A28-A59F-4F40-A925-1E57AF787C88}" srcOrd="5" destOrd="0" parTransId="{869A6F1B-8C42-4D53-B9AD-AEAEBB5D2316}" sibTransId="{79408C6A-5902-4C02-8E45-AD5F22AACBCE}"/>
    <dgm:cxn modelId="{ABFA7E06-8020-4614-909D-EF92A3406499}" type="presParOf" srcId="{E7741921-DBF4-4A6D-A66E-794D8646B86C}" destId="{16CB8AAA-3794-45C0-9CD0-EBD58D7C1439}" srcOrd="0" destOrd="0" presId="urn:microsoft.com/office/officeart/2005/8/layout/pyramid1"/>
    <dgm:cxn modelId="{04AC88C0-9D15-47A8-B575-0AD516D08ABB}" type="presParOf" srcId="{16CB8AAA-3794-45C0-9CD0-EBD58D7C1439}" destId="{F6CC60D9-EB36-457D-B0B3-F9FF180BC202}" srcOrd="0" destOrd="0" presId="urn:microsoft.com/office/officeart/2005/8/layout/pyramid1"/>
    <dgm:cxn modelId="{B93FF286-9107-4AA0-8DA8-31E1AC4587B6}" type="presParOf" srcId="{16CB8AAA-3794-45C0-9CD0-EBD58D7C1439}" destId="{8D7E4E43-A80C-49B4-8DAC-53C387DE9FB1}" srcOrd="1" destOrd="0" presId="urn:microsoft.com/office/officeart/2005/8/layout/pyramid1"/>
    <dgm:cxn modelId="{ABAB918C-9E82-471C-8EE0-7B59879ED0A4}" type="presParOf" srcId="{E7741921-DBF4-4A6D-A66E-794D8646B86C}" destId="{D4A988EA-7CF0-4FFB-92EC-4B22EB87B649}" srcOrd="1" destOrd="0" presId="urn:microsoft.com/office/officeart/2005/8/layout/pyramid1"/>
    <dgm:cxn modelId="{12F69B4E-5B22-4AE8-9166-0B468D79372A}" type="presParOf" srcId="{D4A988EA-7CF0-4FFB-92EC-4B22EB87B649}" destId="{2B226C18-407E-4BAC-8576-CAC58556C2D2}" srcOrd="0" destOrd="0" presId="urn:microsoft.com/office/officeart/2005/8/layout/pyramid1"/>
    <dgm:cxn modelId="{5D03DFF3-66C9-499E-AC67-B2A277124732}" type="presParOf" srcId="{D4A988EA-7CF0-4FFB-92EC-4B22EB87B649}" destId="{49301934-EE3D-475E-936E-42F9B63864F7}" srcOrd="1" destOrd="0" presId="urn:microsoft.com/office/officeart/2005/8/layout/pyramid1"/>
    <dgm:cxn modelId="{4EDDA911-D3C0-46BD-AD17-F971E6AC38F2}" type="presParOf" srcId="{E7741921-DBF4-4A6D-A66E-794D8646B86C}" destId="{CAD17EFC-07F2-4B0E-8C27-3E03691484DC}" srcOrd="2" destOrd="0" presId="urn:microsoft.com/office/officeart/2005/8/layout/pyramid1"/>
    <dgm:cxn modelId="{15A0C48F-12E0-4832-8913-CC271238C337}" type="presParOf" srcId="{CAD17EFC-07F2-4B0E-8C27-3E03691484DC}" destId="{4AB46793-A208-45C7-9389-16600537AEEA}" srcOrd="0" destOrd="0" presId="urn:microsoft.com/office/officeart/2005/8/layout/pyramid1"/>
    <dgm:cxn modelId="{20FCFAF7-4916-4C96-B377-BDD4640D1D59}" type="presParOf" srcId="{CAD17EFC-07F2-4B0E-8C27-3E03691484DC}" destId="{7866699C-B379-416B-A383-8D9A91D52E89}" srcOrd="1" destOrd="0" presId="urn:microsoft.com/office/officeart/2005/8/layout/pyramid1"/>
    <dgm:cxn modelId="{88D39DF0-60C4-4EA7-860D-1AB685E998C6}" type="presParOf" srcId="{E7741921-DBF4-4A6D-A66E-794D8646B86C}" destId="{1EB52289-B15F-40E3-AFB6-426DD7DD0F6C}" srcOrd="3" destOrd="0" presId="urn:microsoft.com/office/officeart/2005/8/layout/pyramid1"/>
    <dgm:cxn modelId="{F47A98C2-4D2D-4809-84DA-C0A7FAB3F3B5}" type="presParOf" srcId="{1EB52289-B15F-40E3-AFB6-426DD7DD0F6C}" destId="{10D2CF1B-98CA-4CF7-93DD-BDBE0D6F0FFA}" srcOrd="0" destOrd="0" presId="urn:microsoft.com/office/officeart/2005/8/layout/pyramid1"/>
    <dgm:cxn modelId="{7CEC10F3-43A4-4500-8EA3-D75DA32E13DF}" type="presParOf" srcId="{1EB52289-B15F-40E3-AFB6-426DD7DD0F6C}" destId="{B37C27C4-EE9F-4364-9FA0-00C434BDDB02}" srcOrd="1" destOrd="0" presId="urn:microsoft.com/office/officeart/2005/8/layout/pyramid1"/>
    <dgm:cxn modelId="{10A8B224-7C69-48B6-970A-3F1F4C092C2D}" type="presParOf" srcId="{E7741921-DBF4-4A6D-A66E-794D8646B86C}" destId="{E3BB05F4-34E3-4A83-A73A-5A115555534C}" srcOrd="4" destOrd="0" presId="urn:microsoft.com/office/officeart/2005/8/layout/pyramid1"/>
    <dgm:cxn modelId="{CED05028-4143-496F-8E84-EDD4989C0BB4}" type="presParOf" srcId="{E3BB05F4-34E3-4A83-A73A-5A115555534C}" destId="{EF1B5AFF-A6EE-41A7-B910-0FB13963CBAC}" srcOrd="0" destOrd="0" presId="urn:microsoft.com/office/officeart/2005/8/layout/pyramid1"/>
    <dgm:cxn modelId="{CF67B259-446B-4C99-AF66-56B5A363405C}" type="presParOf" srcId="{E3BB05F4-34E3-4A83-A73A-5A115555534C}" destId="{DECD977A-EAB4-4D84-BCB8-E0B3BBA43ECB}" srcOrd="1" destOrd="0" presId="urn:microsoft.com/office/officeart/2005/8/layout/pyramid1"/>
    <dgm:cxn modelId="{6B9D3EAC-1A23-4EB8-BC95-EC09397EF62F}" type="presParOf" srcId="{E7741921-DBF4-4A6D-A66E-794D8646B86C}" destId="{2A50A243-A50B-4E74-B592-B7E5BF6D1F80}" srcOrd="5" destOrd="0" presId="urn:microsoft.com/office/officeart/2005/8/layout/pyramid1"/>
    <dgm:cxn modelId="{9D45154A-2E14-48E6-8DC4-CA8DE5525DB4}" type="presParOf" srcId="{2A50A243-A50B-4E74-B592-B7E5BF6D1F80}" destId="{B5DBAA72-342F-441E-8CD7-6C8B458F69A8}" srcOrd="0" destOrd="0" presId="urn:microsoft.com/office/officeart/2005/8/layout/pyramid1"/>
    <dgm:cxn modelId="{68511FC0-3A17-47C4-BC14-4E75F61D35F5}" type="presParOf" srcId="{2A50A243-A50B-4E74-B592-B7E5BF6D1F80}" destId="{1B14CADF-5F65-4253-BE3C-877ED437B960}"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C60D9-EB36-457D-B0B3-F9FF180BC202}">
      <dsp:nvSpPr>
        <dsp:cNvPr id="0" name=""/>
        <dsp:cNvSpPr/>
      </dsp:nvSpPr>
      <dsp:spPr>
        <a:xfrm>
          <a:off x="3364066" y="0"/>
          <a:ext cx="1957079" cy="1126155"/>
        </a:xfrm>
        <a:prstGeom prst="trapezoid">
          <a:avLst>
            <a:gd name="adj" fmla="val 8689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环孢素</a:t>
          </a:r>
          <a:endParaRPr lang="zh-CN" altLang="en-US" sz="1800" kern="1200" dirty="0"/>
        </a:p>
      </dsp:txBody>
      <dsp:txXfrm>
        <a:off x="3364066" y="0"/>
        <a:ext cx="1957079" cy="1126155"/>
      </dsp:txXfrm>
    </dsp:sp>
    <dsp:sp modelId="{2B226C18-407E-4BAC-8576-CAC58556C2D2}">
      <dsp:nvSpPr>
        <dsp:cNvPr id="0" name=""/>
        <dsp:cNvSpPr/>
      </dsp:nvSpPr>
      <dsp:spPr>
        <a:xfrm>
          <a:off x="2605873" y="1126155"/>
          <a:ext cx="3473466" cy="872569"/>
        </a:xfrm>
        <a:prstGeom prst="trapezoid">
          <a:avLst>
            <a:gd name="adj" fmla="val 8689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具有止痒作用的</a:t>
          </a:r>
          <a:r>
            <a:rPr lang="en-US" altLang="zh-CN" sz="1800" kern="1200" dirty="0" smtClean="0"/>
            <a:t/>
          </a:r>
          <a:br>
            <a:rPr lang="en-US" altLang="zh-CN" sz="1800" kern="1200" dirty="0" smtClean="0"/>
          </a:br>
          <a:r>
            <a:rPr lang="zh-CN" altLang="en-US" sz="1800" kern="1200" dirty="0" smtClean="0"/>
            <a:t>抗抑郁药（</a:t>
          </a:r>
          <a:r>
            <a:rPr lang="en-US" altLang="zh-CN" sz="1800" b="0" i="0" kern="1200" dirty="0" smtClean="0"/>
            <a:t>SSRI</a:t>
          </a:r>
          <a:r>
            <a:rPr lang="zh-CN" altLang="en-US" sz="1800" b="0" i="0" kern="1200" dirty="0" smtClean="0"/>
            <a:t>，</a:t>
          </a:r>
          <a:r>
            <a:rPr lang="en-US" altLang="zh-CN" sz="1800" b="0" i="0" kern="1200" dirty="0" smtClean="0"/>
            <a:t/>
          </a:r>
          <a:br>
            <a:rPr lang="en-US" altLang="zh-CN" sz="1800" b="0" i="0" kern="1200" dirty="0" smtClean="0"/>
          </a:br>
          <a:r>
            <a:rPr lang="en-US" altLang="zh-CN" sz="1800" b="0" i="0" kern="1200" dirty="0" smtClean="0"/>
            <a:t>TCA</a:t>
          </a:r>
          <a:r>
            <a:rPr lang="zh-CN" altLang="en-US" sz="1800" b="0" i="0" kern="1200" dirty="0" smtClean="0"/>
            <a:t>，</a:t>
          </a:r>
          <a:r>
            <a:rPr lang="en-US" altLang="zh-CN" sz="1800" b="0" i="0" kern="1200" dirty="0" smtClean="0"/>
            <a:t>TTCA</a:t>
          </a:r>
          <a:r>
            <a:rPr lang="zh-CN" altLang="en-US" sz="1800" b="0" i="0" kern="1200" dirty="0" smtClean="0"/>
            <a:t>）</a:t>
          </a:r>
          <a:endParaRPr lang="zh-CN" altLang="en-US" sz="1800" kern="1200" dirty="0"/>
        </a:p>
      </dsp:txBody>
      <dsp:txXfrm>
        <a:off x="3213729" y="1126155"/>
        <a:ext cx="2257753" cy="872569"/>
      </dsp:txXfrm>
    </dsp:sp>
    <dsp:sp modelId="{4AB46793-A208-45C7-9389-16600537AEEA}">
      <dsp:nvSpPr>
        <dsp:cNvPr id="0" name=""/>
        <dsp:cNvSpPr/>
      </dsp:nvSpPr>
      <dsp:spPr>
        <a:xfrm>
          <a:off x="2037576" y="1998724"/>
          <a:ext cx="4610059" cy="654025"/>
        </a:xfrm>
        <a:prstGeom prst="trapezoid">
          <a:avLst>
            <a:gd name="adj" fmla="val 8689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加巴喷丁或普瑞巴林</a:t>
          </a:r>
          <a:r>
            <a:rPr lang="en-US" altLang="zh-CN" sz="1800" kern="1200" dirty="0" smtClean="0"/>
            <a:t/>
          </a:r>
          <a:br>
            <a:rPr lang="en-US" altLang="zh-CN" sz="1800" kern="1200" dirty="0" smtClean="0"/>
          </a:br>
          <a:r>
            <a:rPr lang="zh-CN" altLang="en-US" sz="1800" kern="1200" dirty="0" smtClean="0"/>
            <a:t>（癫痫药）</a:t>
          </a:r>
          <a:endParaRPr lang="zh-CN" altLang="en-US" sz="1800" kern="1200" dirty="0"/>
        </a:p>
      </dsp:txBody>
      <dsp:txXfrm>
        <a:off x="2844337" y="1998724"/>
        <a:ext cx="2996538" cy="654025"/>
      </dsp:txXfrm>
    </dsp:sp>
    <dsp:sp modelId="{10D2CF1B-98CA-4CF7-93DD-BDBE0D6F0FFA}">
      <dsp:nvSpPr>
        <dsp:cNvPr id="0" name=""/>
        <dsp:cNvSpPr/>
      </dsp:nvSpPr>
      <dsp:spPr>
        <a:xfrm>
          <a:off x="1279383" y="2652749"/>
          <a:ext cx="6126446" cy="872569"/>
        </a:xfrm>
        <a:prstGeom prst="trapezoid">
          <a:avLst>
            <a:gd name="adj" fmla="val 8689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白三烯受体拮抗剂，局部类固醇药膏，磷酸酶抑制剂，强力霉素</a:t>
          </a:r>
          <a:endParaRPr lang="zh-CN" altLang="en-US" sz="1800" kern="1200" dirty="0"/>
        </a:p>
      </dsp:txBody>
      <dsp:txXfrm>
        <a:off x="2351511" y="2652749"/>
        <a:ext cx="3982190" cy="872569"/>
      </dsp:txXfrm>
    </dsp:sp>
    <dsp:sp modelId="{EF1B5AFF-A6EE-41A7-B910-0FB13963CBAC}">
      <dsp:nvSpPr>
        <dsp:cNvPr id="0" name=""/>
        <dsp:cNvSpPr/>
      </dsp:nvSpPr>
      <dsp:spPr>
        <a:xfrm>
          <a:off x="521189" y="3525319"/>
          <a:ext cx="7642833" cy="872569"/>
        </a:xfrm>
        <a:prstGeom prst="trapezoid">
          <a:avLst>
            <a:gd name="adj" fmla="val 8689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有镇静作用的组胺拮抗剂（</a:t>
          </a:r>
          <a:r>
            <a:rPr lang="zh-CN" altLang="en-US" sz="1800" b="0" i="0" kern="1200" dirty="0" smtClean="0"/>
            <a:t>扑尔敏、苯海拉明、异丙嗪等</a:t>
          </a:r>
          <a:r>
            <a:rPr lang="zh-CN" altLang="en-US" sz="1800" kern="1200" dirty="0" smtClean="0"/>
            <a:t>）</a:t>
          </a:r>
          <a:endParaRPr lang="zh-CN" altLang="en-US" sz="1800" kern="1200" dirty="0"/>
        </a:p>
      </dsp:txBody>
      <dsp:txXfrm>
        <a:off x="1858685" y="3525319"/>
        <a:ext cx="4967841" cy="872569"/>
      </dsp:txXfrm>
    </dsp:sp>
    <dsp:sp modelId="{B5DBAA72-342F-441E-8CD7-6C8B458F69A8}">
      <dsp:nvSpPr>
        <dsp:cNvPr id="0" name=""/>
        <dsp:cNvSpPr/>
      </dsp:nvSpPr>
      <dsp:spPr>
        <a:xfrm>
          <a:off x="0" y="4397888"/>
          <a:ext cx="8685213" cy="599812"/>
        </a:xfrm>
        <a:prstGeom prst="trapezoid">
          <a:avLst>
            <a:gd name="adj" fmla="val 86892"/>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无镇静作用的组胺拮抗剂（</a:t>
          </a:r>
          <a:r>
            <a:rPr lang="zh-CN" altLang="en-US" sz="1800" b="0" i="0" kern="1200" dirty="0" smtClean="0"/>
            <a:t>仙特明、</a:t>
          </a:r>
          <a:r>
            <a:rPr lang="zh-CN" altLang="en-US" sz="1800" kern="1200" dirty="0" smtClean="0"/>
            <a:t>开瑞坦</a:t>
          </a:r>
          <a:r>
            <a:rPr lang="zh-CN" altLang="en-US" sz="1800" b="0" i="0" kern="1200" dirty="0" smtClean="0"/>
            <a:t>等</a:t>
          </a:r>
          <a:r>
            <a:rPr lang="zh-CN" altLang="en-US" sz="1800" kern="1200" dirty="0" smtClean="0"/>
            <a:t>）</a:t>
          </a:r>
          <a:endParaRPr lang="zh-CN" altLang="en-US" sz="1800" kern="1200" dirty="0"/>
        </a:p>
      </dsp:txBody>
      <dsp:txXfrm>
        <a:off x="1519912" y="4397888"/>
        <a:ext cx="5645388" cy="59981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oter Placeholder 2"/>
          <p:cNvSpPr txBox="1">
            <a:spLocks/>
          </p:cNvSpPr>
          <p:nvPr/>
        </p:nvSpPr>
        <p:spPr>
          <a:xfrm>
            <a:off x="3175000" y="8659813"/>
            <a:ext cx="484188" cy="239712"/>
          </a:xfrm>
          <a:prstGeom prst="rect">
            <a:avLst/>
          </a:prstGeom>
        </p:spPr>
        <p:txBody>
          <a:bodyPr anchor="b"/>
          <a:lstStyle>
            <a:defPPr>
              <a:defRPr lang="en-GB"/>
            </a:defPPr>
            <a:lvl1pPr>
              <a:defRPr sz="800">
                <a:solidFill>
                  <a:schemeClr val="bg1">
                    <a:lumMod val="50000"/>
                  </a:schemeClr>
                </a:solidFill>
                <a:latin typeface="Tahoma" pitchFamily="34" charset="0"/>
              </a:defRPr>
            </a:lvl1pPr>
          </a:lstStyle>
          <a:p>
            <a:pPr algn="ctr">
              <a:defRPr/>
            </a:pPr>
            <a:fld id="{93A094E6-BF07-42C5-A37C-B20FFD8D714F}" type="slidenum">
              <a:rPr lang="en-US" sz="600" smtClean="0">
                <a:solidFill>
                  <a:schemeClr val="tx1"/>
                </a:solidFill>
                <a:latin typeface="Trebuchet MS" pitchFamily="34" charset="0"/>
              </a:rPr>
              <a:pPr algn="ctr">
                <a:defRPr/>
              </a:pPr>
              <a:t>‹#›</a:t>
            </a:fld>
            <a:endParaRPr lang="en-US" sz="600" dirty="0">
              <a:solidFill>
                <a:schemeClr val="tx1"/>
              </a:solidFill>
              <a:latin typeface="Trebuchet MS" pitchFamily="34" charset="0"/>
            </a:endParaRPr>
          </a:p>
        </p:txBody>
      </p:sp>
      <p:sp>
        <p:nvSpPr>
          <p:cNvPr id="59395" name="Rectangle 7"/>
          <p:cNvSpPr>
            <a:spLocks noChangeArrowheads="1"/>
          </p:cNvSpPr>
          <p:nvPr/>
        </p:nvSpPr>
        <p:spPr bwMode="auto">
          <a:xfrm>
            <a:off x="222250" y="8807450"/>
            <a:ext cx="6408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eaLnBrk="0" hangingPunct="0">
              <a:spcBef>
                <a:spcPct val="50000"/>
              </a:spcBef>
              <a:defRPr>
                <a:solidFill>
                  <a:schemeClr val="tx1"/>
                </a:solidFill>
                <a:latin typeface="Tahoma" pitchFamily="34" charset="0"/>
              </a:defRPr>
            </a:lvl1pPr>
            <a:lvl2pPr marL="742950" indent="-285750" eaLnBrk="0" hangingPunct="0">
              <a:spcBef>
                <a:spcPct val="50000"/>
              </a:spcBef>
              <a:defRPr>
                <a:solidFill>
                  <a:schemeClr val="tx1"/>
                </a:solidFill>
                <a:latin typeface="Tahoma" pitchFamily="34" charset="0"/>
              </a:defRPr>
            </a:lvl2pPr>
            <a:lvl3pPr marL="1143000" indent="-228600" eaLnBrk="0" hangingPunct="0">
              <a:spcBef>
                <a:spcPct val="50000"/>
              </a:spcBef>
              <a:defRPr>
                <a:solidFill>
                  <a:schemeClr val="tx1"/>
                </a:solidFill>
                <a:latin typeface="Tahoma" pitchFamily="34" charset="0"/>
              </a:defRPr>
            </a:lvl3pPr>
            <a:lvl4pPr marL="1600200" indent="-228600" eaLnBrk="0" hangingPunct="0">
              <a:spcBef>
                <a:spcPct val="50000"/>
              </a:spcBef>
              <a:defRPr>
                <a:solidFill>
                  <a:schemeClr val="tx1"/>
                </a:solidFill>
                <a:latin typeface="Tahoma" pitchFamily="34" charset="0"/>
              </a:defRPr>
            </a:lvl4pPr>
            <a:lvl5pPr marL="2057400" indent="-228600" eaLnBrk="0" hangingPunct="0">
              <a:spcBef>
                <a:spcPct val="50000"/>
              </a:spcBef>
              <a:defRPr>
                <a:solidFill>
                  <a:schemeClr val="tx1"/>
                </a:solidFill>
                <a:latin typeface="Tahoma" pitchFamily="34" charset="0"/>
              </a:defRPr>
            </a:lvl5pPr>
            <a:lvl6pPr marL="2514600" indent="-228600" eaLnBrk="0" fontAlgn="base" hangingPunct="0">
              <a:spcBef>
                <a:spcPct val="50000"/>
              </a:spcBef>
              <a:spcAft>
                <a:spcPct val="0"/>
              </a:spcAft>
              <a:defRPr>
                <a:solidFill>
                  <a:schemeClr val="tx1"/>
                </a:solidFill>
                <a:latin typeface="Tahoma" pitchFamily="34" charset="0"/>
              </a:defRPr>
            </a:lvl6pPr>
            <a:lvl7pPr marL="2971800" indent="-228600" eaLnBrk="0" fontAlgn="base" hangingPunct="0">
              <a:spcBef>
                <a:spcPct val="50000"/>
              </a:spcBef>
              <a:spcAft>
                <a:spcPct val="0"/>
              </a:spcAft>
              <a:defRPr>
                <a:solidFill>
                  <a:schemeClr val="tx1"/>
                </a:solidFill>
                <a:latin typeface="Tahoma" pitchFamily="34" charset="0"/>
              </a:defRPr>
            </a:lvl7pPr>
            <a:lvl8pPr marL="3429000" indent="-228600" eaLnBrk="0" fontAlgn="base" hangingPunct="0">
              <a:spcBef>
                <a:spcPct val="50000"/>
              </a:spcBef>
              <a:spcAft>
                <a:spcPct val="0"/>
              </a:spcAft>
              <a:defRPr>
                <a:solidFill>
                  <a:schemeClr val="tx1"/>
                </a:solidFill>
                <a:latin typeface="Tahoma" pitchFamily="34" charset="0"/>
              </a:defRPr>
            </a:lvl8pPr>
            <a:lvl9pPr marL="3886200" indent="-228600" eaLnBrk="0" fontAlgn="base" hangingPunct="0">
              <a:spcBef>
                <a:spcPct val="50000"/>
              </a:spcBef>
              <a:spcAft>
                <a:spcPct val="0"/>
              </a:spcAft>
              <a:defRPr>
                <a:solidFill>
                  <a:schemeClr val="tx1"/>
                </a:solidFill>
                <a:latin typeface="Tahoma" pitchFamily="34" charset="0"/>
              </a:defRPr>
            </a:lvl9pPr>
          </a:lstStyle>
          <a:p>
            <a:pPr algn="ctr" eaLnBrk="1" hangingPunct="1">
              <a:defRPr/>
            </a:pPr>
            <a:r>
              <a:rPr lang="en-US" altLang="en-US" sz="600" dirty="0" smtClean="0">
                <a:solidFill>
                  <a:srgbClr val="7F7F7F"/>
                </a:solidFill>
                <a:latin typeface="Trebuchet MS" pitchFamily="34" charset="0"/>
              </a:rPr>
              <a:t>COPYRIGHT©2015ALCATEL-LUCENT.ALLRIGHTSRESERVED.</a:t>
            </a:r>
          </a:p>
        </p:txBody>
      </p:sp>
    </p:spTree>
    <p:extLst>
      <p:ext uri="{BB962C8B-B14F-4D97-AF65-F5344CB8AC3E}">
        <p14:creationId xmlns:p14="http://schemas.microsoft.com/office/powerpoint/2010/main" val="478716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4"/>
          <p:cNvSpPr>
            <a:spLocks noGrp="1" noRot="1" noChangeAspect="1" noChangeArrowheads="1" noTextEdit="1"/>
          </p:cNvSpPr>
          <p:nvPr>
            <p:ph type="sldImg" idx="2"/>
          </p:nvPr>
        </p:nvSpPr>
        <p:spPr bwMode="auto">
          <a:xfrm>
            <a:off x="1143000" y="40005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457200" y="3971925"/>
            <a:ext cx="59436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 name="Footer Placeholder 2"/>
          <p:cNvSpPr txBox="1">
            <a:spLocks/>
          </p:cNvSpPr>
          <p:nvPr/>
        </p:nvSpPr>
        <p:spPr>
          <a:xfrm>
            <a:off x="3165475" y="8677275"/>
            <a:ext cx="484188" cy="239713"/>
          </a:xfrm>
          <a:prstGeom prst="rect">
            <a:avLst/>
          </a:prstGeom>
        </p:spPr>
        <p:txBody>
          <a:bodyPr anchor="b"/>
          <a:lstStyle>
            <a:defPPr>
              <a:defRPr lang="en-GB"/>
            </a:defPPr>
            <a:lvl1pPr>
              <a:defRPr sz="800">
                <a:solidFill>
                  <a:schemeClr val="bg1">
                    <a:lumMod val="50000"/>
                  </a:schemeClr>
                </a:solidFill>
                <a:latin typeface="Tahoma" pitchFamily="34" charset="0"/>
              </a:defRPr>
            </a:lvl1pPr>
          </a:lstStyle>
          <a:p>
            <a:pPr algn="ctr">
              <a:defRPr/>
            </a:pPr>
            <a:fld id="{188E4D29-AA5E-4D22-990C-5B171A289006}" type="slidenum">
              <a:rPr lang="en-US" sz="600" smtClean="0">
                <a:solidFill>
                  <a:schemeClr val="tx1"/>
                </a:solidFill>
                <a:latin typeface="Trebuchet MS" pitchFamily="34" charset="0"/>
              </a:rPr>
              <a:pPr algn="ctr">
                <a:defRPr/>
              </a:pPr>
              <a:t>‹#›</a:t>
            </a:fld>
            <a:endParaRPr lang="en-US" sz="600" dirty="0">
              <a:solidFill>
                <a:schemeClr val="tx1"/>
              </a:solidFill>
              <a:latin typeface="Trebuchet MS" pitchFamily="34" charset="0"/>
            </a:endParaRPr>
          </a:p>
        </p:txBody>
      </p:sp>
      <p:sp>
        <p:nvSpPr>
          <p:cNvPr id="58373" name="Rectangle 7"/>
          <p:cNvSpPr>
            <a:spLocks noChangeArrowheads="1"/>
          </p:cNvSpPr>
          <p:nvPr/>
        </p:nvSpPr>
        <p:spPr bwMode="auto">
          <a:xfrm>
            <a:off x="212725" y="8842375"/>
            <a:ext cx="6408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eaLnBrk="0" hangingPunct="0">
              <a:spcBef>
                <a:spcPct val="50000"/>
              </a:spcBef>
              <a:defRPr>
                <a:solidFill>
                  <a:schemeClr val="tx1"/>
                </a:solidFill>
                <a:latin typeface="Tahoma" pitchFamily="34" charset="0"/>
              </a:defRPr>
            </a:lvl1pPr>
            <a:lvl2pPr marL="742950" indent="-285750" eaLnBrk="0" hangingPunct="0">
              <a:spcBef>
                <a:spcPct val="50000"/>
              </a:spcBef>
              <a:defRPr>
                <a:solidFill>
                  <a:schemeClr val="tx1"/>
                </a:solidFill>
                <a:latin typeface="Tahoma" pitchFamily="34" charset="0"/>
              </a:defRPr>
            </a:lvl2pPr>
            <a:lvl3pPr marL="1143000" indent="-228600" eaLnBrk="0" hangingPunct="0">
              <a:spcBef>
                <a:spcPct val="50000"/>
              </a:spcBef>
              <a:defRPr>
                <a:solidFill>
                  <a:schemeClr val="tx1"/>
                </a:solidFill>
                <a:latin typeface="Tahoma" pitchFamily="34" charset="0"/>
              </a:defRPr>
            </a:lvl3pPr>
            <a:lvl4pPr marL="1600200" indent="-228600" eaLnBrk="0" hangingPunct="0">
              <a:spcBef>
                <a:spcPct val="50000"/>
              </a:spcBef>
              <a:defRPr>
                <a:solidFill>
                  <a:schemeClr val="tx1"/>
                </a:solidFill>
                <a:latin typeface="Tahoma" pitchFamily="34" charset="0"/>
              </a:defRPr>
            </a:lvl4pPr>
            <a:lvl5pPr marL="2057400" indent="-228600" eaLnBrk="0" hangingPunct="0">
              <a:spcBef>
                <a:spcPct val="50000"/>
              </a:spcBef>
              <a:defRPr>
                <a:solidFill>
                  <a:schemeClr val="tx1"/>
                </a:solidFill>
                <a:latin typeface="Tahoma" pitchFamily="34" charset="0"/>
              </a:defRPr>
            </a:lvl5pPr>
            <a:lvl6pPr marL="2514600" indent="-228600" eaLnBrk="0" fontAlgn="base" hangingPunct="0">
              <a:spcBef>
                <a:spcPct val="50000"/>
              </a:spcBef>
              <a:spcAft>
                <a:spcPct val="0"/>
              </a:spcAft>
              <a:defRPr>
                <a:solidFill>
                  <a:schemeClr val="tx1"/>
                </a:solidFill>
                <a:latin typeface="Tahoma" pitchFamily="34" charset="0"/>
              </a:defRPr>
            </a:lvl6pPr>
            <a:lvl7pPr marL="2971800" indent="-228600" eaLnBrk="0" fontAlgn="base" hangingPunct="0">
              <a:spcBef>
                <a:spcPct val="50000"/>
              </a:spcBef>
              <a:spcAft>
                <a:spcPct val="0"/>
              </a:spcAft>
              <a:defRPr>
                <a:solidFill>
                  <a:schemeClr val="tx1"/>
                </a:solidFill>
                <a:latin typeface="Tahoma" pitchFamily="34" charset="0"/>
              </a:defRPr>
            </a:lvl7pPr>
            <a:lvl8pPr marL="3429000" indent="-228600" eaLnBrk="0" fontAlgn="base" hangingPunct="0">
              <a:spcBef>
                <a:spcPct val="50000"/>
              </a:spcBef>
              <a:spcAft>
                <a:spcPct val="0"/>
              </a:spcAft>
              <a:defRPr>
                <a:solidFill>
                  <a:schemeClr val="tx1"/>
                </a:solidFill>
                <a:latin typeface="Tahoma" pitchFamily="34" charset="0"/>
              </a:defRPr>
            </a:lvl8pPr>
            <a:lvl9pPr marL="3886200" indent="-228600" eaLnBrk="0" fontAlgn="base" hangingPunct="0">
              <a:spcBef>
                <a:spcPct val="50000"/>
              </a:spcBef>
              <a:spcAft>
                <a:spcPct val="0"/>
              </a:spcAft>
              <a:defRPr>
                <a:solidFill>
                  <a:schemeClr val="tx1"/>
                </a:solidFill>
                <a:latin typeface="Tahoma" pitchFamily="34" charset="0"/>
              </a:defRPr>
            </a:lvl9pPr>
          </a:lstStyle>
          <a:p>
            <a:pPr algn="ctr" eaLnBrk="1" hangingPunct="1">
              <a:defRPr/>
            </a:pPr>
            <a:r>
              <a:rPr lang="en-US" altLang="en-US" sz="600" dirty="0" smtClean="0">
                <a:solidFill>
                  <a:srgbClr val="7F7F7F"/>
                </a:solidFill>
                <a:latin typeface="Trebuchet MS" pitchFamily="34" charset="0"/>
              </a:rPr>
              <a:t>COPYRIGHT©2015ALCATEL-LUCENT.ALLRIGHTSRESERVED.</a:t>
            </a:r>
          </a:p>
        </p:txBody>
      </p:sp>
    </p:spTree>
    <p:extLst>
      <p:ext uri="{BB962C8B-B14F-4D97-AF65-F5344CB8AC3E}">
        <p14:creationId xmlns:p14="http://schemas.microsoft.com/office/powerpoint/2010/main" val="2632771798"/>
      </p:ext>
    </p:extLst>
  </p:cSld>
  <p:clrMap bg1="lt1" tx1="dk1" bg2="lt2" tx2="dk2" accent1="accent1" accent2="accent2" accent3="accent3" accent4="accent4" accent5="accent5" accent6="accent6" hlink="hlink" folHlink="folHlink"/>
  <p:notesStyle>
    <a:lvl1pPr marL="114300" indent="-114300" algn="l" rtl="0" eaLnBrk="0" fontAlgn="base" hangingPunct="0">
      <a:spcBef>
        <a:spcPct val="30000"/>
      </a:spcBef>
      <a:spcAft>
        <a:spcPct val="0"/>
      </a:spcAft>
      <a:buClr>
        <a:srgbClr val="404040"/>
      </a:buClr>
      <a:buFont typeface="Arial" pitchFamily="34" charset="0"/>
      <a:buChar char="•"/>
      <a:defRPr sz="1100" kern="1200">
        <a:solidFill>
          <a:schemeClr val="tx1"/>
        </a:solidFill>
        <a:latin typeface="Trebuchet MS" pitchFamily="34" charset="0"/>
        <a:ea typeface="+mn-ea"/>
        <a:cs typeface="+mn-cs"/>
      </a:defRPr>
    </a:lvl1pPr>
    <a:lvl2pPr marL="228600" indent="-114300" algn="l" rtl="0" eaLnBrk="0" fontAlgn="base" hangingPunct="0">
      <a:spcBef>
        <a:spcPct val="0"/>
      </a:spcBef>
      <a:spcAft>
        <a:spcPct val="0"/>
      </a:spcAft>
      <a:buClr>
        <a:srgbClr val="404040"/>
      </a:buClr>
      <a:buFont typeface="Lucida Grande"/>
      <a:buChar char="‒"/>
      <a:defRPr sz="1000" kern="1200">
        <a:solidFill>
          <a:schemeClr val="tx1"/>
        </a:solidFill>
        <a:latin typeface="Trebuchet MS" pitchFamily="34" charset="0"/>
        <a:ea typeface="+mn-ea"/>
        <a:cs typeface="+mn-cs"/>
      </a:defRPr>
    </a:lvl2pPr>
    <a:lvl3pPr marL="342900" indent="-114300" algn="l" rtl="0" eaLnBrk="0" fontAlgn="base" hangingPunct="0">
      <a:spcBef>
        <a:spcPct val="0"/>
      </a:spcBef>
      <a:spcAft>
        <a:spcPct val="0"/>
      </a:spcAft>
      <a:buClr>
        <a:srgbClr val="404040"/>
      </a:buClr>
      <a:buFont typeface="Lucida Grande"/>
      <a:buChar char="–"/>
      <a:defRPr sz="1000" kern="1200">
        <a:solidFill>
          <a:schemeClr val="tx1"/>
        </a:solidFill>
        <a:latin typeface="Trebuchet MS" pitchFamily="34" charset="0"/>
        <a:ea typeface="+mn-ea"/>
        <a:cs typeface="+mn-cs"/>
      </a:defRPr>
    </a:lvl3pPr>
    <a:lvl4pPr marL="457200" indent="-114300" algn="l" rtl="0" eaLnBrk="0" fontAlgn="base" hangingPunct="0">
      <a:spcBef>
        <a:spcPct val="0"/>
      </a:spcBef>
      <a:spcAft>
        <a:spcPct val="0"/>
      </a:spcAft>
      <a:buClr>
        <a:srgbClr val="404040"/>
      </a:buClr>
      <a:buFont typeface="Lucida Grande"/>
      <a:buChar char="–"/>
      <a:defRPr sz="900" kern="1200">
        <a:solidFill>
          <a:schemeClr val="tx1"/>
        </a:solidFill>
        <a:latin typeface="Trebuchet MS" pitchFamily="34" charset="0"/>
        <a:ea typeface="+mn-ea"/>
        <a:cs typeface="+mn-cs"/>
      </a:defRPr>
    </a:lvl4pPr>
    <a:lvl5pPr marL="571500" indent="-114300" algn="l" rtl="0" eaLnBrk="0" fontAlgn="base" hangingPunct="0">
      <a:spcBef>
        <a:spcPct val="0"/>
      </a:spcBef>
      <a:spcAft>
        <a:spcPct val="0"/>
      </a:spcAft>
      <a:buClr>
        <a:srgbClr val="404040"/>
      </a:buClr>
      <a:buFont typeface="Lucida Grande"/>
      <a:buChar char="–"/>
      <a:defRPr sz="8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100" b="0" i="0" kern="1200" dirty="0" smtClean="0">
                <a:solidFill>
                  <a:schemeClr val="tx1"/>
                </a:solidFill>
                <a:effectLst/>
                <a:latin typeface="Trebuchet MS" pitchFamily="34" charset="0"/>
                <a:ea typeface="+mn-ea"/>
                <a:cs typeface="+mn-cs"/>
              </a:rPr>
              <a:t>一项研究提到大疱性表皮松解症患者认为最痛苦的几个方面。患者觉得最痛苦的是瘙痒（</a:t>
            </a:r>
            <a:r>
              <a:rPr lang="en-US" altLang="zh-CN" sz="1100" b="0" i="0" kern="1200" dirty="0" smtClean="0">
                <a:solidFill>
                  <a:schemeClr val="tx1"/>
                </a:solidFill>
                <a:effectLst/>
                <a:latin typeface="Trebuchet MS" pitchFamily="34" charset="0"/>
                <a:ea typeface="+mn-ea"/>
                <a:cs typeface="+mn-cs"/>
              </a:rPr>
              <a:t>3.3</a:t>
            </a:r>
            <a:r>
              <a:rPr lang="zh-CN" altLang="en-US" sz="1100" b="0" i="0" kern="1200" dirty="0" smtClean="0">
                <a:solidFill>
                  <a:schemeClr val="tx1"/>
                </a:solidFill>
                <a:effectLst/>
                <a:latin typeface="Trebuchet MS" pitchFamily="34" charset="0"/>
                <a:ea typeface="+mn-ea"/>
                <a:cs typeface="+mn-cs"/>
              </a:rPr>
              <a:t>），其次才是急性剧痛（</a:t>
            </a:r>
            <a:r>
              <a:rPr lang="en-US" altLang="zh-CN" sz="1100" b="0" i="0" kern="1200" dirty="0" smtClean="0">
                <a:solidFill>
                  <a:schemeClr val="tx1"/>
                </a:solidFill>
                <a:effectLst/>
                <a:latin typeface="Trebuchet MS" pitchFamily="34" charset="0"/>
                <a:ea typeface="+mn-ea"/>
                <a:cs typeface="+mn-cs"/>
              </a:rPr>
              <a:t>2.9</a:t>
            </a:r>
            <a:r>
              <a:rPr lang="zh-CN" altLang="en-US" sz="1100" b="0" i="0" kern="1200" dirty="0" smtClean="0">
                <a:solidFill>
                  <a:schemeClr val="tx1"/>
                </a:solidFill>
                <a:effectLst/>
                <a:latin typeface="Trebuchet MS" pitchFamily="34" charset="0"/>
                <a:ea typeface="+mn-ea"/>
                <a:cs typeface="+mn-cs"/>
              </a:rPr>
              <a:t>）。然后依次是慢性疼痛（</a:t>
            </a:r>
            <a:r>
              <a:rPr lang="en-US" altLang="zh-CN" sz="1100" b="0" i="0" kern="1200" dirty="0" smtClean="0">
                <a:solidFill>
                  <a:schemeClr val="tx1"/>
                </a:solidFill>
                <a:effectLst/>
                <a:latin typeface="Trebuchet MS" pitchFamily="34" charset="0"/>
                <a:ea typeface="+mn-ea"/>
                <a:cs typeface="+mn-cs"/>
              </a:rPr>
              <a:t>2.7</a:t>
            </a:r>
            <a:r>
              <a:rPr lang="zh-CN" altLang="en-US" sz="1100" b="0" i="0" kern="1200" dirty="0" smtClean="0">
                <a:solidFill>
                  <a:schemeClr val="tx1"/>
                </a:solidFill>
                <a:effectLst/>
                <a:latin typeface="Trebuchet MS" pitchFamily="34" charset="0"/>
                <a:ea typeface="+mn-ea"/>
                <a:cs typeface="+mn-cs"/>
              </a:rPr>
              <a:t>），饮食困难（</a:t>
            </a:r>
            <a:r>
              <a:rPr lang="en-US" altLang="zh-CN" sz="1100" b="0" i="0" kern="1200" dirty="0" smtClean="0">
                <a:solidFill>
                  <a:schemeClr val="tx1"/>
                </a:solidFill>
                <a:effectLst/>
                <a:latin typeface="Trebuchet MS" pitchFamily="34" charset="0"/>
                <a:ea typeface="+mn-ea"/>
                <a:cs typeface="+mn-cs"/>
              </a:rPr>
              <a:t>2.7</a:t>
            </a:r>
            <a:r>
              <a:rPr lang="zh-CN" altLang="en-US" sz="1100" b="0" i="0" kern="1200" dirty="0" smtClean="0">
                <a:solidFill>
                  <a:schemeClr val="tx1"/>
                </a:solidFill>
                <a:effectLst/>
                <a:latin typeface="Trebuchet MS" pitchFamily="34" charset="0"/>
                <a:ea typeface="+mn-ea"/>
                <a:cs typeface="+mn-cs"/>
              </a:rPr>
              <a:t>），胃疼（</a:t>
            </a:r>
            <a:r>
              <a:rPr lang="en-US" altLang="zh-CN" sz="1100" b="0" i="0" kern="1200" dirty="0" smtClean="0">
                <a:solidFill>
                  <a:schemeClr val="tx1"/>
                </a:solidFill>
                <a:effectLst/>
                <a:latin typeface="Trebuchet MS" pitchFamily="34" charset="0"/>
                <a:ea typeface="+mn-ea"/>
                <a:cs typeface="+mn-cs"/>
              </a:rPr>
              <a:t>2.6</a:t>
            </a:r>
            <a:r>
              <a:rPr lang="zh-CN" altLang="en-US" sz="1100" b="0" i="0" kern="1200" dirty="0" smtClean="0">
                <a:solidFill>
                  <a:schemeClr val="tx1"/>
                </a:solidFill>
                <a:effectLst/>
                <a:latin typeface="Trebuchet MS" pitchFamily="34" charset="0"/>
                <a:ea typeface="+mn-ea"/>
                <a:cs typeface="+mn-cs"/>
              </a:rPr>
              <a:t>），牙齿问题（</a:t>
            </a:r>
            <a:r>
              <a:rPr lang="en-US" altLang="zh-CN" sz="1100" b="0" i="0" kern="1200" dirty="0" smtClean="0">
                <a:solidFill>
                  <a:schemeClr val="tx1"/>
                </a:solidFill>
                <a:effectLst/>
                <a:latin typeface="Trebuchet MS" pitchFamily="34" charset="0"/>
                <a:ea typeface="+mn-ea"/>
                <a:cs typeface="+mn-cs"/>
              </a:rPr>
              <a:t>2.6</a:t>
            </a:r>
            <a:r>
              <a:rPr lang="zh-CN" altLang="en-US" sz="1100" b="0" i="0" kern="1200" dirty="0" smtClean="0">
                <a:solidFill>
                  <a:schemeClr val="tx1"/>
                </a:solidFill>
                <a:effectLst/>
                <a:latin typeface="Trebuchet MS" pitchFamily="34" charset="0"/>
                <a:ea typeface="+mn-ea"/>
                <a:cs typeface="+mn-cs"/>
              </a:rPr>
              <a:t>），运动障碍（</a:t>
            </a:r>
            <a:r>
              <a:rPr lang="en-US" altLang="zh-CN" sz="1100" b="0" i="0" kern="1200" dirty="0" smtClean="0">
                <a:solidFill>
                  <a:schemeClr val="tx1"/>
                </a:solidFill>
                <a:effectLst/>
                <a:latin typeface="Trebuchet MS" pitchFamily="34" charset="0"/>
                <a:ea typeface="+mn-ea"/>
                <a:cs typeface="+mn-cs"/>
              </a:rPr>
              <a:t>2.5</a:t>
            </a:r>
            <a:r>
              <a:rPr lang="zh-CN" altLang="en-US" sz="1100" b="0" i="0" kern="1200" dirty="0" smtClean="0">
                <a:solidFill>
                  <a:schemeClr val="tx1"/>
                </a:solidFill>
                <a:effectLst/>
                <a:latin typeface="Trebuchet MS" pitchFamily="34" charset="0"/>
                <a:ea typeface="+mn-ea"/>
                <a:cs typeface="+mn-cs"/>
              </a:rPr>
              <a:t>），手术（</a:t>
            </a:r>
            <a:r>
              <a:rPr lang="en-US" altLang="zh-CN" sz="1100" b="0" i="0" kern="1200" dirty="0" smtClean="0">
                <a:solidFill>
                  <a:schemeClr val="tx1"/>
                </a:solidFill>
                <a:effectLst/>
                <a:latin typeface="Trebuchet MS" pitchFamily="34" charset="0"/>
                <a:ea typeface="+mn-ea"/>
                <a:cs typeface="+mn-cs"/>
              </a:rPr>
              <a:t>2.4</a:t>
            </a:r>
            <a:r>
              <a:rPr lang="zh-CN" altLang="en-US" sz="1100" b="0" i="0" kern="1200" dirty="0" smtClean="0">
                <a:solidFill>
                  <a:schemeClr val="tx1"/>
                </a:solidFill>
                <a:effectLst/>
                <a:latin typeface="Trebuchet MS" pitchFamily="34" charset="0"/>
                <a:ea typeface="+mn-ea"/>
                <a:cs typeface="+mn-cs"/>
              </a:rPr>
              <a:t>）。括号中是患者评估的平均分数，一直有这方面的问题是</a:t>
            </a:r>
            <a:r>
              <a:rPr lang="en-US" altLang="zh-CN" sz="1100" b="0" i="0" kern="1200" dirty="0" smtClean="0">
                <a:solidFill>
                  <a:schemeClr val="tx1"/>
                </a:solidFill>
                <a:effectLst/>
                <a:latin typeface="Trebuchet MS" pitchFamily="34" charset="0"/>
                <a:ea typeface="+mn-ea"/>
                <a:cs typeface="+mn-cs"/>
              </a:rPr>
              <a:t>5</a:t>
            </a:r>
            <a:r>
              <a:rPr lang="zh-CN" altLang="en-US" sz="1100" b="0" i="0" kern="1200" dirty="0" smtClean="0">
                <a:solidFill>
                  <a:schemeClr val="tx1"/>
                </a:solidFill>
                <a:effectLst/>
                <a:latin typeface="Trebuchet MS" pitchFamily="34" charset="0"/>
                <a:ea typeface="+mn-ea"/>
                <a:cs typeface="+mn-cs"/>
              </a:rPr>
              <a:t>分，从来没有问题是</a:t>
            </a:r>
            <a:r>
              <a:rPr lang="en-US" altLang="zh-CN" sz="1100" b="0" i="0" kern="1200" dirty="0" smtClean="0">
                <a:solidFill>
                  <a:schemeClr val="tx1"/>
                </a:solidFill>
                <a:effectLst/>
                <a:latin typeface="Trebuchet MS" pitchFamily="34" charset="0"/>
                <a:ea typeface="+mn-ea"/>
                <a:cs typeface="+mn-cs"/>
              </a:rPr>
              <a:t>1</a:t>
            </a:r>
            <a:r>
              <a:rPr lang="zh-CN" altLang="en-US" sz="1100" b="0" i="0" kern="1200" dirty="0" smtClean="0">
                <a:solidFill>
                  <a:schemeClr val="tx1"/>
                </a:solidFill>
                <a:effectLst/>
                <a:latin typeface="Trebuchet MS" pitchFamily="34" charset="0"/>
                <a:ea typeface="+mn-ea"/>
                <a:cs typeface="+mn-cs"/>
              </a:rPr>
              <a:t>分。</a:t>
            </a:r>
            <a:endParaRPr lang="zh-CN" altLang="en-US" dirty="0"/>
          </a:p>
        </p:txBody>
      </p:sp>
    </p:spTree>
    <p:extLst>
      <p:ext uri="{BB962C8B-B14F-4D97-AF65-F5344CB8AC3E}">
        <p14:creationId xmlns:p14="http://schemas.microsoft.com/office/powerpoint/2010/main" val="3647309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segue slide">
    <p:spTree>
      <p:nvGrpSpPr>
        <p:cNvPr id="1" name=""/>
        <p:cNvGrpSpPr/>
        <p:nvPr/>
      </p:nvGrpSpPr>
      <p:grpSpPr>
        <a:xfrm>
          <a:off x="0" y="0"/>
          <a:ext cx="0" cy="0"/>
          <a:chOff x="0" y="0"/>
          <a:chExt cx="0" cy="0"/>
        </a:xfrm>
      </p:grpSpPr>
      <p:cxnSp>
        <p:nvCxnSpPr>
          <p:cNvPr id="5" name="Straight Connector 11"/>
          <p:cNvCxnSpPr/>
          <p:nvPr/>
        </p:nvCxnSpPr>
        <p:spPr>
          <a:xfrm>
            <a:off x="0" y="6078538"/>
            <a:ext cx="9144000" cy="0"/>
          </a:xfrm>
          <a:prstGeom prst="line">
            <a:avLst/>
          </a:prstGeom>
          <a:ln w="63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7488" y="6127750"/>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片占位符 2"/>
          <p:cNvSpPr>
            <a:spLocks noGrp="1"/>
          </p:cNvSpPr>
          <p:nvPr>
            <p:ph type="pic" sz="quarter" idx="10"/>
          </p:nvPr>
        </p:nvSpPr>
        <p:spPr>
          <a:xfrm>
            <a:off x="0" y="0"/>
            <a:ext cx="9144000" cy="4145280"/>
          </a:xfrm>
        </p:spPr>
        <p:txBody>
          <a:bodyPr/>
          <a:lstStyle>
            <a:lvl1pPr marL="0" indent="0">
              <a:buNone/>
              <a:defRPr/>
            </a:lvl1pPr>
          </a:lstStyle>
          <a:p>
            <a:pPr lvl="0"/>
            <a:r>
              <a:rPr lang="en-US" altLang="zh-CN" noProof="0" dirty="0" err="1" smtClean="0"/>
              <a:t>Clickicontoaddpicture</a:t>
            </a:r>
            <a:endParaRPr lang="zh-CN" altLang="en-US" noProof="0" dirty="0"/>
          </a:p>
        </p:txBody>
      </p:sp>
      <p:sp>
        <p:nvSpPr>
          <p:cNvPr id="4098" name="Rectangle 2"/>
          <p:cNvSpPr>
            <a:spLocks noGrp="1" noChangeArrowheads="1"/>
          </p:cNvSpPr>
          <p:nvPr>
            <p:ph type="ctrTitle"/>
          </p:nvPr>
        </p:nvSpPr>
        <p:spPr>
          <a:xfrm>
            <a:off x="322263" y="4209893"/>
            <a:ext cx="8580433" cy="1073145"/>
          </a:xfrm>
        </p:spPr>
        <p:txBody>
          <a:bodyPr anchor="b"/>
          <a:lstStyle>
            <a:lvl1pPr>
              <a:defRPr b="0" cap="none">
                <a:latin typeface="Trebuchet MS" pitchFamily="34" charset="0"/>
              </a:defRPr>
            </a:lvl1pPr>
          </a:lstStyle>
          <a:p>
            <a:r>
              <a:rPr lang="en-US" altLang="zh-CN" dirty="0" smtClean="0"/>
              <a:t>Click to edit Master title style</a:t>
            </a:r>
            <a:endParaRPr lang="en-US" dirty="0"/>
          </a:p>
        </p:txBody>
      </p:sp>
      <p:sp>
        <p:nvSpPr>
          <p:cNvPr id="4099" name="Rectangle 3"/>
          <p:cNvSpPr>
            <a:spLocks noGrp="1" noChangeArrowheads="1"/>
          </p:cNvSpPr>
          <p:nvPr>
            <p:ph type="subTitle" idx="1"/>
          </p:nvPr>
        </p:nvSpPr>
        <p:spPr>
          <a:xfrm>
            <a:off x="322263" y="5292125"/>
            <a:ext cx="8548682" cy="617538"/>
          </a:xfrm>
        </p:spPr>
        <p:txBody>
          <a:bodyPr lIns="91440" tIns="45720" rIns="91440" bIns="45720"/>
          <a:lstStyle>
            <a:lvl1pPr marL="0" indent="0">
              <a:buFont typeface="Arial" pitchFamily="34" charset="0"/>
              <a:buNone/>
              <a:defRPr>
                <a:solidFill>
                  <a:schemeClr val="bg1">
                    <a:lumMod val="50000"/>
                  </a:schemeClr>
                </a:solidFill>
                <a:latin typeface="Trebuchet MS" pitchFamily="34" charset="0"/>
              </a:defRPr>
            </a:lvl1pPr>
          </a:lstStyle>
          <a:p>
            <a:r>
              <a:rPr lang="en-US" altLang="zh-CN" dirty="0" smtClean="0"/>
              <a:t>Click to edit Master subtitle style</a:t>
            </a:r>
            <a:endParaRPr lang="en-US" dirty="0"/>
          </a:p>
        </p:txBody>
      </p:sp>
    </p:spTree>
    <p:extLst>
      <p:ext uri="{BB962C8B-B14F-4D97-AF65-F5344CB8AC3E}">
        <p14:creationId xmlns:p14="http://schemas.microsoft.com/office/powerpoint/2010/main" val="87209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22263" y="363538"/>
            <a:ext cx="8567000" cy="546100"/>
          </a:xfrm>
        </p:spPr>
        <p:txBody>
          <a:bodyPr/>
          <a:lstStyle>
            <a:lvl1pPr>
              <a:defRPr>
                <a:solidFill>
                  <a:schemeClr val="tx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2263" y="1038226"/>
            <a:ext cx="8573106" cy="4849814"/>
          </a:xfrm>
        </p:spPr>
        <p:txBody>
          <a:bodyPr/>
          <a:lstStyle>
            <a:lvl1pPr>
              <a:spcBef>
                <a:spcPts val="600"/>
              </a:spcBef>
              <a:spcAft>
                <a:spcPts val="300"/>
              </a:spcAft>
              <a:defRPr>
                <a:solidFill>
                  <a:schemeClr val="tx1"/>
                </a:solidFill>
                <a:latin typeface="Trebuchet MS" pitchFamily="34" charset="0"/>
              </a:defRPr>
            </a:lvl1pPr>
            <a:lvl2pPr>
              <a:spcBef>
                <a:spcPts val="0"/>
              </a:spcBef>
              <a:spcAft>
                <a:spcPts val="300"/>
              </a:spcAft>
              <a:defRPr>
                <a:solidFill>
                  <a:schemeClr val="tx1"/>
                </a:solidFill>
                <a:latin typeface="Trebuchet MS" pitchFamily="34" charset="0"/>
              </a:defRPr>
            </a:lvl2pPr>
            <a:lvl3pPr>
              <a:spcBef>
                <a:spcPts val="0"/>
              </a:spcBef>
              <a:spcAft>
                <a:spcPts val="300"/>
              </a:spcAft>
              <a:defRPr>
                <a:solidFill>
                  <a:schemeClr val="tx1"/>
                </a:solidFill>
                <a:latin typeface="Trebuchet MS" pitchFamily="34" charset="0"/>
              </a:defRPr>
            </a:lvl3pPr>
            <a:lvl4pPr>
              <a:spcBef>
                <a:spcPts val="0"/>
              </a:spcBef>
              <a:spcAft>
                <a:spcPts val="0"/>
              </a:spcAft>
              <a:defRPr>
                <a:solidFill>
                  <a:schemeClr val="tx1"/>
                </a:solidFill>
                <a:latin typeface="Trebuchet MS" pitchFamily="34" charset="0"/>
              </a:defRPr>
            </a:lvl4pPr>
            <a:lvl5pPr>
              <a:spcAft>
                <a:spcPts val="0"/>
              </a:spcAft>
              <a:defRPr>
                <a:solidFill>
                  <a:schemeClr val="tx1"/>
                </a:solidFill>
                <a:latin typeface="Trebuchet MS" pitchFamily="34" charset="0"/>
              </a:defRPr>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p:txBody>
      </p:sp>
    </p:spTree>
    <p:extLst>
      <p:ext uri="{BB962C8B-B14F-4D97-AF65-F5344CB8AC3E}">
        <p14:creationId xmlns:p14="http://schemas.microsoft.com/office/powerpoint/2010/main" val="106112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Trebuchet MS"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22263" y="1038225"/>
            <a:ext cx="4170846" cy="4849815"/>
          </a:xfrm>
        </p:spPr>
        <p:txBody>
          <a:bodyPr/>
          <a:lstStyle>
            <a:lvl1pPr>
              <a:defRPr sz="1800">
                <a:solidFill>
                  <a:schemeClr val="tx1"/>
                </a:solidFill>
                <a:latin typeface="Trebuchet MS" pitchFamily="34" charset="0"/>
              </a:defRPr>
            </a:lvl1pPr>
            <a:lvl2pPr>
              <a:spcAft>
                <a:spcPts val="0"/>
              </a:spcAft>
              <a:defRPr sz="1600">
                <a:solidFill>
                  <a:schemeClr val="tx1"/>
                </a:solidFill>
                <a:latin typeface="Trebuchet MS" pitchFamily="34" charset="0"/>
              </a:defRPr>
            </a:lvl2pPr>
            <a:lvl3pPr>
              <a:spcAft>
                <a:spcPts val="0"/>
              </a:spcAft>
              <a:defRPr sz="1400">
                <a:solidFill>
                  <a:schemeClr val="tx1"/>
                </a:solidFill>
                <a:latin typeface="Trebuchet MS" pitchFamily="34" charset="0"/>
              </a:defRPr>
            </a:lvl3pPr>
            <a:lvl4pPr>
              <a:spcAft>
                <a:spcPts val="0"/>
              </a:spcAft>
              <a:defRPr sz="1200">
                <a:solidFill>
                  <a:schemeClr val="tx1"/>
                </a:solidFill>
                <a:latin typeface="Trebuchet MS" pitchFamily="34" charset="0"/>
              </a:defRPr>
            </a:lvl4pPr>
            <a:lvl5pPr>
              <a:spcAft>
                <a:spcPts val="0"/>
              </a:spcAft>
              <a:defRPr sz="1200">
                <a:solidFill>
                  <a:schemeClr val="tx1"/>
                </a:solidFill>
                <a:latin typeface="Trebuchet MS" pitchFamily="34" charset="0"/>
              </a:defRPr>
            </a:lvl5pPr>
            <a:lvl6pPr>
              <a:defRPr sz="1800"/>
            </a:lvl6pPr>
            <a:lvl7pPr>
              <a:defRPr sz="1800"/>
            </a:lvl7pPr>
            <a:lvl8pPr>
              <a:defRPr sz="1800"/>
            </a:lvl8pPr>
            <a:lvl9pPr>
              <a:defRPr sz="1800"/>
            </a:lvl9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4" name="Content Placeholder 3"/>
          <p:cNvSpPr>
            <a:spLocks noGrp="1"/>
          </p:cNvSpPr>
          <p:nvPr>
            <p:ph sz="half" idx="2"/>
          </p:nvPr>
        </p:nvSpPr>
        <p:spPr>
          <a:xfrm>
            <a:off x="4593981" y="1038225"/>
            <a:ext cx="4285029" cy="4849815"/>
          </a:xfrm>
        </p:spPr>
        <p:txBody>
          <a:bodyPr/>
          <a:lstStyle>
            <a:lvl1pPr>
              <a:defRPr sz="1800">
                <a:solidFill>
                  <a:schemeClr val="tx1"/>
                </a:solidFill>
                <a:latin typeface="Trebuchet MS" pitchFamily="34" charset="0"/>
              </a:defRPr>
            </a:lvl1pPr>
            <a:lvl2pPr>
              <a:spcAft>
                <a:spcPts val="0"/>
              </a:spcAft>
              <a:defRPr sz="1600">
                <a:solidFill>
                  <a:schemeClr val="tx1"/>
                </a:solidFill>
                <a:latin typeface="Trebuchet MS" pitchFamily="34" charset="0"/>
              </a:defRPr>
            </a:lvl2pPr>
            <a:lvl3pPr>
              <a:spcAft>
                <a:spcPts val="0"/>
              </a:spcAft>
              <a:defRPr sz="1400">
                <a:solidFill>
                  <a:schemeClr val="tx1"/>
                </a:solidFill>
                <a:latin typeface="Trebuchet MS" pitchFamily="34" charset="0"/>
              </a:defRPr>
            </a:lvl3pPr>
            <a:lvl4pPr>
              <a:spcAft>
                <a:spcPts val="0"/>
              </a:spcAft>
              <a:defRPr sz="1200">
                <a:solidFill>
                  <a:schemeClr val="tx1"/>
                </a:solidFill>
                <a:latin typeface="Trebuchet MS" pitchFamily="34" charset="0"/>
              </a:defRPr>
            </a:lvl4pPr>
            <a:lvl5pPr>
              <a:spcAft>
                <a:spcPts val="0"/>
              </a:spcAft>
              <a:defRPr sz="1200">
                <a:solidFill>
                  <a:schemeClr val="tx1"/>
                </a:solidFill>
                <a:latin typeface="Trebuchet MS" pitchFamily="34" charset="0"/>
              </a:defRPr>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Tree>
    <p:extLst>
      <p:ext uri="{BB962C8B-B14F-4D97-AF65-F5344CB8AC3E}">
        <p14:creationId xmlns:p14="http://schemas.microsoft.com/office/powerpoint/2010/main" val="98265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129123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and segue slide">
    <p:spTree>
      <p:nvGrpSpPr>
        <p:cNvPr id="1" name=""/>
        <p:cNvGrpSpPr/>
        <p:nvPr/>
      </p:nvGrpSpPr>
      <p:grpSpPr>
        <a:xfrm>
          <a:off x="0" y="0"/>
          <a:ext cx="0" cy="0"/>
          <a:chOff x="0" y="0"/>
          <a:chExt cx="0" cy="0"/>
        </a:xfrm>
      </p:grpSpPr>
      <p:grpSp>
        <p:nvGrpSpPr>
          <p:cNvPr id="2" name="组合 7"/>
          <p:cNvGrpSpPr>
            <a:grpSpLocks/>
          </p:cNvGrpSpPr>
          <p:nvPr/>
        </p:nvGrpSpPr>
        <p:grpSpPr bwMode="auto">
          <a:xfrm>
            <a:off x="1228725" y="1566863"/>
            <a:ext cx="6686550" cy="3008312"/>
            <a:chOff x="2900867" y="1095965"/>
            <a:chExt cx="4752470" cy="2137500"/>
          </a:xfrm>
        </p:grpSpPr>
        <p:pic>
          <p:nvPicPr>
            <p:cNvPr id="3" name="图片 8"/>
            <p:cNvPicPr>
              <a:picLocks noChangeAspect="1"/>
            </p:cNvPicPr>
            <p:nvPr/>
          </p:nvPicPr>
          <p:blipFill>
            <a:blip r:embed="rId2" cstate="email">
              <a:extLst>
                <a:ext uri="{28A0092B-C50C-407E-A947-70E740481C1C}">
                  <a14:useLocalDpi xmlns:a14="http://schemas.microsoft.com/office/drawing/2010/main"/>
                </a:ext>
              </a:extLst>
            </a:blip>
            <a:srcRect l="56703" r="-55"/>
            <a:stretch>
              <a:fillRect/>
            </a:stretch>
          </p:blipFill>
          <p:spPr bwMode="auto">
            <a:xfrm>
              <a:off x="5624512" y="1095965"/>
              <a:ext cx="2028825" cy="213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p:cNvPicPr>
              <a:picLocks noChangeAspect="1"/>
            </p:cNvPicPr>
            <p:nvPr/>
          </p:nvPicPr>
          <p:blipFill>
            <a:blip r:embed="rId3"/>
            <a:srcRect/>
            <a:stretch/>
          </p:blipFill>
          <p:spPr bwMode="auto">
            <a:xfrm>
              <a:off x="2900867" y="1914525"/>
              <a:ext cx="204787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2830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2262" y="353290"/>
            <a:ext cx="8567737" cy="5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单击此处编辑母版标题样式</a:t>
            </a:r>
            <a:endParaRPr lang="en-US" altLang="en-US" dirty="0" smtClean="0"/>
          </a:p>
        </p:txBody>
      </p:sp>
      <p:sp>
        <p:nvSpPr>
          <p:cNvPr id="1027" name="Rectangle 3"/>
          <p:cNvSpPr>
            <a:spLocks noGrp="1" noChangeArrowheads="1"/>
          </p:cNvSpPr>
          <p:nvPr>
            <p:ph type="body" idx="1"/>
          </p:nvPr>
        </p:nvSpPr>
        <p:spPr bwMode="auto">
          <a:xfrm>
            <a:off x="322263" y="1028700"/>
            <a:ext cx="8572500" cy="485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4572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altLang="en-US" dirty="0" smtClean="0"/>
          </a:p>
        </p:txBody>
      </p:sp>
      <p:sp>
        <p:nvSpPr>
          <p:cNvPr id="4" name="Footer Placeholder 2"/>
          <p:cNvSpPr txBox="1">
            <a:spLocks/>
          </p:cNvSpPr>
          <p:nvPr/>
        </p:nvSpPr>
        <p:spPr>
          <a:xfrm>
            <a:off x="179388" y="6399213"/>
            <a:ext cx="371475" cy="239712"/>
          </a:xfrm>
          <a:prstGeom prst="rect">
            <a:avLst/>
          </a:prstGeom>
        </p:spPr>
        <p:txBody>
          <a:bodyPr anchor="b"/>
          <a:lstStyle>
            <a:defPPr>
              <a:defRPr lang="en-GB"/>
            </a:defPPr>
            <a:lvl1pPr>
              <a:defRPr sz="800">
                <a:solidFill>
                  <a:schemeClr val="bg1">
                    <a:lumMod val="50000"/>
                  </a:schemeClr>
                </a:solidFill>
                <a:latin typeface="Tahoma" pitchFamily="34" charset="0"/>
              </a:defRPr>
            </a:lvl1pPr>
          </a:lstStyle>
          <a:p>
            <a:pPr>
              <a:defRPr/>
            </a:pPr>
            <a:fld id="{0A705810-0E58-4F30-80EF-6559D8DB6CB8}" type="slidenum">
              <a:rPr lang="en-US" smtClean="0">
                <a:solidFill>
                  <a:schemeClr val="tx1"/>
                </a:solidFill>
                <a:latin typeface="宋体" panose="02010600030101010101" pitchFamily="2" charset="-122"/>
                <a:ea typeface="宋体" panose="02010600030101010101" pitchFamily="2" charset="-122"/>
              </a:rPr>
              <a:pPr>
                <a:defRPr/>
              </a:pPr>
              <a:t>‹#›</a:t>
            </a:fld>
            <a:endParaRPr lang="en-US" dirty="0">
              <a:solidFill>
                <a:schemeClr val="tx1"/>
              </a:solidFill>
              <a:latin typeface="宋体" panose="02010600030101010101" pitchFamily="2" charset="-122"/>
              <a:ea typeface="宋体" panose="02010600030101010101" pitchFamily="2" charset="-122"/>
            </a:endParaRPr>
          </a:p>
        </p:txBody>
      </p:sp>
      <p:cxnSp>
        <p:nvCxnSpPr>
          <p:cNvPr id="6" name="Straight Connector 11"/>
          <p:cNvCxnSpPr/>
          <p:nvPr/>
        </p:nvCxnSpPr>
        <p:spPr>
          <a:xfrm>
            <a:off x="0" y="6056313"/>
            <a:ext cx="9144000" cy="0"/>
          </a:xfrm>
          <a:prstGeom prst="line">
            <a:avLst/>
          </a:prstGeom>
          <a:ln w="63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30"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5263" y="61071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
          <p:cNvSpPr>
            <a:spLocks noChangeArrowheads="1"/>
          </p:cNvSpPr>
          <p:nvPr/>
        </p:nvSpPr>
        <p:spPr bwMode="auto">
          <a:xfrm>
            <a:off x="3743325" y="6372225"/>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zh-CN" altLang="en-US" sz="1200">
                <a:latin typeface="宋体" panose="02010600030101010101" pitchFamily="2" charset="-122"/>
                <a:ea typeface="宋体" panose="02010600030101010101" pitchFamily="2" charset="-122"/>
              </a:rPr>
              <a:t>脆弱的皮肤</a:t>
            </a:r>
            <a:r>
              <a:rPr lang="en-US" altLang="zh-CN" sz="1200">
                <a:latin typeface="宋体" panose="02010600030101010101" pitchFamily="2" charset="-122"/>
                <a:ea typeface="宋体" panose="02010600030101010101" pitchFamily="2" charset="-122"/>
              </a:rPr>
              <a:t>·</a:t>
            </a:r>
            <a:r>
              <a:rPr lang="zh-CN" altLang="en-US" sz="1200">
                <a:latin typeface="宋体" panose="02010600030101010101" pitchFamily="2" charset="-122"/>
                <a:ea typeface="宋体" panose="02010600030101010101" pitchFamily="2" charset="-122"/>
              </a:rPr>
              <a:t>坚韧的爱</a:t>
            </a:r>
            <a:endParaRPr lang="en-US" altLang="en-US" sz="1200">
              <a:latin typeface="宋体" panose="02010600030101010101" pitchFamily="2" charset="-122"/>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79" r:id="rId2"/>
    <p:sldLayoutId id="2147483680" r:id="rId3"/>
    <p:sldLayoutId id="2147483681" r:id="rId4"/>
    <p:sldLayoutId id="2147483687" r:id="rId5"/>
  </p:sldLayoutIdLst>
  <p:timing>
    <p:tnLst>
      <p:par>
        <p:cTn id="1" dur="indefinite" restart="never" nodeType="tmRoot"/>
      </p:par>
    </p:tnLst>
  </p:timing>
  <p:txStyles>
    <p:titleStyle>
      <a:lvl1pPr algn="l" rtl="0" eaLnBrk="1" fontAlgn="base" hangingPunct="1">
        <a:spcBef>
          <a:spcPct val="0"/>
        </a:spcBef>
        <a:spcAft>
          <a:spcPct val="0"/>
        </a:spcAft>
        <a:defRPr sz="2400">
          <a:solidFill>
            <a:schemeClr val="tx1"/>
          </a:solidFill>
          <a:latin typeface="宋体" panose="02010600030101010101" pitchFamily="2" charset="-122"/>
          <a:ea typeface="宋体" panose="02010600030101010101" pitchFamily="2" charset="-122"/>
          <a:cs typeface="+mj-cs"/>
        </a:defRPr>
      </a:lvl1pPr>
      <a:lvl2pPr algn="l" rtl="0" eaLnBrk="1" fontAlgn="base" hangingPunct="1">
        <a:spcBef>
          <a:spcPct val="0"/>
        </a:spcBef>
        <a:spcAft>
          <a:spcPct val="0"/>
        </a:spcAft>
        <a:defRPr sz="2400">
          <a:solidFill>
            <a:schemeClr val="tx1"/>
          </a:solidFill>
          <a:latin typeface="Trebuchet MS" pitchFamily="34" charset="0"/>
          <a:ea typeface="微软雅黑" pitchFamily="34" charset="-122"/>
        </a:defRPr>
      </a:lvl2pPr>
      <a:lvl3pPr algn="l" rtl="0" eaLnBrk="1" fontAlgn="base" hangingPunct="1">
        <a:spcBef>
          <a:spcPct val="0"/>
        </a:spcBef>
        <a:spcAft>
          <a:spcPct val="0"/>
        </a:spcAft>
        <a:defRPr sz="2400">
          <a:solidFill>
            <a:schemeClr val="tx1"/>
          </a:solidFill>
          <a:latin typeface="Trebuchet MS" pitchFamily="34" charset="0"/>
          <a:ea typeface="微软雅黑" pitchFamily="34" charset="-122"/>
        </a:defRPr>
      </a:lvl3pPr>
      <a:lvl4pPr algn="l" rtl="0" eaLnBrk="1" fontAlgn="base" hangingPunct="1">
        <a:spcBef>
          <a:spcPct val="0"/>
        </a:spcBef>
        <a:spcAft>
          <a:spcPct val="0"/>
        </a:spcAft>
        <a:defRPr sz="2400">
          <a:solidFill>
            <a:schemeClr val="tx1"/>
          </a:solidFill>
          <a:latin typeface="Trebuchet MS" pitchFamily="34" charset="0"/>
          <a:ea typeface="微软雅黑" pitchFamily="34" charset="-122"/>
        </a:defRPr>
      </a:lvl4pPr>
      <a:lvl5pPr algn="l" rtl="0" eaLnBrk="1" fontAlgn="base" hangingPunct="1">
        <a:spcBef>
          <a:spcPct val="0"/>
        </a:spcBef>
        <a:spcAft>
          <a:spcPct val="0"/>
        </a:spcAft>
        <a:defRPr sz="2400">
          <a:solidFill>
            <a:schemeClr val="tx1"/>
          </a:solidFill>
          <a:latin typeface="Trebuchet MS" pitchFamily="34" charset="0"/>
          <a:ea typeface="微软雅黑" pitchFamily="34" charset="-122"/>
        </a:defRPr>
      </a:lvl5pPr>
      <a:lvl6pPr marL="457200" algn="l" rtl="0" eaLnBrk="1" fontAlgn="base" hangingPunct="1">
        <a:spcBef>
          <a:spcPct val="0"/>
        </a:spcBef>
        <a:spcAft>
          <a:spcPct val="0"/>
        </a:spcAft>
        <a:defRPr sz="2600" b="1">
          <a:solidFill>
            <a:srgbClr val="404040"/>
          </a:solidFill>
          <a:latin typeface="Tahoma" pitchFamily="34" charset="0"/>
        </a:defRPr>
      </a:lvl6pPr>
      <a:lvl7pPr marL="914400" algn="l" rtl="0" eaLnBrk="1" fontAlgn="base" hangingPunct="1">
        <a:spcBef>
          <a:spcPct val="0"/>
        </a:spcBef>
        <a:spcAft>
          <a:spcPct val="0"/>
        </a:spcAft>
        <a:defRPr sz="2600" b="1">
          <a:solidFill>
            <a:srgbClr val="404040"/>
          </a:solidFill>
          <a:latin typeface="Tahoma" pitchFamily="34" charset="0"/>
        </a:defRPr>
      </a:lvl7pPr>
      <a:lvl8pPr marL="1371600" algn="l" rtl="0" eaLnBrk="1" fontAlgn="base" hangingPunct="1">
        <a:spcBef>
          <a:spcPct val="0"/>
        </a:spcBef>
        <a:spcAft>
          <a:spcPct val="0"/>
        </a:spcAft>
        <a:defRPr sz="2600" b="1">
          <a:solidFill>
            <a:srgbClr val="404040"/>
          </a:solidFill>
          <a:latin typeface="Tahoma" pitchFamily="34" charset="0"/>
        </a:defRPr>
      </a:lvl8pPr>
      <a:lvl9pPr marL="1828800" algn="l" rtl="0" eaLnBrk="1" fontAlgn="base" hangingPunct="1">
        <a:spcBef>
          <a:spcPct val="0"/>
        </a:spcBef>
        <a:spcAft>
          <a:spcPct val="0"/>
        </a:spcAft>
        <a:defRPr sz="2600" b="1">
          <a:solidFill>
            <a:srgbClr val="404040"/>
          </a:solidFill>
          <a:latin typeface="Tahoma" pitchFamily="34" charset="0"/>
        </a:defRPr>
      </a:lvl9pPr>
    </p:titleStyle>
    <p:bodyStyle>
      <a:lvl1pPr marL="171450" indent="-171450" algn="l" rtl="0" eaLnBrk="1" fontAlgn="base" hangingPunct="1">
        <a:spcBef>
          <a:spcPts val="100"/>
        </a:spcBef>
        <a:spcAft>
          <a:spcPts val="36"/>
        </a:spcAft>
        <a:buFont typeface="Arial" pitchFamily="34" charset="0"/>
        <a:buChar char="•"/>
        <a:defRPr>
          <a:solidFill>
            <a:schemeClr val="tx1"/>
          </a:solidFill>
          <a:latin typeface="宋体" panose="02010600030101010101" pitchFamily="2" charset="-122"/>
          <a:ea typeface="宋体" panose="02010600030101010101" pitchFamily="2" charset="-122"/>
          <a:cs typeface="+mn-cs"/>
        </a:defRPr>
      </a:lvl1pPr>
      <a:lvl2pPr marL="346075" indent="-173038" algn="l" rtl="0" eaLnBrk="1" fontAlgn="base" hangingPunct="1">
        <a:spcBef>
          <a:spcPts val="0"/>
        </a:spcBef>
        <a:spcAft>
          <a:spcPct val="0"/>
        </a:spcAft>
        <a:buFont typeface="Arial" pitchFamily="34" charset="0"/>
        <a:buChar char="­"/>
        <a:defRPr sz="1600">
          <a:solidFill>
            <a:schemeClr val="tx1"/>
          </a:solidFill>
          <a:latin typeface="宋体" panose="02010600030101010101" pitchFamily="2" charset="-122"/>
          <a:ea typeface="宋体" panose="02010600030101010101" pitchFamily="2" charset="-122"/>
        </a:defRPr>
      </a:lvl2pPr>
      <a:lvl3pPr marL="520700" indent="-174625" algn="l" rtl="0" eaLnBrk="1" fontAlgn="base" hangingPunct="1">
        <a:spcBef>
          <a:spcPts val="438"/>
        </a:spcBef>
        <a:spcAft>
          <a:spcPct val="0"/>
        </a:spcAft>
        <a:buFont typeface="Arial" pitchFamily="34" charset="0"/>
        <a:buChar char="­"/>
        <a:defRPr sz="1400">
          <a:solidFill>
            <a:schemeClr val="tx1"/>
          </a:solidFill>
          <a:latin typeface="宋体" panose="02010600030101010101" pitchFamily="2" charset="-122"/>
          <a:ea typeface="宋体" panose="02010600030101010101" pitchFamily="2" charset="-122"/>
        </a:defRPr>
      </a:lvl3pPr>
      <a:lvl4pPr marL="630238" indent="-114300" algn="l" rtl="0" eaLnBrk="1" fontAlgn="base" hangingPunct="1">
        <a:spcBef>
          <a:spcPct val="20000"/>
        </a:spcBef>
        <a:spcAft>
          <a:spcPct val="30000"/>
        </a:spcAft>
        <a:buFont typeface="Arial" pitchFamily="34" charset="0"/>
        <a:buChar char="­"/>
        <a:defRPr sz="1200">
          <a:solidFill>
            <a:schemeClr val="tx1"/>
          </a:solidFill>
          <a:latin typeface="宋体" panose="02010600030101010101" pitchFamily="2" charset="-122"/>
          <a:ea typeface="宋体" panose="02010600030101010101" pitchFamily="2" charset="-122"/>
        </a:defRPr>
      </a:lvl4pPr>
      <a:lvl5pPr marL="741363" indent="-111125" algn="l" rtl="0" eaLnBrk="1" fontAlgn="base" hangingPunct="1">
        <a:spcBef>
          <a:spcPct val="20000"/>
        </a:spcBef>
        <a:spcAft>
          <a:spcPct val="30000"/>
        </a:spcAft>
        <a:buFont typeface="Arial" pitchFamily="34" charset="0"/>
        <a:buChar char="­"/>
        <a:defRPr sz="1200">
          <a:solidFill>
            <a:schemeClr val="tx1"/>
          </a:solidFill>
          <a:latin typeface="宋体" panose="02010600030101010101" pitchFamily="2" charset="-122"/>
          <a:ea typeface="宋体" panose="02010600030101010101" pitchFamily="2" charset="-122"/>
        </a:defRPr>
      </a:lvl5pPr>
      <a:lvl6pPr marL="14351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6pPr>
      <a:lvl7pPr marL="18923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7pPr>
      <a:lvl8pPr marL="23495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8pPr>
      <a:lvl9pPr marL="28067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debra.org.c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hyperlink" Target="http://www.debra.org.cn/sitemap/"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4625" y="4210050"/>
            <a:ext cx="8728075" cy="1073150"/>
          </a:xfrm>
        </p:spPr>
        <p:txBody>
          <a:bodyPr/>
          <a:lstStyle/>
          <a:p>
            <a:pPr eaLnBrk="1" hangingPunct="1"/>
            <a:r>
              <a:rPr lang="en-US" altLang="zh-CN" sz="2800" b="1" dirty="0" smtClean="0"/>
              <a:t>EB</a:t>
            </a:r>
            <a:r>
              <a:rPr lang="zh-CN" altLang="en-US" sz="2800" b="1" dirty="0" smtClean="0"/>
              <a:t>特殊症状的处理</a:t>
            </a:r>
            <a:r>
              <a:rPr lang="en-US" altLang="zh-CN" b="1" dirty="0" smtClean="0"/>
              <a:t/>
            </a:r>
            <a:br>
              <a:rPr lang="en-US" altLang="zh-CN" b="1" dirty="0" smtClean="0"/>
            </a:br>
            <a:r>
              <a:rPr lang="zh-CN" altLang="en-US" dirty="0" smtClean="0"/>
              <a:t>周迎春</a:t>
            </a:r>
            <a:endParaRPr lang="en-US" altLang="en-US" dirty="0" smtClean="0"/>
          </a:p>
        </p:txBody>
      </p:sp>
      <p:sp>
        <p:nvSpPr>
          <p:cNvPr id="2051" name="Rectangle 3"/>
          <p:cNvSpPr>
            <a:spLocks noGrp="1" noChangeArrowheads="1"/>
          </p:cNvSpPr>
          <p:nvPr>
            <p:ph type="subTitle" idx="1"/>
          </p:nvPr>
        </p:nvSpPr>
        <p:spPr>
          <a:xfrm>
            <a:off x="174625" y="5292725"/>
            <a:ext cx="8696325" cy="617538"/>
          </a:xfrm>
        </p:spPr>
        <p:txBody>
          <a:bodyPr/>
          <a:lstStyle/>
          <a:p>
            <a:pPr eaLnBrk="1" hangingPunct="1">
              <a:defRPr/>
            </a:pPr>
            <a:endParaRPr lang="en-US" sz="1400" dirty="0" smtClean="0"/>
          </a:p>
          <a:p>
            <a:pPr eaLnBrk="1" hangingPunct="1">
              <a:defRPr/>
            </a:pPr>
            <a:r>
              <a:rPr lang="en-US" sz="1400" dirty="0" smtClean="0"/>
              <a:t>2016/8/6</a:t>
            </a:r>
            <a:endParaRPr lang="en-US" sz="1400" dirty="0"/>
          </a:p>
        </p:txBody>
      </p:sp>
      <p:pic>
        <p:nvPicPr>
          <p:cNvPr id="5124" name="Picture Placeholder 5"/>
          <p:cNvPicPr>
            <a:picLocks noGrp="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9144000" cy="4144963"/>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抗组胺药物（</a:t>
            </a:r>
            <a:r>
              <a:rPr lang="en-US" dirty="0" smtClean="0"/>
              <a:t>H1</a:t>
            </a:r>
            <a:r>
              <a:rPr lang="zh-HK" altLang="en-US" dirty="0"/>
              <a:t>受</a:t>
            </a:r>
            <a:r>
              <a:rPr lang="zh-HK" altLang="en-US" dirty="0" smtClean="0"/>
              <a:t>体拮抗</a:t>
            </a:r>
            <a:r>
              <a:rPr lang="zh-CN" altLang="en-US" dirty="0" smtClean="0"/>
              <a:t>剂</a:t>
            </a:r>
            <a:r>
              <a:rPr lang="zh-CN" altLang="en-US" dirty="0"/>
              <a:t>）</a:t>
            </a:r>
          </a:p>
        </p:txBody>
      </p:sp>
      <p:sp>
        <p:nvSpPr>
          <p:cNvPr id="3" name="Content Placeholder 2"/>
          <p:cNvSpPr>
            <a:spLocks noGrp="1"/>
          </p:cNvSpPr>
          <p:nvPr>
            <p:ph idx="1"/>
          </p:nvPr>
        </p:nvSpPr>
        <p:spPr/>
        <p:txBody>
          <a:bodyPr/>
          <a:lstStyle/>
          <a:p>
            <a:r>
              <a:rPr lang="zh-CN" altLang="en-US" dirty="0" smtClean="0"/>
              <a:t>第一代</a:t>
            </a:r>
            <a:endParaRPr lang="en-US" altLang="zh-CN" dirty="0" smtClean="0"/>
          </a:p>
          <a:p>
            <a:pPr lvl="1"/>
            <a:r>
              <a:rPr lang="zh-CN" altLang="en-US" dirty="0" smtClean="0"/>
              <a:t>苯海拉明（苯那君，</a:t>
            </a:r>
            <a:r>
              <a:rPr lang="en-US" altLang="zh-CN" dirty="0" smtClean="0"/>
              <a:t>2</a:t>
            </a:r>
            <a:r>
              <a:rPr lang="zh-CN" altLang="en-US" dirty="0" smtClean="0"/>
              <a:t>岁以下慎用），氯苯那敏（</a:t>
            </a:r>
            <a:r>
              <a:rPr lang="zh-CN" altLang="en-US" b="1" dirty="0" smtClean="0"/>
              <a:t>扑尔敏</a:t>
            </a:r>
            <a:r>
              <a:rPr lang="zh-CN" altLang="en-US" dirty="0" smtClean="0"/>
              <a:t>，</a:t>
            </a:r>
            <a:r>
              <a:rPr lang="en-US" altLang="zh-CN" dirty="0"/>
              <a:t> 2</a:t>
            </a:r>
            <a:r>
              <a:rPr lang="zh-CN" altLang="en-US" dirty="0"/>
              <a:t>岁以下慎用），</a:t>
            </a:r>
            <a:r>
              <a:rPr lang="zh-CN" altLang="en-US" dirty="0" smtClean="0"/>
              <a:t>曲普利啶（</a:t>
            </a:r>
            <a:r>
              <a:rPr lang="en-US" altLang="zh-CN" dirty="0"/>
              <a:t> 2</a:t>
            </a:r>
            <a:r>
              <a:rPr lang="zh-CN" altLang="en-US" dirty="0"/>
              <a:t>岁以下慎用），</a:t>
            </a:r>
            <a:r>
              <a:rPr lang="zh-CN" altLang="en-US" dirty="0" smtClean="0"/>
              <a:t>盐酸异丙嗪（非那根，</a:t>
            </a:r>
            <a:r>
              <a:rPr lang="en-US" altLang="zh-CN" dirty="0" smtClean="0"/>
              <a:t>3</a:t>
            </a:r>
            <a:r>
              <a:rPr lang="zh-CN" altLang="en-US" dirty="0" smtClean="0"/>
              <a:t>个月以下小儿不宜使用）</a:t>
            </a:r>
            <a:endParaRPr lang="en-US" altLang="zh-CN" dirty="0" smtClean="0"/>
          </a:p>
          <a:p>
            <a:pPr lvl="1"/>
            <a:r>
              <a:rPr lang="zh-CN" altLang="en-US" dirty="0" smtClean="0"/>
              <a:t>副作用为</a:t>
            </a:r>
            <a:r>
              <a:rPr lang="zh-CN" altLang="en-US" b="1" dirty="0" smtClean="0"/>
              <a:t>嗜睡</a:t>
            </a:r>
            <a:r>
              <a:rPr lang="zh-CN" altLang="en-US" dirty="0" smtClean="0"/>
              <a:t>，对</a:t>
            </a:r>
            <a:r>
              <a:rPr lang="en-US" altLang="zh-CN" dirty="0" smtClean="0"/>
              <a:t>EB</a:t>
            </a:r>
            <a:r>
              <a:rPr lang="zh-CN" altLang="en-US" dirty="0" smtClean="0"/>
              <a:t>患者是好事儿</a:t>
            </a:r>
            <a:endParaRPr lang="en-US" altLang="zh-CN" dirty="0" smtClean="0"/>
          </a:p>
          <a:p>
            <a:r>
              <a:rPr lang="zh-CN" altLang="en-US" dirty="0" smtClean="0"/>
              <a:t>第二代</a:t>
            </a:r>
            <a:endParaRPr lang="en-US" altLang="zh-CN" dirty="0" smtClean="0"/>
          </a:p>
          <a:p>
            <a:pPr lvl="1"/>
            <a:r>
              <a:rPr lang="zh-CN" altLang="en-US" dirty="0" smtClean="0"/>
              <a:t>咪唑斯叮（</a:t>
            </a:r>
            <a:r>
              <a:rPr lang="en-US" altLang="zh-CN" dirty="0" smtClean="0"/>
              <a:t>12</a:t>
            </a:r>
            <a:r>
              <a:rPr lang="zh-CN" altLang="en-US" dirty="0" smtClean="0"/>
              <a:t>岁以上使用），西替利嗪（</a:t>
            </a:r>
            <a:r>
              <a:rPr lang="zh-CN" altLang="en-US" b="1" dirty="0" smtClean="0"/>
              <a:t>仙特</a:t>
            </a:r>
            <a:r>
              <a:rPr lang="zh-CN" altLang="en-US" b="1" dirty="0"/>
              <a:t>明</a:t>
            </a:r>
            <a:r>
              <a:rPr lang="zh-CN" altLang="en-US" dirty="0" smtClean="0"/>
              <a:t>，</a:t>
            </a:r>
            <a:r>
              <a:rPr lang="en-US" altLang="zh-CN" dirty="0" smtClean="0"/>
              <a:t> 1</a:t>
            </a:r>
            <a:r>
              <a:rPr lang="zh-CN" altLang="en-US" dirty="0" smtClean="0"/>
              <a:t>岁</a:t>
            </a:r>
            <a:r>
              <a:rPr lang="zh-CN" altLang="en-US" dirty="0"/>
              <a:t>以下慎用</a:t>
            </a:r>
            <a:r>
              <a:rPr lang="zh-CN" altLang="en-US" dirty="0" smtClean="0"/>
              <a:t>），氯</a:t>
            </a:r>
            <a:r>
              <a:rPr lang="zh-CN" altLang="en-US" dirty="0"/>
              <a:t>雷他定（</a:t>
            </a:r>
            <a:r>
              <a:rPr lang="zh-CN" altLang="en-US" b="1" dirty="0"/>
              <a:t>开瑞</a:t>
            </a:r>
            <a:r>
              <a:rPr lang="zh-CN" altLang="en-US" b="1" dirty="0" smtClean="0"/>
              <a:t>坦</a:t>
            </a:r>
            <a:r>
              <a:rPr lang="zh-CN" altLang="en-US" dirty="0"/>
              <a:t>，</a:t>
            </a:r>
            <a:r>
              <a:rPr lang="en-US" altLang="zh-CN" dirty="0"/>
              <a:t> 2</a:t>
            </a:r>
            <a:r>
              <a:rPr lang="zh-CN" altLang="en-US" dirty="0"/>
              <a:t>岁以下慎用</a:t>
            </a:r>
            <a:r>
              <a:rPr lang="zh-CN" altLang="en-US" dirty="0" smtClean="0"/>
              <a:t>）等</a:t>
            </a:r>
            <a:endParaRPr lang="en-US" altLang="zh-CN" dirty="0" smtClean="0"/>
          </a:p>
          <a:p>
            <a:pPr lvl="1"/>
            <a:r>
              <a:rPr lang="zh-CN" altLang="en-US" dirty="0" smtClean="0"/>
              <a:t>不引起嗜睡</a:t>
            </a:r>
            <a:endParaRPr lang="en-US" altLang="zh-CN" dirty="0" smtClean="0"/>
          </a:p>
          <a:p>
            <a:r>
              <a:rPr lang="zh-CN" altLang="en-US" dirty="0"/>
              <a:t>第三代</a:t>
            </a:r>
            <a:endParaRPr lang="en-US" altLang="zh-CN" dirty="0" smtClean="0"/>
          </a:p>
          <a:p>
            <a:pPr lvl="1"/>
            <a:r>
              <a:rPr lang="zh-CN" altLang="en-US" dirty="0" smtClean="0"/>
              <a:t>地</a:t>
            </a:r>
            <a:r>
              <a:rPr lang="zh-CN" altLang="en-US" dirty="0"/>
              <a:t>氯雷他</a:t>
            </a:r>
            <a:r>
              <a:rPr lang="zh-CN" altLang="en-US" dirty="0" smtClean="0"/>
              <a:t>定</a:t>
            </a:r>
            <a:r>
              <a:rPr lang="zh-CN" altLang="en-US" dirty="0"/>
              <a:t>（</a:t>
            </a:r>
            <a:r>
              <a:rPr lang="en-US" altLang="zh-CN" dirty="0"/>
              <a:t>12</a:t>
            </a:r>
            <a:r>
              <a:rPr lang="zh-CN" altLang="en-US" dirty="0"/>
              <a:t>岁以上使用）</a:t>
            </a:r>
            <a:r>
              <a:rPr lang="zh-CN" altLang="en-US" dirty="0" smtClean="0"/>
              <a:t>，</a:t>
            </a:r>
            <a:r>
              <a:rPr lang="zh-CN" altLang="en-US" b="1" dirty="0"/>
              <a:t>左旋西替利嗪</a:t>
            </a:r>
            <a:r>
              <a:rPr lang="zh-CN" altLang="en-US" dirty="0" smtClean="0"/>
              <a:t>（</a:t>
            </a:r>
            <a:r>
              <a:rPr lang="en-US" altLang="zh-CN" dirty="0" smtClean="0"/>
              <a:t>6</a:t>
            </a:r>
            <a:r>
              <a:rPr lang="zh-CN" altLang="en-US" dirty="0" smtClean="0"/>
              <a:t>岁以上儿童可用），</a:t>
            </a:r>
            <a:r>
              <a:rPr lang="zh-CN" altLang="en-US" dirty="0"/>
              <a:t>非索菲那</a:t>
            </a:r>
            <a:r>
              <a:rPr lang="zh-CN" altLang="en-US" dirty="0" smtClean="0"/>
              <a:t>丁（</a:t>
            </a:r>
            <a:r>
              <a:rPr lang="en-US" altLang="zh-CN" dirty="0" smtClean="0"/>
              <a:t>6</a:t>
            </a:r>
            <a:r>
              <a:rPr lang="zh-CN" altLang="en-US" dirty="0" smtClean="0"/>
              <a:t>岁以下儿童安全性无数据）</a:t>
            </a:r>
            <a:endParaRPr lang="en-US" altLang="zh-CN" dirty="0" smtClean="0"/>
          </a:p>
          <a:p>
            <a:pPr lvl="1"/>
            <a:r>
              <a:rPr lang="zh-CN" altLang="en-US" dirty="0" smtClean="0"/>
              <a:t>更安全</a:t>
            </a:r>
            <a:endParaRPr lang="en-US" altLang="zh-CN" dirty="0" smtClean="0"/>
          </a:p>
          <a:p>
            <a:pPr lvl="1"/>
            <a:endParaRPr lang="en-US" altLang="zh-CN" dirty="0" smtClean="0"/>
          </a:p>
          <a:p>
            <a:r>
              <a:rPr lang="zh-CN" altLang="en-US" dirty="0" smtClean="0">
                <a:solidFill>
                  <a:srgbClr val="FF0000"/>
                </a:solidFill>
              </a:rPr>
              <a:t>这些药物安全性很好，出现瘙痒症状时即可根据年龄选用。</a:t>
            </a:r>
            <a:endParaRPr lang="en-US" altLang="zh-CN" dirty="0" smtClean="0">
              <a:solidFill>
                <a:srgbClr val="FF0000"/>
              </a:solidFill>
            </a:endParaRPr>
          </a:p>
          <a:p>
            <a:r>
              <a:rPr lang="zh-CN" altLang="en-US" dirty="0" smtClean="0">
                <a:solidFill>
                  <a:srgbClr val="FF0000"/>
                </a:solidFill>
              </a:rPr>
              <a:t>用法用量需要由医生决定！</a:t>
            </a:r>
            <a:endParaRPr lang="zh-CN" altLang="en-US" dirty="0">
              <a:solidFill>
                <a:srgbClr val="FF0000"/>
              </a:solidFill>
            </a:endParaRPr>
          </a:p>
        </p:txBody>
      </p:sp>
    </p:spTree>
    <p:extLst>
      <p:ext uri="{BB962C8B-B14F-4D97-AF65-F5344CB8AC3E}">
        <p14:creationId xmlns:p14="http://schemas.microsoft.com/office/powerpoint/2010/main" val="12253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zh-CN" altLang="en-US" dirty="0" smtClean="0"/>
              <a:t>其它药物</a:t>
            </a:r>
            <a:endParaRPr lang="en-US" dirty="0"/>
          </a:p>
        </p:txBody>
      </p:sp>
      <p:sp>
        <p:nvSpPr>
          <p:cNvPr id="3" name="Content Placeholder 2"/>
          <p:cNvSpPr>
            <a:spLocks noGrp="1"/>
          </p:cNvSpPr>
          <p:nvPr>
            <p:ph idx="1"/>
          </p:nvPr>
        </p:nvSpPr>
        <p:spPr>
          <a:xfrm>
            <a:off x="209301" y="1000240"/>
            <a:ext cx="8686068" cy="4719639"/>
          </a:xfrm>
        </p:spPr>
        <p:txBody>
          <a:bodyPr/>
          <a:lstStyle/>
          <a:p>
            <a:r>
              <a:rPr lang="zh-HK" altLang="en-US" dirty="0"/>
              <a:t>富马酸酮替</a:t>
            </a:r>
            <a:r>
              <a:rPr lang="zh-HK" altLang="en-US" dirty="0" smtClean="0"/>
              <a:t>芬</a:t>
            </a:r>
            <a:endParaRPr lang="en-US" altLang="zh-HK" dirty="0" smtClean="0"/>
          </a:p>
          <a:p>
            <a:pPr lvl="1"/>
            <a:r>
              <a:rPr lang="zh-CN" altLang="en-US" dirty="0"/>
              <a:t>致敏活性细胞肥大细胞或嗜碱粒细胞的过敏介质释放抑制剂</a:t>
            </a:r>
            <a:endParaRPr lang="en-US" dirty="0" smtClean="0"/>
          </a:p>
          <a:p>
            <a:pPr lvl="1"/>
            <a:r>
              <a:rPr lang="en-US" dirty="0" smtClean="0"/>
              <a:t>H1</a:t>
            </a:r>
            <a:r>
              <a:rPr lang="zh-HK" altLang="en-US" dirty="0"/>
              <a:t>受体拮抗作用为氯苯那敏的</a:t>
            </a:r>
            <a:r>
              <a:rPr lang="en-US" altLang="zh-HK" dirty="0"/>
              <a:t>10</a:t>
            </a:r>
            <a:r>
              <a:rPr lang="zh-HK" altLang="en-US" dirty="0" smtClean="0"/>
              <a:t>倍</a:t>
            </a:r>
            <a:endParaRPr lang="en-US" altLang="zh-HK" dirty="0" smtClean="0"/>
          </a:p>
          <a:p>
            <a:pPr lvl="1"/>
            <a:r>
              <a:rPr lang="zh-HK" altLang="en-US" dirty="0"/>
              <a:t>有抑制白三</a:t>
            </a:r>
            <a:r>
              <a:rPr lang="zh-HK" altLang="en-US" dirty="0" smtClean="0"/>
              <a:t>烯</a:t>
            </a:r>
            <a:r>
              <a:rPr lang="zh-CN" altLang="en-US" dirty="0" smtClean="0"/>
              <a:t>（炎症反应）</a:t>
            </a:r>
            <a:r>
              <a:rPr lang="zh-HK" altLang="en-US" dirty="0" smtClean="0"/>
              <a:t>的</a:t>
            </a:r>
            <a:r>
              <a:rPr lang="zh-HK" altLang="en-US" dirty="0"/>
              <a:t>功</a:t>
            </a:r>
            <a:r>
              <a:rPr lang="zh-HK" altLang="en-US" dirty="0" smtClean="0"/>
              <a:t>能</a:t>
            </a:r>
            <a:endParaRPr lang="en-US" altLang="zh-HK" dirty="0" smtClean="0"/>
          </a:p>
          <a:p>
            <a:r>
              <a:rPr lang="zh-CN" altLang="en-US" dirty="0" smtClean="0"/>
              <a:t>强</a:t>
            </a:r>
            <a:r>
              <a:rPr lang="zh-CN" altLang="en-US" dirty="0"/>
              <a:t>力霉</a:t>
            </a:r>
            <a:r>
              <a:rPr lang="zh-CN" altLang="en-US" dirty="0" smtClean="0"/>
              <a:t>素</a:t>
            </a:r>
            <a:endParaRPr lang="en-US" altLang="zh-CN" dirty="0" smtClean="0"/>
          </a:p>
          <a:p>
            <a:pPr lvl="1"/>
            <a:r>
              <a:rPr lang="zh-CN" altLang="en-US" dirty="0" smtClean="0"/>
              <a:t>有</a:t>
            </a:r>
            <a:r>
              <a:rPr lang="zh-CN" altLang="en-US" dirty="0"/>
              <a:t>一定的镇咳、祛痰和平喘作</a:t>
            </a:r>
            <a:r>
              <a:rPr lang="zh-CN" altLang="en-US" dirty="0" smtClean="0"/>
              <a:t>用</a:t>
            </a:r>
            <a:endParaRPr lang="en-US" altLang="zh-CN" dirty="0" smtClean="0"/>
          </a:p>
          <a:p>
            <a:pPr lvl="1"/>
            <a:r>
              <a:rPr lang="zh-CN" altLang="en-US" dirty="0"/>
              <a:t>毒</a:t>
            </a:r>
            <a:r>
              <a:rPr lang="zh-CN" altLang="en-US" dirty="0" smtClean="0"/>
              <a:t>性较大，不可自行使用</a:t>
            </a:r>
            <a:endParaRPr lang="en-US" altLang="zh-CN" dirty="0" smtClean="0"/>
          </a:p>
          <a:p>
            <a:r>
              <a:rPr lang="zh-CN" altLang="en-US" dirty="0"/>
              <a:t>加巴喷</a:t>
            </a:r>
            <a:r>
              <a:rPr lang="zh-CN" altLang="en-US" dirty="0" smtClean="0"/>
              <a:t>丁和普瑞巴林都是抗癫痫药，国内应该还没有</a:t>
            </a:r>
            <a:r>
              <a:rPr lang="en-US" altLang="zh-CN" dirty="0" smtClean="0"/>
              <a:t>EB</a:t>
            </a:r>
            <a:r>
              <a:rPr lang="zh-CN" altLang="en-US" dirty="0" smtClean="0"/>
              <a:t>患者使用</a:t>
            </a:r>
            <a:endParaRPr lang="en-US" altLang="zh-CN" dirty="0" smtClean="0"/>
          </a:p>
          <a:p>
            <a:pPr lvl="1"/>
            <a:r>
              <a:rPr lang="en-US" dirty="0" err="1"/>
              <a:t>加巴喷丁和普瑞巴林用于EB患者的止痛，不过一般神经痛效果好</a:t>
            </a:r>
            <a:endParaRPr lang="en-US" altLang="zh-CN" dirty="0" smtClean="0"/>
          </a:p>
          <a:p>
            <a:r>
              <a:rPr lang="zh-CN" altLang="en-US" dirty="0" smtClean="0"/>
              <a:t>抗抑郁药</a:t>
            </a:r>
            <a:endParaRPr lang="en-US" altLang="zh-CN" dirty="0" smtClean="0"/>
          </a:p>
          <a:p>
            <a:pPr lvl="1"/>
            <a:r>
              <a:rPr lang="zh-CN" altLang="en-US" dirty="0" smtClean="0"/>
              <a:t>多塞平（</a:t>
            </a:r>
            <a:r>
              <a:rPr lang="en-US" altLang="zh-CN" dirty="0" smtClean="0"/>
              <a:t>TCA</a:t>
            </a:r>
            <a:r>
              <a:rPr lang="zh-CN" altLang="en-US" dirty="0" smtClean="0"/>
              <a:t>），周密吃过，止痒镇静效果非常强</a:t>
            </a:r>
            <a:endParaRPr lang="en-US" altLang="zh-CN" dirty="0" smtClean="0"/>
          </a:p>
          <a:p>
            <a:pPr lvl="2"/>
            <a:r>
              <a:rPr lang="zh-CN" altLang="en-US" dirty="0"/>
              <a:t>阻断</a:t>
            </a:r>
            <a:r>
              <a:rPr lang="en-US" altLang="zh-CN" dirty="0"/>
              <a:t>H1</a:t>
            </a:r>
            <a:r>
              <a:rPr lang="zh-CN" altLang="en-US" dirty="0"/>
              <a:t>受体效价比苯海拉明强</a:t>
            </a:r>
            <a:r>
              <a:rPr lang="en-US" altLang="zh-CN" dirty="0"/>
              <a:t>775</a:t>
            </a:r>
            <a:r>
              <a:rPr lang="zh-CN" altLang="en-US" dirty="0"/>
              <a:t>倍</a:t>
            </a:r>
            <a:endParaRPr lang="en-US" altLang="zh-CN" dirty="0" smtClean="0"/>
          </a:p>
          <a:p>
            <a:r>
              <a:rPr lang="zh-CN" altLang="en-US" dirty="0" smtClean="0"/>
              <a:t>环孢素是免疫抑制剂</a:t>
            </a:r>
            <a:endParaRPr lang="en-US" altLang="zh-CN" dirty="0" smtClean="0"/>
          </a:p>
          <a:p>
            <a:pPr lvl="1"/>
            <a:r>
              <a:rPr lang="zh-CN" altLang="en-US" dirty="0"/>
              <a:t>周</a:t>
            </a:r>
            <a:r>
              <a:rPr lang="zh-CN" altLang="en-US" dirty="0" smtClean="0"/>
              <a:t>密移植后连续吃</a:t>
            </a:r>
            <a:r>
              <a:rPr lang="en-US" altLang="zh-CN" dirty="0" smtClean="0"/>
              <a:t>2</a:t>
            </a:r>
            <a:r>
              <a:rPr lang="zh-CN" altLang="en-US" dirty="0" smtClean="0"/>
              <a:t>年，期间确实没有瘙痒。</a:t>
            </a:r>
            <a:endParaRPr lang="en-US" altLang="zh-CN" dirty="0" smtClean="0"/>
          </a:p>
        </p:txBody>
      </p:sp>
      <p:sp>
        <p:nvSpPr>
          <p:cNvPr id="4" name="Explosion 2 3"/>
          <p:cNvSpPr/>
          <p:nvPr/>
        </p:nvSpPr>
        <p:spPr>
          <a:xfrm>
            <a:off x="2033337" y="1383632"/>
            <a:ext cx="5787189" cy="2899610"/>
          </a:xfrm>
          <a:prstGeom prst="irregularSeal2">
            <a:avLst/>
          </a:prstGeom>
          <a:solidFill>
            <a:srgbClr val="FF0000">
              <a:alpha val="69804"/>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sz="3600" b="1" dirty="0" smtClean="0">
                <a:latin typeface="Trebuchet MS"/>
                <a:cs typeface="Trebuchet MS"/>
              </a:rPr>
              <a:t>处方药，</a:t>
            </a:r>
            <a:endParaRPr lang="en-US" altLang="zh-CN" sz="3600" b="1" dirty="0" smtClean="0">
              <a:latin typeface="Trebuchet MS"/>
              <a:cs typeface="Trebuchet MS"/>
            </a:endParaRPr>
          </a:p>
          <a:p>
            <a:pPr algn="ctr">
              <a:spcBef>
                <a:spcPts val="0"/>
              </a:spcBef>
            </a:pPr>
            <a:r>
              <a:rPr lang="zh-CN" altLang="en-US" sz="3600" b="1" dirty="0" smtClean="0">
                <a:latin typeface="Trebuchet MS"/>
                <a:cs typeface="Trebuchet MS"/>
              </a:rPr>
              <a:t>遵医嘱使用</a:t>
            </a:r>
            <a:endParaRPr lang="en-US" sz="2000" b="1" dirty="0">
              <a:latin typeface="Trebuchet MS"/>
              <a:cs typeface="Trebuchet MS"/>
            </a:endParaRPr>
          </a:p>
        </p:txBody>
      </p:sp>
    </p:spTree>
    <p:extLst>
      <p:ext uri="{BB962C8B-B14F-4D97-AF65-F5344CB8AC3E}">
        <p14:creationId xmlns:p14="http://schemas.microsoft.com/office/powerpoint/2010/main" val="18493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a:t>
            </a:r>
            <a:r>
              <a:rPr lang="en-US" altLang="zh-CN" dirty="0" smtClean="0"/>
              <a:t>-</a:t>
            </a:r>
            <a:r>
              <a:rPr lang="zh-CN" altLang="en-US" dirty="0" smtClean="0"/>
              <a:t>痒疹性</a:t>
            </a:r>
            <a:r>
              <a:rPr lang="en-US" altLang="zh-CN" dirty="0" smtClean="0"/>
              <a:t>EB</a:t>
            </a:r>
            <a:endParaRPr lang="zh-CN" altLang="en-US" dirty="0"/>
          </a:p>
        </p:txBody>
      </p:sp>
      <p:sp>
        <p:nvSpPr>
          <p:cNvPr id="3" name="Content Placeholder 2"/>
          <p:cNvSpPr>
            <a:spLocks noGrp="1"/>
          </p:cNvSpPr>
          <p:nvPr>
            <p:ph idx="1"/>
          </p:nvPr>
        </p:nvSpPr>
        <p:spPr/>
        <p:txBody>
          <a:bodyPr/>
          <a:lstStyle/>
          <a:p>
            <a:r>
              <a:rPr lang="zh-CN" altLang="en-US" dirty="0" smtClean="0"/>
              <a:t>痒疹性</a:t>
            </a:r>
            <a:r>
              <a:rPr lang="en-US" altLang="zh-CN" dirty="0" smtClean="0"/>
              <a:t>EB</a:t>
            </a:r>
            <a:r>
              <a:rPr lang="zh-CN" altLang="en-US" dirty="0" smtClean="0"/>
              <a:t>是营养不良型</a:t>
            </a:r>
            <a:r>
              <a:rPr lang="en-US" altLang="zh-CN" dirty="0" smtClean="0"/>
              <a:t>EB</a:t>
            </a:r>
            <a:r>
              <a:rPr lang="zh-CN" altLang="en-US" dirty="0" smtClean="0"/>
              <a:t>中的一类，特征是痒疹</a:t>
            </a:r>
            <a:endParaRPr lang="en-US" altLang="zh-CN" dirty="0" smtClean="0"/>
          </a:p>
          <a:p>
            <a:r>
              <a:rPr lang="zh-CN" altLang="en-US" dirty="0"/>
              <a:t>缓</a:t>
            </a:r>
            <a:r>
              <a:rPr lang="zh-CN" altLang="en-US" dirty="0" smtClean="0"/>
              <a:t>解瘙痒之后皮损会有明显的减轻</a:t>
            </a:r>
            <a:endParaRPr lang="en-US" altLang="zh-CN" dirty="0" smtClean="0"/>
          </a:p>
          <a:p>
            <a:r>
              <a:rPr lang="zh-CN" altLang="en-US" dirty="0"/>
              <a:t>药</a:t>
            </a:r>
            <a:r>
              <a:rPr lang="zh-CN" altLang="en-US" dirty="0" smtClean="0"/>
              <a:t>物：</a:t>
            </a:r>
            <a:endParaRPr lang="en-US" altLang="zh-CN" dirty="0" smtClean="0"/>
          </a:p>
          <a:p>
            <a:pPr lvl="1"/>
            <a:r>
              <a:rPr lang="zh-CN" altLang="en-US" dirty="0" smtClean="0"/>
              <a:t>氢化可的松软膏，</a:t>
            </a:r>
            <a:r>
              <a:rPr lang="zh-CN" altLang="en-US" dirty="0"/>
              <a:t>曲安奈德</a:t>
            </a:r>
            <a:r>
              <a:rPr lang="zh-CN" altLang="en-US" dirty="0" smtClean="0"/>
              <a:t>软</a:t>
            </a:r>
            <a:r>
              <a:rPr lang="zh-CN" altLang="en-US" dirty="0"/>
              <a:t>膏</a:t>
            </a:r>
            <a:endParaRPr lang="en-US" altLang="zh-CN" dirty="0" smtClean="0"/>
          </a:p>
          <a:p>
            <a:pPr lvl="1"/>
            <a:r>
              <a:rPr lang="zh-CN" altLang="en-US" dirty="0"/>
              <a:t>沙利度</a:t>
            </a:r>
            <a:r>
              <a:rPr lang="zh-CN" altLang="en-US" dirty="0" smtClean="0"/>
              <a:t>胺，环孢素，他克莫司（都是免疫抑制剂）</a:t>
            </a:r>
            <a:endParaRPr lang="zh-CN" altLang="en-US" dirty="0"/>
          </a:p>
        </p:txBody>
      </p:sp>
      <p:pic>
        <p:nvPicPr>
          <p:cNvPr id="1028" name="Picture 4" descr="http://tse1.mm.bing.net/th?&amp;id=OIP.Md66bac85dcef6536cfd078c86757de63o0&amp;w=300&amp;h=196&amp;c=0&amp;pid=1.9&amp;rs=0&amp;p=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5459" y="4049273"/>
            <a:ext cx="2920407" cy="190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se1.mm.bing.net/th?&amp;id=OIP.Me753ee00a8e421c099ef4c4ca08f66b9o0&amp;w=255&amp;h=239&amp;c=0&amp;pid=1.9&amp;rs=0&amp;p=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049273"/>
            <a:ext cx="2035732" cy="190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se1.mm.bing.net/th?&amp;id=OIP.Mfa0e787dd6ad9a68e7c761a8792e5c56o0&amp;w=267&amp;h=236&amp;c=0&amp;pid=1.9&amp;rs=0&amp;p=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86600" y="4047325"/>
            <a:ext cx="2057400" cy="1908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5732" y="4049273"/>
            <a:ext cx="2419727"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9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174625" y="4591050"/>
            <a:ext cx="8728075" cy="1073150"/>
          </a:xfrm>
        </p:spPr>
        <p:txBody>
          <a:bodyPr/>
          <a:lstStyle/>
          <a:p>
            <a:r>
              <a:rPr lang="zh-CN" altLang="en-US" dirty="0" smtClean="0"/>
              <a:t>二、食道疼</a:t>
            </a:r>
            <a:r>
              <a:rPr lang="en-US" altLang="zh-CN" dirty="0"/>
              <a:t/>
            </a:r>
            <a:br>
              <a:rPr lang="en-US" altLang="zh-CN" dirty="0"/>
            </a:br>
            <a:endParaRPr lang="en-US" altLang="zh-CN" dirty="0" smtClean="0"/>
          </a:p>
        </p:txBody>
      </p:sp>
      <p:pic>
        <p:nvPicPr>
          <p:cNvPr id="922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食道疼的表现</a:t>
            </a:r>
            <a:endParaRPr lang="en-US" dirty="0"/>
          </a:p>
        </p:txBody>
      </p:sp>
      <p:sp>
        <p:nvSpPr>
          <p:cNvPr id="3" name="Content Placeholder 2"/>
          <p:cNvSpPr>
            <a:spLocks noGrp="1"/>
          </p:cNvSpPr>
          <p:nvPr>
            <p:ph idx="1"/>
          </p:nvPr>
        </p:nvSpPr>
        <p:spPr/>
        <p:txBody>
          <a:bodyPr/>
          <a:lstStyle/>
          <a:p>
            <a:r>
              <a:rPr lang="zh-CN" altLang="en-US" dirty="0" smtClean="0"/>
              <a:t>有食道疼的主要是</a:t>
            </a:r>
            <a:r>
              <a:rPr lang="en-US" altLang="zh-CN" dirty="0" smtClean="0"/>
              <a:t>RDEB</a:t>
            </a:r>
            <a:r>
              <a:rPr lang="zh-CN" altLang="en-US" dirty="0" smtClean="0"/>
              <a:t>患者</a:t>
            </a:r>
            <a:endParaRPr lang="en-US" altLang="zh-CN" dirty="0" smtClean="0"/>
          </a:p>
          <a:p>
            <a:r>
              <a:rPr lang="zh-CN" altLang="en-US" dirty="0"/>
              <a:t>吃饭</a:t>
            </a:r>
            <a:r>
              <a:rPr lang="zh-CN" altLang="en-US" dirty="0" smtClean="0"/>
              <a:t>时突然开始疼</a:t>
            </a:r>
            <a:endParaRPr lang="en-US" altLang="zh-CN" dirty="0" smtClean="0"/>
          </a:p>
          <a:p>
            <a:pPr lvl="1"/>
            <a:r>
              <a:rPr lang="zh-CN" altLang="en-US" dirty="0"/>
              <a:t>异</a:t>
            </a:r>
            <a:r>
              <a:rPr lang="zh-CN" altLang="en-US" dirty="0" smtClean="0"/>
              <a:t>物卡在喉咙，或</a:t>
            </a:r>
            <a:endParaRPr lang="en-US" altLang="zh-CN" dirty="0" smtClean="0"/>
          </a:p>
          <a:p>
            <a:pPr lvl="1"/>
            <a:r>
              <a:rPr lang="zh-CN" altLang="en-US" dirty="0" smtClean="0"/>
              <a:t>异物划伤了食道，或</a:t>
            </a:r>
            <a:endParaRPr lang="en-US" altLang="zh-CN" dirty="0" smtClean="0"/>
          </a:p>
          <a:p>
            <a:pPr lvl="1"/>
            <a:r>
              <a:rPr lang="zh-CN" altLang="en-US" dirty="0" smtClean="0"/>
              <a:t>异物的摩擦在食道</a:t>
            </a:r>
            <a:r>
              <a:rPr lang="en-US" altLang="zh-CN" dirty="0" smtClean="0"/>
              <a:t>/</a:t>
            </a:r>
            <a:r>
              <a:rPr lang="zh-CN" altLang="en-US" dirty="0" smtClean="0"/>
              <a:t>喉咙口造成了水疱</a:t>
            </a:r>
            <a:endParaRPr lang="en-US" altLang="zh-CN" dirty="0" smtClean="0"/>
          </a:p>
          <a:p>
            <a:pPr lvl="1"/>
            <a:r>
              <a:rPr lang="zh-CN" altLang="en-US" dirty="0"/>
              <a:t>疼</a:t>
            </a:r>
            <a:r>
              <a:rPr lang="zh-CN" altLang="en-US" dirty="0" smtClean="0"/>
              <a:t>痛严重时口水也咽不下，但会大量分泌口水或黏液</a:t>
            </a:r>
            <a:endParaRPr lang="en-US" altLang="zh-CN" dirty="0" smtClean="0"/>
          </a:p>
          <a:p>
            <a:pPr lvl="1"/>
            <a:r>
              <a:rPr lang="zh-CN" altLang="en-US" dirty="0"/>
              <a:t>极罕见的情况下会吐出食道粘膜</a:t>
            </a:r>
            <a:endParaRPr lang="en-US" altLang="zh-CN" dirty="0"/>
          </a:p>
          <a:p>
            <a:pPr lvl="2"/>
            <a:r>
              <a:rPr lang="zh-CN" altLang="en-US" dirty="0"/>
              <a:t>直接剪断，咽回去。不可往外拉！</a:t>
            </a:r>
            <a:endParaRPr lang="en-US" altLang="zh-CN" dirty="0"/>
          </a:p>
          <a:p>
            <a:r>
              <a:rPr lang="zh-CN" altLang="en-US" dirty="0" smtClean="0"/>
              <a:t>自然缓解步骤</a:t>
            </a:r>
            <a:endParaRPr lang="en-US" altLang="zh-CN" dirty="0" smtClean="0"/>
          </a:p>
          <a:p>
            <a:pPr lvl="1"/>
            <a:r>
              <a:rPr lang="zh-CN" altLang="en-US" dirty="0" smtClean="0"/>
              <a:t>异物咳出或滑下，水疱经历一段时间后破裂</a:t>
            </a:r>
            <a:endParaRPr lang="en-US" altLang="zh-CN" dirty="0" smtClean="0"/>
          </a:p>
          <a:p>
            <a:pPr lvl="1"/>
            <a:r>
              <a:rPr lang="zh-CN" altLang="en-US" dirty="0" smtClean="0"/>
              <a:t>疼痛减缓</a:t>
            </a:r>
            <a:endParaRPr lang="en-US" altLang="zh-CN" dirty="0" smtClean="0"/>
          </a:p>
          <a:p>
            <a:pPr lvl="1"/>
            <a:r>
              <a:rPr lang="zh-CN" altLang="en-US" dirty="0" smtClean="0"/>
              <a:t>能喝水</a:t>
            </a:r>
            <a:endParaRPr lang="en-US" altLang="zh-CN" dirty="0" smtClean="0"/>
          </a:p>
          <a:p>
            <a:pPr lvl="1"/>
            <a:r>
              <a:rPr lang="zh-CN" altLang="en-US" dirty="0" smtClean="0"/>
              <a:t>能喝牛奶（可能持续几天时间）</a:t>
            </a:r>
            <a:endParaRPr lang="en-US" altLang="zh-CN" dirty="0" smtClean="0"/>
          </a:p>
          <a:p>
            <a:pPr lvl="1"/>
            <a:r>
              <a:rPr lang="zh-CN" altLang="en-US" dirty="0" smtClean="0"/>
              <a:t>能吃流食</a:t>
            </a:r>
            <a:r>
              <a:rPr lang="zh-CN" altLang="en-US" dirty="0"/>
              <a:t>（可能持续几天时间）</a:t>
            </a:r>
            <a:endParaRPr lang="en-US" altLang="zh-CN" dirty="0" smtClean="0"/>
          </a:p>
          <a:p>
            <a:pPr lvl="1"/>
            <a:r>
              <a:rPr lang="zh-CN" altLang="en-US" dirty="0"/>
              <a:t>正常饮</a:t>
            </a:r>
            <a:r>
              <a:rPr lang="zh-CN" altLang="en-US" dirty="0" smtClean="0"/>
              <a:t>食</a:t>
            </a:r>
            <a:endParaRPr lang="en-US" altLang="zh-CN" dirty="0" smtClean="0"/>
          </a:p>
          <a:p>
            <a:r>
              <a:rPr lang="zh-CN" altLang="en-US" dirty="0"/>
              <a:t>尽</a:t>
            </a:r>
            <a:r>
              <a:rPr lang="zh-CN" altLang="en-US" dirty="0" smtClean="0"/>
              <a:t>量吃冷食，避免过热</a:t>
            </a:r>
            <a:endParaRPr lang="en-US" altLang="zh-CN" dirty="0" smtClean="0"/>
          </a:p>
          <a:p>
            <a:pPr lvl="1"/>
            <a:r>
              <a:rPr lang="zh-CN" altLang="en-US" dirty="0"/>
              <a:t>如</a:t>
            </a:r>
            <a:r>
              <a:rPr lang="zh-CN" altLang="en-US" dirty="0" smtClean="0"/>
              <a:t>果患者喜欢，可以吃冰淇淋</a:t>
            </a:r>
            <a:endParaRPr lang="en-US" altLang="zh-CN" dirty="0" smtClean="0"/>
          </a:p>
        </p:txBody>
      </p:sp>
    </p:spTree>
    <p:extLst>
      <p:ext uri="{BB962C8B-B14F-4D97-AF65-F5344CB8AC3E}">
        <p14:creationId xmlns:p14="http://schemas.microsoft.com/office/powerpoint/2010/main" val="283009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食道疼的处理</a:t>
            </a:r>
            <a:endParaRPr lang="en-US" dirty="0"/>
          </a:p>
        </p:txBody>
      </p:sp>
      <p:sp>
        <p:nvSpPr>
          <p:cNvPr id="3" name="Content Placeholder 2"/>
          <p:cNvSpPr>
            <a:spLocks noGrp="1"/>
          </p:cNvSpPr>
          <p:nvPr>
            <p:ph idx="1"/>
          </p:nvPr>
        </p:nvSpPr>
        <p:spPr/>
        <p:txBody>
          <a:bodyPr/>
          <a:lstStyle/>
          <a:p>
            <a:r>
              <a:rPr lang="zh-CN" altLang="en-US" dirty="0" smtClean="0"/>
              <a:t>遵从自然恢复过程，不可人为加速</a:t>
            </a:r>
            <a:endParaRPr lang="en-US" altLang="zh-CN" dirty="0" smtClean="0"/>
          </a:p>
          <a:p>
            <a:r>
              <a:rPr lang="zh-CN" altLang="en-US" dirty="0"/>
              <a:t>由</a:t>
            </a:r>
            <a:r>
              <a:rPr lang="zh-CN" altLang="en-US" dirty="0" smtClean="0"/>
              <a:t>患者决定什么时候开始喝牛奶和流食</a:t>
            </a:r>
            <a:endParaRPr lang="en-US" altLang="zh-CN" dirty="0" smtClean="0"/>
          </a:p>
          <a:p>
            <a:pPr lvl="1"/>
            <a:r>
              <a:rPr lang="zh-CN" altLang="en-US" dirty="0"/>
              <a:t>剧</a:t>
            </a:r>
            <a:r>
              <a:rPr lang="zh-CN" altLang="en-US" dirty="0" smtClean="0"/>
              <a:t>烈疼痛可能是间歇性的，抓住机会赶快吃</a:t>
            </a:r>
            <a:endParaRPr lang="en-US" altLang="zh-CN" dirty="0" smtClean="0"/>
          </a:p>
          <a:p>
            <a:r>
              <a:rPr lang="zh-CN" altLang="en-US" dirty="0" smtClean="0"/>
              <a:t>如长时间无法喝水和牛奶，考虑去医院挂营养液</a:t>
            </a:r>
            <a:endParaRPr lang="en-US" altLang="zh-CN" dirty="0" smtClean="0"/>
          </a:p>
          <a:p>
            <a:pPr lvl="1"/>
            <a:r>
              <a:rPr lang="zh-CN" altLang="en-US" dirty="0"/>
              <a:t>食道</a:t>
            </a:r>
            <a:r>
              <a:rPr lang="zh-CN" altLang="en-US" dirty="0" smtClean="0"/>
              <a:t>疼可能非常剧烈，如果去医院的话可同时加</a:t>
            </a:r>
            <a:r>
              <a:rPr lang="zh-CN" altLang="en-US" b="1" dirty="0" smtClean="0"/>
              <a:t>止疼药</a:t>
            </a:r>
            <a:r>
              <a:rPr lang="zh-CN" altLang="en-US" dirty="0" smtClean="0"/>
              <a:t>和</a:t>
            </a:r>
            <a:r>
              <a:rPr lang="zh-CN" altLang="en-US" b="1" dirty="0" smtClean="0"/>
              <a:t>止吐药</a:t>
            </a:r>
            <a:endParaRPr lang="en-US" altLang="zh-CN" b="1" dirty="0" smtClean="0"/>
          </a:p>
          <a:p>
            <a:pPr lvl="2"/>
            <a:r>
              <a:rPr lang="zh-CN" altLang="en-US" dirty="0"/>
              <a:t>防</a:t>
            </a:r>
            <a:r>
              <a:rPr lang="zh-CN" altLang="en-US" dirty="0" smtClean="0"/>
              <a:t>止呕吐进一步伤害食道</a:t>
            </a:r>
            <a:endParaRPr lang="en-US" altLang="zh-CN" dirty="0" smtClean="0"/>
          </a:p>
          <a:p>
            <a:r>
              <a:rPr lang="zh-CN" altLang="en-US" dirty="0" smtClean="0"/>
              <a:t>可考虑预防性使用抗生素，加快伤口愈合</a:t>
            </a:r>
            <a:endParaRPr lang="en-US" altLang="zh-CN" dirty="0" smtClean="0"/>
          </a:p>
          <a:p>
            <a:r>
              <a:rPr lang="zh-CN" altLang="en-US" dirty="0"/>
              <a:t>牛</a:t>
            </a:r>
            <a:r>
              <a:rPr lang="zh-CN" altLang="en-US" dirty="0" smtClean="0"/>
              <a:t>奶的营养并不均衡，不适合长期进食。</a:t>
            </a:r>
            <a:endParaRPr lang="en-US" altLang="zh-CN" dirty="0" smtClean="0"/>
          </a:p>
          <a:p>
            <a:pPr lvl="1"/>
            <a:r>
              <a:rPr lang="zh-CN" altLang="en-US" dirty="0" smtClean="0"/>
              <a:t>可以自己用料理机粉碎普通饮食做成流食</a:t>
            </a:r>
            <a:endParaRPr lang="en-US" altLang="zh-CN" dirty="0" smtClean="0"/>
          </a:p>
          <a:p>
            <a:pPr lvl="2"/>
            <a:r>
              <a:rPr lang="zh-CN" altLang="en-US" dirty="0" smtClean="0"/>
              <a:t>这样的流食仍然有颗粒，仍有引起食道损伤的可能</a:t>
            </a:r>
            <a:endParaRPr lang="en-US" altLang="zh-CN" dirty="0" smtClean="0"/>
          </a:p>
          <a:p>
            <a:r>
              <a:rPr lang="zh-CN" altLang="en-US" dirty="0"/>
              <a:t>如</a:t>
            </a:r>
            <a:r>
              <a:rPr lang="zh-CN" altLang="en-US" dirty="0" smtClean="0"/>
              <a:t>果长时间无法恢复流食</a:t>
            </a:r>
            <a:r>
              <a:rPr lang="en-US" altLang="zh-CN" dirty="0" smtClean="0"/>
              <a:t>/</a:t>
            </a:r>
            <a:r>
              <a:rPr lang="zh-CN" altLang="en-US" dirty="0" smtClean="0"/>
              <a:t>普通饮食，可以吃场内营养粉</a:t>
            </a:r>
            <a:endParaRPr lang="en-US" altLang="zh-CN" dirty="0" smtClean="0"/>
          </a:p>
          <a:p>
            <a:pPr lvl="1"/>
            <a:r>
              <a:rPr lang="zh-CN" altLang="en-US" dirty="0" smtClean="0"/>
              <a:t>可完全溶解，调成液体</a:t>
            </a:r>
            <a:endParaRPr lang="en-US" altLang="zh-CN" dirty="0" smtClean="0"/>
          </a:p>
          <a:p>
            <a:pPr lvl="1"/>
            <a:r>
              <a:rPr lang="zh-CN" altLang="en-US" dirty="0"/>
              <a:t>营</a:t>
            </a:r>
            <a:r>
              <a:rPr lang="zh-CN" altLang="en-US" dirty="0" smtClean="0"/>
              <a:t>养均衡，比牛奶好</a:t>
            </a:r>
            <a:endParaRPr lang="en-US" altLang="zh-CN" dirty="0" smtClean="0"/>
          </a:p>
          <a:p>
            <a:pPr lvl="1"/>
            <a:r>
              <a:rPr lang="zh-CN" altLang="en-US" dirty="0" smtClean="0"/>
              <a:t>如曾经出现过食道疼，可事先预备</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32191" y="4337159"/>
            <a:ext cx="132397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7042" y="2641709"/>
            <a:ext cx="856318" cy="160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7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预防食道疼</a:t>
            </a:r>
            <a:endParaRPr lang="en-US" dirty="0"/>
          </a:p>
        </p:txBody>
      </p:sp>
      <p:sp>
        <p:nvSpPr>
          <p:cNvPr id="3" name="Content Placeholder 2"/>
          <p:cNvSpPr>
            <a:spLocks noGrp="1"/>
          </p:cNvSpPr>
          <p:nvPr>
            <p:ph idx="1"/>
          </p:nvPr>
        </p:nvSpPr>
        <p:spPr/>
        <p:txBody>
          <a:bodyPr/>
          <a:lstStyle/>
          <a:p>
            <a:r>
              <a:rPr lang="zh-CN" altLang="en-US" dirty="0" smtClean="0"/>
              <a:t>不要强迫</a:t>
            </a:r>
            <a:r>
              <a:rPr lang="en-US" altLang="zh-CN" dirty="0" smtClean="0"/>
              <a:t>EB</a:t>
            </a:r>
            <a:r>
              <a:rPr lang="zh-CN" altLang="en-US" dirty="0" smtClean="0"/>
              <a:t>患者吃东西！不要强喂！</a:t>
            </a:r>
            <a:endParaRPr lang="en-US" altLang="zh-CN" dirty="0" smtClean="0"/>
          </a:p>
          <a:p>
            <a:r>
              <a:rPr lang="zh-CN" altLang="en-US" dirty="0" smtClean="0"/>
              <a:t>允许</a:t>
            </a:r>
            <a:r>
              <a:rPr lang="en-US" altLang="zh-CN" dirty="0" smtClean="0"/>
              <a:t>EB</a:t>
            </a:r>
            <a:r>
              <a:rPr lang="zh-CN" altLang="en-US" dirty="0" smtClean="0"/>
              <a:t>患者吃饭慢！细嚼慢咽</a:t>
            </a:r>
            <a:endParaRPr lang="en-US" altLang="zh-CN" dirty="0" smtClean="0"/>
          </a:p>
          <a:p>
            <a:pPr lvl="1"/>
            <a:r>
              <a:rPr lang="zh-CN" altLang="en-US" dirty="0"/>
              <a:t>菜叶</a:t>
            </a:r>
            <a:r>
              <a:rPr lang="zh-CN" altLang="en-US" dirty="0" smtClean="0"/>
              <a:t>子也能卡住</a:t>
            </a:r>
            <a:endParaRPr lang="en-US" altLang="zh-CN" dirty="0" smtClean="0"/>
          </a:p>
          <a:p>
            <a:r>
              <a:rPr lang="zh-CN" altLang="en-US" dirty="0" smtClean="0"/>
              <a:t>避免饮食过热！</a:t>
            </a:r>
            <a:endParaRPr lang="en-US" altLang="zh-CN" dirty="0" smtClean="0"/>
          </a:p>
          <a:p>
            <a:r>
              <a:rPr lang="zh-CN" altLang="en-US" dirty="0"/>
              <a:t>避</a:t>
            </a:r>
            <a:r>
              <a:rPr lang="zh-CN" altLang="en-US" dirty="0" smtClean="0"/>
              <a:t>免呕吐，胃酸反流会灼伤食道</a:t>
            </a:r>
            <a:endParaRPr lang="en-US" altLang="zh-CN" dirty="0" smtClean="0"/>
          </a:p>
          <a:p>
            <a:pPr lvl="1"/>
            <a:r>
              <a:rPr lang="zh-CN" altLang="en-US" dirty="0"/>
              <a:t>如有必要使用抑制反流的药（雷尼替丁</a:t>
            </a:r>
            <a:r>
              <a:rPr lang="zh-CN" altLang="en-US" dirty="0" smtClean="0"/>
              <a:t>）</a:t>
            </a:r>
            <a:endParaRPr lang="en-US" altLang="zh-CN" dirty="0" smtClean="0"/>
          </a:p>
          <a:p>
            <a:pPr lvl="1"/>
            <a:r>
              <a:rPr lang="zh-CN" altLang="en-US" dirty="0"/>
              <a:t>或质子泵抑制剂（泮托拉唑）</a:t>
            </a:r>
            <a:endParaRPr lang="en-US" altLang="zh-CN" dirty="0" smtClean="0"/>
          </a:p>
          <a:p>
            <a:endParaRPr lang="en-US" altLang="zh-CN" dirty="0" smtClean="0"/>
          </a:p>
          <a:p>
            <a:r>
              <a:rPr lang="zh-CN" altLang="en-US" dirty="0" smtClean="0"/>
              <a:t>食道狭窄是食道疼的常见诱因</a:t>
            </a:r>
            <a:endParaRPr lang="en-US" altLang="zh-CN" dirty="0" smtClean="0"/>
          </a:p>
          <a:p>
            <a:pPr lvl="1"/>
            <a:r>
              <a:rPr lang="zh-CN" altLang="en-US" dirty="0"/>
              <a:t>大部</a:t>
            </a:r>
            <a:r>
              <a:rPr lang="zh-CN" altLang="en-US" dirty="0" smtClean="0"/>
              <a:t>分食道狭窄靠近咽喉</a:t>
            </a:r>
            <a:endParaRPr lang="en-US" altLang="zh-CN" dirty="0" smtClean="0"/>
          </a:p>
          <a:p>
            <a:pPr lvl="1"/>
            <a:r>
              <a:rPr lang="zh-CN" altLang="en-US" dirty="0"/>
              <a:t>少部</a:t>
            </a:r>
            <a:r>
              <a:rPr lang="zh-CN" altLang="en-US" dirty="0" smtClean="0"/>
              <a:t>分靠近胃</a:t>
            </a:r>
            <a:endParaRPr lang="en-US" altLang="zh-CN" dirty="0" smtClean="0"/>
          </a:p>
          <a:p>
            <a:pPr lvl="2"/>
            <a:r>
              <a:rPr lang="zh-CN" altLang="en-US" dirty="0"/>
              <a:t>可</a:t>
            </a:r>
            <a:r>
              <a:rPr lang="zh-CN" altLang="en-US" dirty="0" smtClean="0"/>
              <a:t>能与胃酸反流有关</a:t>
            </a:r>
            <a:endParaRPr lang="en-US" dirty="0"/>
          </a:p>
        </p:txBody>
      </p:sp>
      <p:pic>
        <p:nvPicPr>
          <p:cNvPr id="2050" name="Picture 2" descr="http://www.debra.org.cn/fileadmin/user_upload/medresearch/2016/BariumEsophagram.g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966" t="19469" r="16482"/>
          <a:stretch/>
        </p:blipFill>
        <p:spPr bwMode="auto">
          <a:xfrm>
            <a:off x="6268146" y="1292769"/>
            <a:ext cx="2631707" cy="459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34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全身麻醉下食道的液压球囊扩张</a:t>
            </a:r>
            <a:endParaRPr lang="en-US" dirty="0"/>
          </a:p>
        </p:txBody>
      </p:sp>
      <p:sp>
        <p:nvSpPr>
          <p:cNvPr id="3" name="Content Placeholder 2"/>
          <p:cNvSpPr>
            <a:spLocks noGrp="1"/>
          </p:cNvSpPr>
          <p:nvPr>
            <p:ph idx="1"/>
          </p:nvPr>
        </p:nvSpPr>
        <p:spPr>
          <a:xfrm>
            <a:off x="209301" y="1168400"/>
            <a:ext cx="5036900" cy="4719639"/>
          </a:xfrm>
        </p:spPr>
        <p:txBody>
          <a:bodyPr/>
          <a:lstStyle/>
          <a:p>
            <a:r>
              <a:rPr lang="zh-CN" altLang="en-US" dirty="0"/>
              <a:t>国内十多年前做过探条扩张</a:t>
            </a:r>
            <a:endParaRPr lang="en-US" altLang="zh-CN" dirty="0"/>
          </a:p>
          <a:p>
            <a:pPr lvl="1"/>
            <a:r>
              <a:rPr lang="zh-CN" altLang="en-US" dirty="0"/>
              <a:t>非常痛苦</a:t>
            </a:r>
            <a:endParaRPr lang="en-US" dirty="0"/>
          </a:p>
          <a:p>
            <a:r>
              <a:rPr lang="zh-CN" altLang="en-US" dirty="0" smtClean="0"/>
              <a:t>国外的普遍做法是液压球囊扩张</a:t>
            </a:r>
            <a:endParaRPr lang="en-US" altLang="zh-CN" dirty="0" smtClean="0"/>
          </a:p>
          <a:p>
            <a:pPr lvl="1"/>
            <a:r>
              <a:rPr lang="zh-CN" altLang="en-US" dirty="0"/>
              <a:t>损</a:t>
            </a:r>
            <a:r>
              <a:rPr lang="zh-CN" altLang="en-US" dirty="0" smtClean="0"/>
              <a:t>伤小</a:t>
            </a:r>
            <a:endParaRPr lang="en-US" altLang="zh-CN" dirty="0" smtClean="0"/>
          </a:p>
          <a:p>
            <a:pPr lvl="1"/>
            <a:r>
              <a:rPr lang="zh-CN" altLang="en-US" dirty="0" smtClean="0"/>
              <a:t>国内还没听说过案例</a:t>
            </a:r>
            <a:endParaRPr lang="en-US" altLang="zh-CN" dirty="0" smtClean="0"/>
          </a:p>
        </p:txBody>
      </p:sp>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6233" y="3150198"/>
            <a:ext cx="6626143" cy="275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6201" y="1168998"/>
            <a:ext cx="36861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756" y="3167459"/>
            <a:ext cx="4938445" cy="274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9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食道阻塞严重时的处理办法</a:t>
            </a:r>
            <a:endParaRPr lang="en-US" dirty="0"/>
          </a:p>
        </p:txBody>
      </p:sp>
      <p:sp>
        <p:nvSpPr>
          <p:cNvPr id="3" name="Content Placeholder 2"/>
          <p:cNvSpPr>
            <a:spLocks noGrp="1"/>
          </p:cNvSpPr>
          <p:nvPr>
            <p:ph idx="1"/>
          </p:nvPr>
        </p:nvSpPr>
        <p:spPr/>
        <p:txBody>
          <a:bodyPr/>
          <a:lstStyle/>
          <a:p>
            <a:r>
              <a:rPr lang="zh-CN" altLang="en-US" dirty="0" smtClean="0"/>
              <a:t>胃造瘘</a:t>
            </a:r>
            <a:endParaRPr lang="en-US" altLang="zh-CN" dirty="0" smtClean="0"/>
          </a:p>
          <a:p>
            <a:pPr lvl="1"/>
            <a:r>
              <a:rPr lang="zh-CN" altLang="en-US" dirty="0"/>
              <a:t>补充营</a:t>
            </a:r>
            <a:r>
              <a:rPr lang="zh-CN" altLang="en-US" dirty="0" smtClean="0"/>
              <a:t>养非常有效</a:t>
            </a:r>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endParaRPr lang="en-US" altLang="zh-CN" dirty="0" smtClean="0"/>
          </a:p>
          <a:p>
            <a:endParaRPr lang="en-US" altLang="zh-CN" dirty="0"/>
          </a:p>
          <a:p>
            <a:endParaRPr lang="en-US" altLang="zh-CN" dirty="0" smtClean="0"/>
          </a:p>
          <a:p>
            <a:r>
              <a:rPr lang="zh-CN" altLang="en-US" dirty="0"/>
              <a:t>国</a:t>
            </a:r>
            <a:r>
              <a:rPr lang="zh-CN" altLang="en-US" dirty="0" smtClean="0"/>
              <a:t>外的干预措施非常激进</a:t>
            </a:r>
            <a:endParaRPr lang="en-US" altLang="zh-CN" dirty="0" smtClean="0"/>
          </a:p>
          <a:p>
            <a:pPr lvl="1"/>
            <a:r>
              <a:rPr lang="zh-CN" altLang="en-US" dirty="0" smtClean="0"/>
              <a:t>挽救生命的手段</a:t>
            </a:r>
            <a:endParaRPr lang="en-US" altLang="zh-CN" dirty="0" smtClean="0"/>
          </a:p>
          <a:p>
            <a:pPr lvl="1"/>
            <a:r>
              <a:rPr lang="zh-CN" altLang="en-US" dirty="0"/>
              <a:t>国</a:t>
            </a:r>
            <a:r>
              <a:rPr lang="zh-CN" altLang="en-US" dirty="0" smtClean="0"/>
              <a:t>内还没有案例</a:t>
            </a:r>
            <a:endParaRPr lang="en-US" altLang="zh-CN"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0043" y="3307803"/>
            <a:ext cx="30099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54250" y="4742371"/>
            <a:ext cx="1107996" cy="369332"/>
          </a:xfrm>
          <a:prstGeom prst="rect">
            <a:avLst/>
          </a:prstGeom>
        </p:spPr>
        <p:txBody>
          <a:bodyPr wrap="none">
            <a:spAutoFit/>
          </a:bodyPr>
          <a:lstStyle/>
          <a:p>
            <a:r>
              <a:rPr lang="zh-CN" altLang="en-US" dirty="0"/>
              <a:t>结肠移位</a:t>
            </a:r>
            <a:endParaRPr lang="en-US" altLang="zh-CN"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8916" y="1010402"/>
            <a:ext cx="246697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9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174625" y="4591050"/>
            <a:ext cx="8728075" cy="1073150"/>
          </a:xfrm>
        </p:spPr>
        <p:txBody>
          <a:bodyPr/>
          <a:lstStyle/>
          <a:p>
            <a:pPr>
              <a:defRPr/>
            </a:pPr>
            <a:r>
              <a:rPr lang="zh-CN" altLang="en-US" dirty="0" smtClean="0"/>
              <a:t>三、眼睛疼</a:t>
            </a:r>
            <a:endParaRPr lang="en-US" altLang="zh-CN"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837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目录</a:t>
            </a:r>
            <a:endParaRPr lang="en-US" dirty="0"/>
          </a:p>
        </p:txBody>
      </p:sp>
      <p:sp>
        <p:nvSpPr>
          <p:cNvPr id="3" name="Content Placeholder 2"/>
          <p:cNvSpPr>
            <a:spLocks noGrp="1"/>
          </p:cNvSpPr>
          <p:nvPr>
            <p:ph idx="1"/>
          </p:nvPr>
        </p:nvSpPr>
        <p:spPr/>
        <p:txBody>
          <a:bodyPr/>
          <a:lstStyle/>
          <a:p>
            <a:r>
              <a:rPr lang="zh-CN" altLang="en-US" dirty="0" smtClean="0"/>
              <a:t>瘙痒</a:t>
            </a:r>
            <a:endParaRPr lang="en-US" altLang="zh-CN" dirty="0" smtClean="0"/>
          </a:p>
          <a:p>
            <a:r>
              <a:rPr lang="zh-CN" altLang="en-US" dirty="0"/>
              <a:t>食道</a:t>
            </a:r>
            <a:r>
              <a:rPr lang="zh-CN" altLang="en-US" dirty="0" smtClean="0"/>
              <a:t>疼</a:t>
            </a:r>
            <a:endParaRPr lang="en-US" altLang="zh-CN" dirty="0" smtClean="0"/>
          </a:p>
          <a:p>
            <a:r>
              <a:rPr lang="zh-CN" altLang="en-US" dirty="0" smtClean="0"/>
              <a:t>眼睛疼</a:t>
            </a:r>
            <a:endParaRPr lang="en-US" altLang="zh-CN" dirty="0" smtClean="0"/>
          </a:p>
          <a:p>
            <a:r>
              <a:rPr lang="zh-CN" altLang="en-US" dirty="0"/>
              <a:t>留置</a:t>
            </a:r>
            <a:r>
              <a:rPr lang="zh-CN" altLang="en-US" dirty="0" smtClean="0"/>
              <a:t>针的固定</a:t>
            </a:r>
            <a:endParaRPr lang="en-US" altLang="zh-CN" dirty="0" smtClean="0"/>
          </a:p>
          <a:p>
            <a:r>
              <a:rPr lang="zh-CN" altLang="en-US" dirty="0"/>
              <a:t>已愈</a:t>
            </a:r>
            <a:r>
              <a:rPr lang="zh-CN" altLang="en-US" dirty="0" smtClean="0"/>
              <a:t>合皮肤的保护</a:t>
            </a:r>
            <a:endParaRPr lang="en-US" altLang="zh-CN" dirty="0" smtClean="0"/>
          </a:p>
          <a:p>
            <a:r>
              <a:rPr lang="zh-CN" altLang="en-US" dirty="0"/>
              <a:t>护理指南和中心网站介</a:t>
            </a:r>
            <a:r>
              <a:rPr lang="zh-CN" altLang="en-US" dirty="0" smtClean="0"/>
              <a:t>绍</a:t>
            </a:r>
            <a:endParaRPr lang="en-US" altLang="zh-CN" dirty="0" smtClean="0"/>
          </a:p>
          <a:p>
            <a:r>
              <a:rPr lang="zh-CN" altLang="en-US" dirty="0"/>
              <a:t>测验</a:t>
            </a:r>
            <a:endParaRPr lang="en-US" dirty="0"/>
          </a:p>
        </p:txBody>
      </p:sp>
    </p:spTree>
    <p:extLst>
      <p:ext uri="{BB962C8B-B14F-4D97-AF65-F5344CB8AC3E}">
        <p14:creationId xmlns:p14="http://schemas.microsoft.com/office/powerpoint/2010/main" val="3969537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眼睛各种问题的发生频率</a:t>
            </a:r>
            <a:endParaRPr lang="en-US"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697" y="1160544"/>
            <a:ext cx="8723586" cy="450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26924" y="1912882"/>
            <a:ext cx="798786" cy="1156138"/>
          </a:xfrm>
          <a:prstGeom prst="rect">
            <a:avLst/>
          </a:prstGeom>
          <a:solidFill>
            <a:srgbClr val="FFFF00">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
        <p:nvSpPr>
          <p:cNvPr id="6" name="Rectangle 5"/>
          <p:cNvSpPr/>
          <p:nvPr/>
        </p:nvSpPr>
        <p:spPr>
          <a:xfrm>
            <a:off x="4256691" y="1912882"/>
            <a:ext cx="725212" cy="1156138"/>
          </a:xfrm>
          <a:prstGeom prst="rect">
            <a:avLst/>
          </a:prstGeom>
          <a:solidFill>
            <a:srgbClr val="FFFF00">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spTree>
    <p:extLst>
      <p:ext uri="{BB962C8B-B14F-4D97-AF65-F5344CB8AC3E}">
        <p14:creationId xmlns:p14="http://schemas.microsoft.com/office/powerpoint/2010/main" val="22591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眼睛疼的自然过程</a:t>
            </a:r>
            <a:endParaRPr lang="en-US" dirty="0"/>
          </a:p>
        </p:txBody>
      </p:sp>
      <p:sp>
        <p:nvSpPr>
          <p:cNvPr id="3" name="Content Placeholder 2"/>
          <p:cNvSpPr>
            <a:spLocks noGrp="1"/>
          </p:cNvSpPr>
          <p:nvPr>
            <p:ph idx="1"/>
          </p:nvPr>
        </p:nvSpPr>
        <p:spPr/>
        <p:txBody>
          <a:bodyPr/>
          <a:lstStyle/>
          <a:p>
            <a:r>
              <a:rPr lang="zh-CN" altLang="en-US" dirty="0" smtClean="0"/>
              <a:t>眼睛疼的主要原因是角膜糜烂或水疱</a:t>
            </a:r>
            <a:endParaRPr lang="en-US" altLang="zh-CN" dirty="0" smtClean="0"/>
          </a:p>
          <a:p>
            <a:r>
              <a:rPr lang="zh-CN" altLang="en-US" dirty="0" smtClean="0"/>
              <a:t>常在早上睡醒时发生</a:t>
            </a:r>
            <a:endParaRPr lang="en-US" altLang="zh-CN" dirty="0" smtClean="0"/>
          </a:p>
          <a:p>
            <a:r>
              <a:rPr lang="zh-CN" altLang="en-US" dirty="0"/>
              <a:t>有</a:t>
            </a:r>
            <a:r>
              <a:rPr lang="zh-CN" altLang="en-US" dirty="0" smtClean="0"/>
              <a:t>种说法：夜间患者眼睛没有完全闭合，因不再分泌眼泪所以角膜和眼睑之间摩擦力增大。早上突然睁眼睛时眼睑摩擦角膜引起了水疱</a:t>
            </a:r>
            <a:endParaRPr lang="en-US" altLang="zh-CN" dirty="0" smtClean="0"/>
          </a:p>
          <a:p>
            <a:pPr lvl="1"/>
            <a:r>
              <a:rPr lang="zh-CN" altLang="en-US" dirty="0"/>
              <a:t>难</a:t>
            </a:r>
            <a:r>
              <a:rPr lang="zh-CN" altLang="en-US" dirty="0" smtClean="0"/>
              <a:t>以证实</a:t>
            </a:r>
            <a:endParaRPr lang="en-US" altLang="zh-CN" dirty="0" smtClean="0"/>
          </a:p>
          <a:p>
            <a:pPr lvl="1"/>
            <a:r>
              <a:rPr lang="zh-CN" altLang="en-US" dirty="0"/>
              <a:t>或</a:t>
            </a:r>
            <a:r>
              <a:rPr lang="zh-CN" altLang="en-US" dirty="0" smtClean="0"/>
              <a:t>许应避免早晨突然叫患者起床</a:t>
            </a:r>
            <a:endParaRPr lang="en-US" altLang="zh-CN" dirty="0" smtClean="0"/>
          </a:p>
          <a:p>
            <a:pPr lvl="1"/>
            <a:r>
              <a:rPr lang="zh-CN" altLang="en-US" dirty="0"/>
              <a:t>周</a:t>
            </a:r>
            <a:r>
              <a:rPr lang="zh-CN" altLang="en-US" dirty="0" smtClean="0"/>
              <a:t>密以前读书比较辛苦的时候眼睛疼经常发作，最频繁时每周一次。休学后明显减缓，一年</a:t>
            </a:r>
            <a:r>
              <a:rPr lang="en-US" altLang="zh-CN" dirty="0" smtClean="0"/>
              <a:t>2-3</a:t>
            </a:r>
            <a:r>
              <a:rPr lang="zh-CN" altLang="en-US" dirty="0" smtClean="0"/>
              <a:t>次</a:t>
            </a:r>
            <a:endParaRPr lang="en-US" altLang="zh-CN" dirty="0" smtClean="0"/>
          </a:p>
          <a:p>
            <a:r>
              <a:rPr lang="zh-CN" altLang="en-US" dirty="0"/>
              <a:t>一</a:t>
            </a:r>
            <a:r>
              <a:rPr lang="zh-CN" altLang="en-US" dirty="0" smtClean="0"/>
              <a:t>般三天时间可自然恢复</a:t>
            </a:r>
            <a:endParaRPr lang="en-US" altLang="zh-CN" dirty="0" smtClean="0"/>
          </a:p>
          <a:p>
            <a:pPr lvl="1"/>
            <a:r>
              <a:rPr lang="zh-CN" altLang="en-US" dirty="0"/>
              <a:t>第一</a:t>
            </a:r>
            <a:r>
              <a:rPr lang="zh-CN" altLang="en-US" dirty="0" smtClean="0"/>
              <a:t>天疼，大量流泪</a:t>
            </a:r>
            <a:endParaRPr lang="en-US" altLang="zh-CN" dirty="0" smtClean="0"/>
          </a:p>
          <a:p>
            <a:pPr lvl="2"/>
            <a:r>
              <a:rPr lang="zh-CN" altLang="en-US" dirty="0" smtClean="0"/>
              <a:t>可睡觉或听故事</a:t>
            </a:r>
            <a:endParaRPr lang="en-US" altLang="zh-CN" dirty="0" smtClean="0"/>
          </a:p>
          <a:p>
            <a:pPr lvl="1"/>
            <a:r>
              <a:rPr lang="zh-CN" altLang="en-US" dirty="0"/>
              <a:t>第二</a:t>
            </a:r>
            <a:r>
              <a:rPr lang="zh-CN" altLang="en-US" dirty="0" smtClean="0"/>
              <a:t>天开始眼泪减少</a:t>
            </a:r>
            <a:endParaRPr lang="en-US" altLang="zh-CN" dirty="0" smtClean="0"/>
          </a:p>
          <a:p>
            <a:pPr lvl="2"/>
            <a:r>
              <a:rPr lang="zh-CN" altLang="en-US" dirty="0"/>
              <a:t>疼</a:t>
            </a:r>
            <a:r>
              <a:rPr lang="zh-CN" altLang="en-US" dirty="0" smtClean="0"/>
              <a:t>的眼睛带上“单眼罩”，另一只眼可以睁开</a:t>
            </a:r>
            <a:endParaRPr lang="en-US" altLang="zh-CN" dirty="0" smtClean="0"/>
          </a:p>
          <a:p>
            <a:pPr lvl="1"/>
            <a:r>
              <a:rPr lang="zh-CN" altLang="en-US" dirty="0" smtClean="0"/>
              <a:t>可先在阴暗的环境中睁开，慢慢适应</a:t>
            </a:r>
            <a:endParaRPr lang="en-US" altLang="zh-CN" dirty="0" smtClean="0"/>
          </a:p>
          <a:p>
            <a:pPr lvl="2"/>
            <a:r>
              <a:rPr lang="zh-CN" altLang="en-US" dirty="0" smtClean="0"/>
              <a:t>可戴墨镜</a:t>
            </a:r>
            <a:endParaRPr lang="en-US" altLang="zh-CN" dirty="0" smtClean="0"/>
          </a:p>
          <a:p>
            <a:r>
              <a:rPr lang="zh-CN" altLang="en-US" dirty="0"/>
              <a:t>轻</a:t>
            </a:r>
            <a:r>
              <a:rPr lang="zh-CN" altLang="en-US" dirty="0" smtClean="0"/>
              <a:t>微的时候可能半天恢复</a:t>
            </a:r>
            <a:endParaRPr lang="en-US"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53" b="100000" l="4950" r="95050"/>
                    </a14:imgEffect>
                  </a14:imgLayer>
                </a14:imgProps>
              </a:ext>
              <a:ext uri="{28A0092B-C50C-407E-A947-70E740481C1C}">
                <a14:useLocalDpi xmlns:a14="http://schemas.microsoft.com/office/drawing/2010/main"/>
              </a:ext>
            </a:extLst>
          </a:blip>
          <a:srcRect/>
          <a:stretch>
            <a:fillRect/>
          </a:stretch>
        </p:blipFill>
        <p:spPr bwMode="auto">
          <a:xfrm>
            <a:off x="7286134" y="4355717"/>
            <a:ext cx="9620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0" b="97541" l="3125" r="93750"/>
                    </a14:imgEffect>
                  </a14:imgLayer>
                </a14:imgProps>
              </a:ext>
              <a:ext uri="{28A0092B-C50C-407E-A947-70E740481C1C}">
                <a14:useLocalDpi xmlns:a14="http://schemas.microsoft.com/office/drawing/2010/main"/>
              </a:ext>
            </a:extLst>
          </a:blip>
          <a:srcRect/>
          <a:stretch>
            <a:fillRect/>
          </a:stretch>
        </p:blipFill>
        <p:spPr bwMode="auto">
          <a:xfrm>
            <a:off x="6371734" y="4346192"/>
            <a:ext cx="9144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88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眼睛疼时的护理</a:t>
            </a:r>
            <a:endParaRPr lang="en-US" dirty="0"/>
          </a:p>
        </p:txBody>
      </p:sp>
      <p:sp>
        <p:nvSpPr>
          <p:cNvPr id="3" name="Content Placeholder 2"/>
          <p:cNvSpPr>
            <a:spLocks noGrp="1"/>
          </p:cNvSpPr>
          <p:nvPr>
            <p:ph idx="1"/>
          </p:nvPr>
        </p:nvSpPr>
        <p:spPr/>
        <p:txBody>
          <a:bodyPr/>
          <a:lstStyle/>
          <a:p>
            <a:r>
              <a:rPr lang="zh-CN" altLang="en-US" dirty="0" smtClean="0"/>
              <a:t>没听说过可以加快愈合的方法</a:t>
            </a:r>
            <a:endParaRPr lang="en-US" altLang="zh-CN" dirty="0" smtClean="0"/>
          </a:p>
          <a:p>
            <a:r>
              <a:rPr lang="zh-CN" altLang="en-US" dirty="0"/>
              <a:t>着重</a:t>
            </a:r>
            <a:r>
              <a:rPr lang="zh-CN" altLang="en-US" dirty="0" smtClean="0"/>
              <a:t>于减轻愈合过程中的痛苦</a:t>
            </a:r>
            <a:endParaRPr lang="en-US" altLang="zh-CN" dirty="0" smtClean="0"/>
          </a:p>
          <a:p>
            <a:pPr lvl="1"/>
            <a:r>
              <a:rPr lang="zh-CN" altLang="en-US" dirty="0" smtClean="0"/>
              <a:t>可口服对</a:t>
            </a:r>
            <a:r>
              <a:rPr lang="zh-CN" altLang="en-US" dirty="0"/>
              <a:t>乙酰氨基</a:t>
            </a:r>
            <a:r>
              <a:rPr lang="zh-CN" altLang="en-US" dirty="0" smtClean="0"/>
              <a:t>酚之类的</a:t>
            </a:r>
            <a:r>
              <a:rPr lang="zh-CN" altLang="en-US" dirty="0"/>
              <a:t>镇痛</a:t>
            </a:r>
            <a:r>
              <a:rPr lang="zh-CN" altLang="en-US" dirty="0" smtClean="0"/>
              <a:t>剂</a:t>
            </a:r>
            <a:endParaRPr lang="en-US" altLang="zh-CN" dirty="0" smtClean="0"/>
          </a:p>
          <a:p>
            <a:pPr lvl="1"/>
            <a:r>
              <a:rPr lang="zh-CN" altLang="en-US" dirty="0"/>
              <a:t>一般来</a:t>
            </a:r>
            <a:r>
              <a:rPr lang="zh-CN" altLang="en-US" dirty="0" smtClean="0"/>
              <a:t>说不需要用抗生素或抗生素类眼药水，除非</a:t>
            </a:r>
            <a:r>
              <a:rPr lang="en-US" altLang="zh-CN" dirty="0" smtClean="0"/>
              <a:t>24</a:t>
            </a:r>
            <a:r>
              <a:rPr lang="zh-CN" altLang="en-US" dirty="0" smtClean="0"/>
              <a:t>小时后症状不缓解</a:t>
            </a:r>
            <a:endParaRPr lang="en-US" altLang="zh-CN" dirty="0" smtClean="0"/>
          </a:p>
          <a:p>
            <a:pPr lvl="1"/>
            <a:r>
              <a:rPr lang="zh-CN" altLang="en-US" dirty="0" smtClean="0"/>
              <a:t>要避免强光。强光引起瞳</a:t>
            </a:r>
            <a:r>
              <a:rPr lang="zh-CN" altLang="en-US" dirty="0"/>
              <a:t>孔收</a:t>
            </a:r>
            <a:r>
              <a:rPr lang="zh-CN" altLang="en-US" dirty="0" smtClean="0"/>
              <a:t>缩，导</a:t>
            </a:r>
            <a:r>
              <a:rPr lang="zh-CN" altLang="en-US" dirty="0"/>
              <a:t>致虹膜痉挛加剧，产生疼痛</a:t>
            </a:r>
            <a:r>
              <a:rPr lang="zh-CN" altLang="en-US" dirty="0" smtClean="0"/>
              <a:t>。</a:t>
            </a:r>
            <a:endParaRPr lang="en-US" altLang="zh-CN" dirty="0" smtClean="0"/>
          </a:p>
          <a:p>
            <a:pPr lvl="1"/>
            <a:r>
              <a:rPr lang="zh-CN" altLang="en-US" dirty="0" smtClean="0"/>
              <a:t>静止可避免眼睑摩擦，避免疼痛</a:t>
            </a:r>
            <a:endParaRPr lang="en-US" altLang="zh-CN" dirty="0" smtClean="0"/>
          </a:p>
          <a:p>
            <a:pPr lvl="1"/>
            <a:r>
              <a:rPr lang="zh-CN" altLang="en-US" dirty="0" smtClean="0"/>
              <a:t>放一些故事或音乐，让患者躺下休息</a:t>
            </a:r>
            <a:endParaRPr lang="en-US" altLang="zh-CN" dirty="0" smtClean="0"/>
          </a:p>
          <a:p>
            <a:pPr lvl="2"/>
            <a:r>
              <a:rPr lang="zh-CN" altLang="en-US" dirty="0"/>
              <a:t>突</a:t>
            </a:r>
            <a:r>
              <a:rPr lang="zh-CN" altLang="en-US" dirty="0" smtClean="0"/>
              <a:t>然不能看东西，患者可能会非常焦虑。看护人员要注意患者的情绪。</a:t>
            </a:r>
            <a:endParaRPr lang="en-US" altLang="zh-CN" dirty="0" smtClean="0"/>
          </a:p>
          <a:p>
            <a:r>
              <a:rPr lang="zh-CN" altLang="en-US" dirty="0" smtClean="0">
                <a:solidFill>
                  <a:srgbClr val="FF0000"/>
                </a:solidFill>
              </a:rPr>
              <a:t>千万不要强行拨开患者的眼睛！</a:t>
            </a:r>
            <a:endParaRPr lang="en-US" altLang="zh-CN" dirty="0" smtClean="0">
              <a:solidFill>
                <a:srgbClr val="FF0000"/>
              </a:solidFill>
            </a:endParaRPr>
          </a:p>
          <a:p>
            <a:r>
              <a:rPr lang="zh-CN" altLang="en-US" dirty="0" smtClean="0"/>
              <a:t>可能的预防措施</a:t>
            </a:r>
            <a:endParaRPr lang="en-US" altLang="zh-CN" dirty="0" smtClean="0"/>
          </a:p>
          <a:p>
            <a:pPr lvl="1"/>
            <a:r>
              <a:rPr lang="zh-CN" altLang="en-US" dirty="0" smtClean="0"/>
              <a:t>日常用人工泪液或不含药物的油膏</a:t>
            </a:r>
            <a:r>
              <a:rPr lang="zh-CN" altLang="en-US" dirty="0"/>
              <a:t>润滑眼</a:t>
            </a:r>
            <a:r>
              <a:rPr lang="zh-CN" altLang="en-US" dirty="0" smtClean="0"/>
              <a:t>睛</a:t>
            </a:r>
            <a:endParaRPr lang="en-US" altLang="zh-CN" dirty="0" smtClean="0"/>
          </a:p>
          <a:p>
            <a:pPr lvl="2"/>
            <a:r>
              <a:rPr lang="zh-CN" altLang="en-US" dirty="0"/>
              <a:t>效</a:t>
            </a:r>
            <a:r>
              <a:rPr lang="zh-CN" altLang="en-US" dirty="0" smtClean="0"/>
              <a:t>果不确定</a:t>
            </a:r>
            <a:endParaRPr lang="en-US" altLang="zh-CN" dirty="0" smtClean="0"/>
          </a:p>
          <a:p>
            <a:pPr lvl="1"/>
            <a:r>
              <a:rPr lang="zh-CN" altLang="en-US" dirty="0"/>
              <a:t>天</a:t>
            </a:r>
            <a:r>
              <a:rPr lang="zh-CN" altLang="en-US" dirty="0" smtClean="0"/>
              <a:t>气干燥的夜晚用加湿器</a:t>
            </a:r>
            <a:endParaRPr lang="en-US" altLang="zh-CN" dirty="0" smtClean="0"/>
          </a:p>
          <a:p>
            <a:pPr lvl="2"/>
            <a:r>
              <a:rPr lang="zh-CN" altLang="en-US" dirty="0"/>
              <a:t>效果不确</a:t>
            </a:r>
            <a:r>
              <a:rPr lang="zh-CN" altLang="en-US" dirty="0" smtClean="0"/>
              <a:t>定</a:t>
            </a:r>
            <a:endParaRPr lang="en-US" dirty="0"/>
          </a:p>
        </p:txBody>
      </p:sp>
    </p:spTree>
    <p:extLst>
      <p:ext uri="{BB962C8B-B14F-4D97-AF65-F5344CB8AC3E}">
        <p14:creationId xmlns:p14="http://schemas.microsoft.com/office/powerpoint/2010/main" val="216346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174625" y="4591050"/>
            <a:ext cx="8728075" cy="1073150"/>
          </a:xfrm>
        </p:spPr>
        <p:txBody>
          <a:bodyPr/>
          <a:lstStyle/>
          <a:p>
            <a:r>
              <a:rPr lang="zh-CN" altLang="en-US" dirty="0" smtClean="0"/>
              <a:t>四</a:t>
            </a:r>
            <a:r>
              <a:rPr lang="zh-CN" altLang="en-US" dirty="0"/>
              <a:t>、留置针的固定</a:t>
            </a:r>
            <a:endParaRPr lang="en-US" altLang="zh-CN" dirty="0" smtClean="0"/>
          </a:p>
        </p:txBody>
      </p:sp>
      <p:pic>
        <p:nvPicPr>
          <p:cNvPr id="17410" name="Picture 2"/>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21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留置针</a:t>
            </a:r>
            <a:endParaRPr lang="en-US" dirty="0"/>
          </a:p>
        </p:txBody>
      </p:sp>
      <p:sp>
        <p:nvSpPr>
          <p:cNvPr id="3" name="Content Placeholder 2"/>
          <p:cNvSpPr>
            <a:spLocks noGrp="1"/>
          </p:cNvSpPr>
          <p:nvPr>
            <p:ph idx="1"/>
          </p:nvPr>
        </p:nvSpPr>
        <p:spPr>
          <a:xfrm>
            <a:off x="209301" y="1168400"/>
            <a:ext cx="3679527" cy="4719639"/>
          </a:xfrm>
        </p:spPr>
        <p:txBody>
          <a:bodyPr/>
          <a:lstStyle/>
          <a:p>
            <a:r>
              <a:rPr lang="zh-CN" altLang="en-US" dirty="0" smtClean="0"/>
              <a:t>主要使用美皮贴固定留置针</a:t>
            </a:r>
            <a:endParaRPr lang="en-US" altLang="zh-CN" dirty="0" smtClean="0"/>
          </a:p>
          <a:p>
            <a:pPr lvl="1"/>
            <a:r>
              <a:rPr lang="zh-CN" altLang="en-US" dirty="0" smtClean="0"/>
              <a:t>粘性刚好</a:t>
            </a:r>
            <a:endParaRPr lang="en-US" altLang="zh-CN" dirty="0" smtClean="0"/>
          </a:p>
          <a:p>
            <a:pPr lvl="1"/>
            <a:endParaRPr lang="en-US" dirty="0" smtClean="0"/>
          </a:p>
          <a:p>
            <a:r>
              <a:rPr lang="zh-CN" altLang="en-US" dirty="0"/>
              <a:t>美</a:t>
            </a:r>
            <a:r>
              <a:rPr lang="zh-CN" altLang="en-US" dirty="0" smtClean="0"/>
              <a:t>皮</a:t>
            </a:r>
            <a:r>
              <a:rPr lang="zh-CN" altLang="en-US" dirty="0"/>
              <a:t>贴</a:t>
            </a:r>
            <a:r>
              <a:rPr lang="zh-CN" altLang="en-US" dirty="0" smtClean="0"/>
              <a:t>裁剪方法</a:t>
            </a:r>
            <a:endParaRPr lang="en-US" dirty="0">
              <a:sym typeface="Wingdings" panose="05000000000000000000" pitchFamily="2" charset="2"/>
            </a:endParaRPr>
          </a:p>
          <a:p>
            <a:endParaRPr lang="en-US" dirty="0" smtClean="0">
              <a:sym typeface="Wingdings" panose="05000000000000000000" pitchFamily="2" charset="2"/>
            </a:endParaRPr>
          </a:p>
          <a:p>
            <a:r>
              <a:rPr lang="zh-CN" altLang="en-US" dirty="0"/>
              <a:t>导管从交叉处引出</a:t>
            </a:r>
            <a:endParaRPr lang="en-US" altLang="zh-CN" dirty="0"/>
          </a:p>
          <a:p>
            <a:r>
              <a:rPr lang="zh-CN" altLang="en-US" dirty="0" smtClean="0"/>
              <a:t>撕掉一面保护膜，贴皮肤</a:t>
            </a:r>
            <a:endParaRPr lang="en-US" altLang="zh-CN" dirty="0" smtClean="0"/>
          </a:p>
          <a:p>
            <a:r>
              <a:rPr lang="zh-CN" altLang="en-US" dirty="0" smtClean="0"/>
              <a:t>外面的保护膜保留</a:t>
            </a:r>
            <a:endParaRPr lang="en-US" altLang="zh-CN" dirty="0" smtClean="0"/>
          </a:p>
          <a:p>
            <a:pPr lvl="1"/>
            <a:r>
              <a:rPr lang="zh-CN" altLang="en-US" dirty="0" smtClean="0"/>
              <a:t>贴医院的保护膜</a:t>
            </a:r>
            <a:endParaRPr lang="en-US" altLang="zh-CN" dirty="0" smtClean="0"/>
          </a:p>
          <a:p>
            <a:endParaRPr lang="en-US" dirty="0"/>
          </a:p>
          <a:p>
            <a:r>
              <a:rPr lang="zh-CN" altLang="en-US" dirty="0" smtClean="0"/>
              <a:t>美皮贴可保留</a:t>
            </a:r>
            <a:r>
              <a:rPr lang="en-US" altLang="zh-CN" dirty="0" smtClean="0"/>
              <a:t>3-7</a:t>
            </a:r>
            <a:r>
              <a:rPr lang="zh-CN" altLang="en-US" dirty="0" smtClean="0"/>
              <a:t>天</a:t>
            </a:r>
            <a:endParaRPr lang="en-US" altLang="zh-CN" dirty="0" smtClean="0"/>
          </a:p>
          <a:p>
            <a:pPr lvl="1"/>
            <a:r>
              <a:rPr lang="zh-CN" altLang="en-US" dirty="0" smtClean="0"/>
              <a:t>更换留</a:t>
            </a:r>
            <a:r>
              <a:rPr lang="zh-CN" altLang="en-US" dirty="0"/>
              <a:t>置</a:t>
            </a:r>
            <a:r>
              <a:rPr lang="zh-CN" altLang="en-US" dirty="0" smtClean="0"/>
              <a:t>针时换新的美皮贴</a:t>
            </a:r>
            <a:endParaRPr lang="en-US" dirty="0"/>
          </a:p>
        </p:txBody>
      </p:sp>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4548326" y="1605890"/>
            <a:ext cx="3200400" cy="1397000"/>
          </a:xfrm>
          <a:prstGeom prst="rect">
            <a:avLst/>
          </a:prstGeom>
          <a:noFill/>
          <a:ln>
            <a:noFill/>
          </a:ln>
        </p:spPr>
      </p:pic>
      <p:grpSp>
        <p:nvGrpSpPr>
          <p:cNvPr id="7" name="Group 6"/>
          <p:cNvGrpSpPr/>
          <p:nvPr/>
        </p:nvGrpSpPr>
        <p:grpSpPr>
          <a:xfrm>
            <a:off x="4170184" y="3254682"/>
            <a:ext cx="3956685" cy="1967230"/>
            <a:chOff x="4170184" y="3254682"/>
            <a:chExt cx="3956685" cy="1967230"/>
          </a:xfrm>
        </p:grpSpPr>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4170184" y="3254682"/>
              <a:ext cx="3956685" cy="1967230"/>
            </a:xfrm>
            <a:prstGeom prst="rect">
              <a:avLst/>
            </a:prstGeom>
          </p:spPr>
        </p:pic>
        <p:sp>
          <p:nvSpPr>
            <p:cNvPr id="6" name="Right Arrow 5"/>
            <p:cNvSpPr/>
            <p:nvPr/>
          </p:nvSpPr>
          <p:spPr>
            <a:xfrm>
              <a:off x="5659576" y="3565525"/>
              <a:ext cx="488950" cy="219075"/>
            </a:xfrm>
            <a:prstGeom prst="rightArrow">
              <a:avLst/>
            </a:prstGeom>
            <a:solidFill>
              <a:schemeClr val="accent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grpSp>
    </p:spTree>
    <p:extLst>
      <p:ext uri="{BB962C8B-B14F-4D97-AF65-F5344CB8AC3E}">
        <p14:creationId xmlns:p14="http://schemas.microsoft.com/office/powerpoint/2010/main" val="133717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174625" y="4591050"/>
            <a:ext cx="8728075" cy="1073150"/>
          </a:xfrm>
        </p:spPr>
        <p:txBody>
          <a:bodyPr/>
          <a:lstStyle/>
          <a:p>
            <a:r>
              <a:rPr lang="zh-CN" altLang="en-US" dirty="0"/>
              <a:t>五、已愈合皮肤的保护</a:t>
            </a:r>
            <a:endParaRPr lang="en-US" altLang="zh-CN" dirty="0" smtClean="0"/>
          </a:p>
        </p:txBody>
      </p:sp>
      <p:pic>
        <p:nvPicPr>
          <p:cNvPr id="18435" name="Picture 3"/>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837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新愈合的皮肤很脆弱</a:t>
            </a:r>
            <a:endParaRPr lang="en-US" dirty="0"/>
          </a:p>
        </p:txBody>
      </p:sp>
      <p:sp>
        <p:nvSpPr>
          <p:cNvPr id="3" name="Content Placeholder 2"/>
          <p:cNvSpPr>
            <a:spLocks noGrp="1"/>
          </p:cNvSpPr>
          <p:nvPr>
            <p:ph idx="1"/>
          </p:nvPr>
        </p:nvSpPr>
        <p:spPr/>
        <p:txBody>
          <a:bodyPr/>
          <a:lstStyle/>
          <a:p>
            <a:r>
              <a:rPr lang="zh-CN" altLang="en-US" dirty="0" smtClean="0"/>
              <a:t>容易长疱或破的地方</a:t>
            </a:r>
            <a:endParaRPr lang="en-US" altLang="zh-CN" dirty="0" smtClean="0"/>
          </a:p>
          <a:p>
            <a:pPr lvl="1"/>
            <a:r>
              <a:rPr lang="zh-CN" altLang="en-US" dirty="0" smtClean="0"/>
              <a:t>出生时没有皮的地方</a:t>
            </a:r>
            <a:endParaRPr lang="en-US" altLang="zh-CN" dirty="0" smtClean="0"/>
          </a:p>
          <a:p>
            <a:pPr lvl="1"/>
            <a:r>
              <a:rPr lang="zh-CN" altLang="en-US" dirty="0"/>
              <a:t>小时</a:t>
            </a:r>
            <a:r>
              <a:rPr lang="zh-CN" altLang="en-US" dirty="0" smtClean="0"/>
              <a:t>候反复溃烂的地方</a:t>
            </a:r>
            <a:endParaRPr lang="en-US" altLang="zh-CN" dirty="0" smtClean="0"/>
          </a:p>
          <a:p>
            <a:pPr lvl="1"/>
            <a:r>
              <a:rPr lang="zh-CN" altLang="en-US" dirty="0" smtClean="0"/>
              <a:t>容易被碰到的地方</a:t>
            </a:r>
            <a:endParaRPr lang="en-US" altLang="zh-CN" dirty="0" smtClean="0"/>
          </a:p>
          <a:p>
            <a:pPr lvl="1"/>
            <a:r>
              <a:rPr lang="zh-CN" altLang="en-US" dirty="0"/>
              <a:t>对</a:t>
            </a:r>
            <a:r>
              <a:rPr lang="zh-CN" altLang="en-US" dirty="0" smtClean="0"/>
              <a:t>擦部位（腹股沟、腋窝）</a:t>
            </a:r>
            <a:endParaRPr lang="en-US" altLang="zh-CN" dirty="0" smtClean="0"/>
          </a:p>
          <a:p>
            <a:pPr lvl="2"/>
            <a:r>
              <a:rPr lang="zh-CN" altLang="en-US" dirty="0"/>
              <a:t>也</a:t>
            </a:r>
            <a:r>
              <a:rPr lang="zh-CN" altLang="en-US" dirty="0" smtClean="0"/>
              <a:t>是不易散热的位置</a:t>
            </a:r>
            <a:endParaRPr lang="en-US" altLang="zh-CN" dirty="0" smtClean="0"/>
          </a:p>
          <a:p>
            <a:pPr lvl="1"/>
            <a:r>
              <a:rPr lang="zh-CN" altLang="en-US" dirty="0"/>
              <a:t>受</a:t>
            </a:r>
            <a:r>
              <a:rPr lang="zh-CN" altLang="en-US" dirty="0" smtClean="0"/>
              <a:t>力较重的位置（脚、屁股）</a:t>
            </a:r>
            <a:endParaRPr lang="en-US" altLang="zh-CN" dirty="0" smtClean="0"/>
          </a:p>
          <a:p>
            <a:r>
              <a:rPr lang="zh-CN" altLang="en-US" dirty="0"/>
              <a:t>保</a:t>
            </a:r>
            <a:r>
              <a:rPr lang="zh-CN" altLang="en-US" dirty="0" smtClean="0"/>
              <a:t>护的方法</a:t>
            </a:r>
            <a:endParaRPr lang="en-US" altLang="zh-CN" dirty="0" smtClean="0"/>
          </a:p>
          <a:p>
            <a:pPr lvl="1"/>
            <a:r>
              <a:rPr lang="zh-CN" altLang="en-US" dirty="0"/>
              <a:t>座位上加海绵垫，保护皮肤</a:t>
            </a:r>
            <a:endParaRPr lang="en-US" altLang="zh-CN" dirty="0"/>
          </a:p>
          <a:p>
            <a:pPr lvl="1"/>
            <a:r>
              <a:rPr lang="zh-CN" altLang="en-US" dirty="0" smtClean="0"/>
              <a:t>皮肤上抹凡士林</a:t>
            </a:r>
            <a:endParaRPr lang="en-US" altLang="zh-CN" dirty="0" smtClean="0"/>
          </a:p>
          <a:p>
            <a:pPr lvl="1"/>
            <a:r>
              <a:rPr lang="zh-CN" altLang="en-US" dirty="0" smtClean="0"/>
              <a:t>胳膊和腿预防性包扎</a:t>
            </a:r>
            <a:endParaRPr lang="en-US" altLang="zh-CN" dirty="0" smtClean="0"/>
          </a:p>
          <a:p>
            <a:pPr lvl="1"/>
            <a:r>
              <a:rPr lang="zh-CN" altLang="en-US" dirty="0"/>
              <a:t>胸</a:t>
            </a:r>
            <a:r>
              <a:rPr lang="zh-CN" altLang="en-US" dirty="0" smtClean="0"/>
              <a:t>腹、脖子和背部穿桶装绷带背心</a:t>
            </a:r>
            <a:endParaRPr lang="en-US" altLang="zh-CN" dirty="0" smtClean="0"/>
          </a:p>
          <a:p>
            <a:pPr lvl="2"/>
            <a:r>
              <a:rPr lang="zh-CN" altLang="en-US" dirty="0"/>
              <a:t>伤</a:t>
            </a:r>
            <a:r>
              <a:rPr lang="zh-CN" altLang="en-US" dirty="0" smtClean="0"/>
              <a:t>处可以垫美皮康或不粘垫</a:t>
            </a:r>
            <a:endParaRPr lang="en-US" altLang="zh-CN" dirty="0" smtClean="0"/>
          </a:p>
          <a:p>
            <a:pPr lvl="1"/>
            <a:r>
              <a:rPr lang="zh-CN" altLang="en-US" dirty="0"/>
              <a:t>手</a:t>
            </a:r>
            <a:r>
              <a:rPr lang="zh-CN" altLang="en-US" dirty="0" smtClean="0"/>
              <a:t>指预防性包扎</a:t>
            </a:r>
            <a:endParaRPr 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52497" y="3222964"/>
            <a:ext cx="5357813" cy="245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760" y="1671309"/>
            <a:ext cx="478155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1240" y="694076"/>
            <a:ext cx="393382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xplosion 1 6"/>
          <p:cNvSpPr/>
          <p:nvPr/>
        </p:nvSpPr>
        <p:spPr>
          <a:xfrm>
            <a:off x="2415574" y="2791087"/>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smtClean="0">
                <a:latin typeface="Trebuchet MS"/>
                <a:cs typeface="Trebuchet MS"/>
              </a:rPr>
              <a:t>不推荐患者买优色林</a:t>
            </a:r>
            <a:endParaRPr lang="en-US" altLang="zh-CN" dirty="0" smtClean="0">
              <a:latin typeface="Trebuchet MS"/>
              <a:cs typeface="Trebuchet MS"/>
            </a:endParaRPr>
          </a:p>
          <a:p>
            <a:pPr algn="ctr">
              <a:spcBef>
                <a:spcPts val="0"/>
              </a:spcBef>
            </a:pPr>
            <a:r>
              <a:rPr lang="zh-CN" altLang="en-US" dirty="0">
                <a:latin typeface="Trebuchet MS"/>
                <a:cs typeface="Trebuchet MS"/>
              </a:rPr>
              <a:t>效</a:t>
            </a:r>
            <a:r>
              <a:rPr lang="zh-CN" altLang="en-US" dirty="0" smtClean="0">
                <a:latin typeface="Trebuchet MS"/>
                <a:cs typeface="Trebuchet MS"/>
              </a:rPr>
              <a:t>果等于凡士林，价格高得多</a:t>
            </a:r>
            <a:endParaRPr lang="en-US" dirty="0">
              <a:latin typeface="Trebuchet MS"/>
              <a:cs typeface="Trebuchet MS"/>
            </a:endParaRPr>
          </a:p>
        </p:txBody>
      </p:sp>
    </p:spTree>
    <p:extLst>
      <p:ext uri="{BB962C8B-B14F-4D97-AF65-F5344CB8AC3E}">
        <p14:creationId xmlns:p14="http://schemas.microsoft.com/office/powerpoint/2010/main" val="34527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7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171"/>
                                        </p:tgtEl>
                                      </p:cBhvr>
                                    </p:animEffect>
                                    <p:set>
                                      <p:cBhvr>
                                        <p:cTn id="61" dur="1" fill="hold">
                                          <p:stCondLst>
                                            <p:cond delay="499"/>
                                          </p:stCondLst>
                                        </p:cTn>
                                        <p:tgtEl>
                                          <p:spTgt spid="717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ABC</a:t>
            </a:r>
            <a:r>
              <a:rPr lang="zh-CN" altLang="en-US" dirty="0" smtClean="0"/>
              <a:t>法包扎手和胳膊</a:t>
            </a:r>
            <a:endParaRPr lang="en-US" dirty="0"/>
          </a:p>
        </p:txBody>
      </p:sp>
      <p:pic>
        <p:nvPicPr>
          <p:cNvPr id="8194" name="Picture 2" descr="http://www.debra.org.cn/fileadmin/user_upload/patientcare/2016/abc-wrap-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943099"/>
            <a:ext cx="39624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debra.org.cn/fileadmin/user_upload/patientcare/2016/abc-wrap-3.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1761" y="2005011"/>
            <a:ext cx="3800475" cy="28479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debra.org.cn/fileadmin/user_upload/patientcare/2016/abc-wrap-4.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52712" y="1985961"/>
            <a:ext cx="383857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debra.org.cn/fileadmin/user_upload/patientcare/2016/abc-wrap-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798" y="1943099"/>
            <a:ext cx="39624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debra.org.cn/fileadmin/user_upload/patientcare/2016/abc-wrap-6.gif"/>
          <p:cNvPicPr>
            <a:picLocks noGrp="1" noChangeAspect="1" noChangeArrowheads="1"/>
          </p:cNvPicPr>
          <p:nvPr>
            <p:ph idx="1"/>
          </p:nvPr>
        </p:nvPicPr>
        <p:blipFill>
          <a:blip r:embed="rId6">
            <a:extLst>
              <a:ext uri="{28A0092B-C50C-407E-A947-70E740481C1C}">
                <a14:useLocalDpi xmlns:a14="http://schemas.microsoft.com/office/drawing/2010/main"/>
              </a:ext>
            </a:extLst>
          </a:blip>
          <a:srcRect/>
          <a:stretch>
            <a:fillRect/>
          </a:stretch>
        </p:blipFill>
        <p:spPr bwMode="auto">
          <a:xfrm>
            <a:off x="3128962" y="1509711"/>
            <a:ext cx="2886075" cy="3838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02220" y="5529205"/>
            <a:ext cx="5139559" cy="369332"/>
          </a:xfrm>
          <a:prstGeom prst="rect">
            <a:avLst/>
          </a:prstGeom>
        </p:spPr>
        <p:txBody>
          <a:bodyPr wrap="square">
            <a:spAutoFit/>
          </a:bodyPr>
          <a:lstStyle/>
          <a:p>
            <a:r>
              <a:rPr lang="en-US" dirty="0"/>
              <a:t>http://www.debra.org.cn/patient/care/abc-wrap/</a:t>
            </a:r>
          </a:p>
        </p:txBody>
      </p:sp>
    </p:spTree>
    <p:extLst>
      <p:ext uri="{BB962C8B-B14F-4D97-AF65-F5344CB8AC3E}">
        <p14:creationId xmlns:p14="http://schemas.microsoft.com/office/powerpoint/2010/main" val="325515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ctrTitle"/>
          </p:nvPr>
        </p:nvSpPr>
        <p:spPr>
          <a:xfrm>
            <a:off x="174625" y="4591050"/>
            <a:ext cx="8728075" cy="1073150"/>
          </a:xfrm>
        </p:spPr>
        <p:txBody>
          <a:bodyPr/>
          <a:lstStyle/>
          <a:p>
            <a:r>
              <a:rPr lang="zh-CN" altLang="en-US" dirty="0" smtClean="0"/>
              <a:t>六、护理指南和中心网站介绍</a:t>
            </a:r>
            <a:endParaRPr lang="en-US" altLang="en-US" dirty="0" smtClean="0"/>
          </a:p>
        </p:txBody>
      </p:sp>
      <p:sp>
        <p:nvSpPr>
          <p:cNvPr id="7171" name="Picture Placeholder 1"/>
          <p:cNvSpPr>
            <a:spLocks noGrp="1" noTextEdit="1"/>
          </p:cNvSpPr>
          <p:nvPr>
            <p:ph type="pic" sz="quarter" idx="10"/>
          </p:nvPr>
        </p:nvSpPr>
        <p:spPr>
          <a:xfrm>
            <a:off x="0" y="0"/>
            <a:ext cx="9144000" cy="4144963"/>
          </a:xfrm>
        </p:spPr>
      </p:sp>
      <p:pic>
        <p:nvPicPr>
          <p:cNvPr id="717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45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护理指南</a:t>
            </a:r>
            <a:endParaRPr lang="en-US" dirty="0"/>
          </a:p>
        </p:txBody>
      </p:sp>
      <p:sp>
        <p:nvSpPr>
          <p:cNvPr id="3" name="Content Placeholder 2"/>
          <p:cNvSpPr>
            <a:spLocks noGrp="1"/>
          </p:cNvSpPr>
          <p:nvPr>
            <p:ph idx="1"/>
          </p:nvPr>
        </p:nvSpPr>
        <p:spPr/>
        <p:txBody>
          <a:bodyPr/>
          <a:lstStyle/>
          <a:p>
            <a:r>
              <a:rPr lang="en-US" dirty="0" smtClean="0"/>
              <a:t>2013</a:t>
            </a:r>
            <a:r>
              <a:rPr lang="zh-CN" altLang="en-US" dirty="0" smtClean="0"/>
              <a:t>年编写了第一版护理指南</a:t>
            </a:r>
            <a:endParaRPr lang="en-US" altLang="zh-CN" dirty="0" smtClean="0"/>
          </a:p>
          <a:p>
            <a:pPr lvl="1"/>
            <a:r>
              <a:rPr lang="zh-CN" altLang="en-US" sz="1400" dirty="0"/>
              <a:t>遗传性大疱性表皮松解症是皮肤科最为常见、严重的一种遗传性皮肤病，因患者皮肤、黏膜脆性增加，生活中很轻微的触碰或外伤就可造成严重皮肤损伤、感染，甚至致残，给患者家庭带来了沉重的心理和经济负担，为患者的护理成为一个家庭工作重点。然而，对于国内上万名大疱性表皮松解症患者的家庭，既缺乏专业指导、又缺乏护理知识。本指南以通俗的语言对大疱性表皮松解症作了一个全面的介绍，重点在患者的护理，十分具体、细致，对患者及家庭是一个福音！。</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97821" y="2824373"/>
            <a:ext cx="4041392" cy="32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0567" y="2824373"/>
            <a:ext cx="4488573" cy="322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xplosion 1 5"/>
          <p:cNvSpPr/>
          <p:nvPr/>
        </p:nvSpPr>
        <p:spPr>
          <a:xfrm>
            <a:off x="5109235" y="3651782"/>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smtClean="0">
                <a:latin typeface="Trebuchet MS"/>
                <a:cs typeface="Trebuchet MS"/>
              </a:rPr>
              <a:t>写第一版的时候中心还没有注册</a:t>
            </a:r>
            <a:endParaRPr lang="en-US" altLang="zh-CN" dirty="0" smtClean="0">
              <a:latin typeface="Trebuchet MS"/>
              <a:cs typeface="Trebuchet MS"/>
            </a:endParaRPr>
          </a:p>
        </p:txBody>
      </p:sp>
    </p:spTree>
    <p:extLst>
      <p:ext uri="{BB962C8B-B14F-4D97-AF65-F5344CB8AC3E}">
        <p14:creationId xmlns:p14="http://schemas.microsoft.com/office/powerpoint/2010/main" val="7175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174625" y="4591050"/>
            <a:ext cx="8728075" cy="1073150"/>
          </a:xfrm>
        </p:spPr>
        <p:txBody>
          <a:bodyPr/>
          <a:lstStyle/>
          <a:p>
            <a:r>
              <a:rPr lang="zh-CN" altLang="en-US" dirty="0"/>
              <a:t>一</a:t>
            </a:r>
            <a:r>
              <a:rPr lang="zh-CN" altLang="en-US" dirty="0" smtClean="0"/>
              <a:t>、瘙痒</a:t>
            </a:r>
            <a:endParaRPr lang="en-US" altLang="zh-CN" dirty="0" smtClean="0"/>
          </a:p>
        </p:txBody>
      </p:sp>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491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护理指</a:t>
            </a:r>
            <a:r>
              <a:rPr lang="zh-CN" altLang="en-US" dirty="0" smtClean="0"/>
              <a:t>南</a:t>
            </a:r>
            <a:r>
              <a:rPr lang="en-US" altLang="zh-CN" dirty="0" smtClean="0"/>
              <a:t>-</a:t>
            </a:r>
            <a:r>
              <a:rPr lang="zh-CN" altLang="en-US" dirty="0" smtClean="0"/>
              <a:t>内容</a:t>
            </a:r>
            <a:endParaRPr lang="en-US" dirty="0"/>
          </a:p>
        </p:txBody>
      </p:sp>
      <p:sp>
        <p:nvSpPr>
          <p:cNvPr id="3" name="Content Placeholder 2"/>
          <p:cNvSpPr>
            <a:spLocks noGrp="1"/>
          </p:cNvSpPr>
          <p:nvPr>
            <p:ph idx="1"/>
          </p:nvPr>
        </p:nvSpPr>
        <p:spPr>
          <a:xfrm>
            <a:off x="209300" y="1093064"/>
            <a:ext cx="8692961" cy="4740178"/>
          </a:xfrm>
        </p:spPr>
        <p:txBody>
          <a:bodyPr/>
          <a:lstStyle/>
          <a:p>
            <a:r>
              <a:rPr lang="zh-CN" altLang="en-US" dirty="0"/>
              <a:t>第一章	前</a:t>
            </a:r>
            <a:r>
              <a:rPr lang="zh-CN" altLang="en-US" dirty="0" smtClean="0"/>
              <a:t>言</a:t>
            </a:r>
            <a:endParaRPr lang="en-US" altLang="zh-CN" dirty="0"/>
          </a:p>
          <a:p>
            <a:pPr lvl="1"/>
            <a:r>
              <a:rPr lang="zh-CN" altLang="en-US" dirty="0"/>
              <a:t>给患者父母的</a:t>
            </a:r>
            <a:r>
              <a:rPr lang="zh-CN" altLang="en-US" dirty="0" smtClean="0"/>
              <a:t>话</a:t>
            </a:r>
            <a:endParaRPr lang="en-US" altLang="zh-CN" dirty="0" smtClean="0"/>
          </a:p>
          <a:p>
            <a:r>
              <a:rPr lang="zh-CN" altLang="en-US" dirty="0" smtClean="0"/>
              <a:t>第</a:t>
            </a:r>
            <a:r>
              <a:rPr lang="zh-CN" altLang="en-US" dirty="0"/>
              <a:t>二章	大疱性表皮松解症简</a:t>
            </a:r>
            <a:r>
              <a:rPr lang="zh-CN" altLang="en-US" dirty="0" smtClean="0"/>
              <a:t>介</a:t>
            </a:r>
            <a:endParaRPr lang="en-US" altLang="zh-CN" dirty="0" smtClean="0"/>
          </a:p>
          <a:p>
            <a:pPr lvl="1"/>
            <a:r>
              <a:rPr lang="zh-CN" altLang="en-US" dirty="0" smtClean="0"/>
              <a:t>大</a:t>
            </a:r>
            <a:r>
              <a:rPr lang="zh-CN" altLang="en-US" dirty="0"/>
              <a:t>疱性表皮松解症的常见疑</a:t>
            </a:r>
            <a:r>
              <a:rPr lang="zh-CN" altLang="en-US" dirty="0" smtClean="0"/>
              <a:t>问</a:t>
            </a:r>
            <a:endParaRPr lang="en-US" altLang="zh-CN" dirty="0"/>
          </a:p>
          <a:p>
            <a:pPr lvl="1"/>
            <a:r>
              <a:rPr lang="zh-CN" altLang="en-US" dirty="0"/>
              <a:t>大疱性表皮松解症的遗传方</a:t>
            </a:r>
            <a:r>
              <a:rPr lang="zh-CN" altLang="en-US" dirty="0" smtClean="0"/>
              <a:t>式</a:t>
            </a:r>
            <a:endParaRPr lang="en-US" altLang="zh-CN" dirty="0"/>
          </a:p>
          <a:p>
            <a:pPr lvl="1"/>
            <a:r>
              <a:rPr lang="zh-CN" altLang="en-US" dirty="0"/>
              <a:t>大疱性表皮松解症的四种类</a:t>
            </a:r>
            <a:r>
              <a:rPr lang="zh-CN" altLang="en-US" dirty="0" smtClean="0"/>
              <a:t>型</a:t>
            </a:r>
            <a:endParaRPr lang="en-US" altLang="zh-CN" dirty="0"/>
          </a:p>
          <a:p>
            <a:pPr lvl="1"/>
            <a:r>
              <a:rPr lang="zh-CN" altLang="en-US" dirty="0"/>
              <a:t>大疱性表皮松解症的常见症</a:t>
            </a:r>
            <a:r>
              <a:rPr lang="zh-CN" altLang="en-US" dirty="0" smtClean="0"/>
              <a:t>状</a:t>
            </a:r>
            <a:endParaRPr lang="en-US" altLang="zh-CN" dirty="0"/>
          </a:p>
          <a:p>
            <a:pPr lvl="1"/>
            <a:r>
              <a:rPr lang="zh-CN" altLang="en-US" dirty="0"/>
              <a:t>大疱性表皮松解症的诊</a:t>
            </a:r>
            <a:r>
              <a:rPr lang="zh-CN" altLang="en-US" dirty="0" smtClean="0"/>
              <a:t>断</a:t>
            </a:r>
            <a:endParaRPr lang="en-US" altLang="zh-CN" dirty="0"/>
          </a:p>
          <a:p>
            <a:r>
              <a:rPr lang="zh-CN" altLang="en-US" dirty="0"/>
              <a:t>第三章	日常护理方</a:t>
            </a:r>
            <a:r>
              <a:rPr lang="zh-CN" altLang="en-US" dirty="0" smtClean="0"/>
              <a:t>法</a:t>
            </a:r>
            <a:endParaRPr lang="en-US" altLang="zh-CN" dirty="0"/>
          </a:p>
          <a:p>
            <a:pPr lvl="1"/>
            <a:r>
              <a:rPr lang="zh-CN" altLang="en-US" dirty="0"/>
              <a:t>包扎方法举</a:t>
            </a:r>
            <a:r>
              <a:rPr lang="zh-CN" altLang="en-US" dirty="0" smtClean="0"/>
              <a:t>例</a:t>
            </a:r>
            <a:endParaRPr lang="en-US" altLang="zh-CN" dirty="0"/>
          </a:p>
          <a:p>
            <a:pPr lvl="1"/>
            <a:r>
              <a:rPr lang="zh-CN" altLang="en-US" dirty="0"/>
              <a:t>判断和防止伤口感染的方</a:t>
            </a:r>
            <a:r>
              <a:rPr lang="zh-CN" altLang="en-US" dirty="0" smtClean="0"/>
              <a:t>法</a:t>
            </a:r>
            <a:endParaRPr lang="en-US" altLang="zh-CN" dirty="0"/>
          </a:p>
          <a:p>
            <a:pPr lvl="1"/>
            <a:r>
              <a:rPr lang="zh-CN" altLang="en-US" dirty="0"/>
              <a:t>控制疼痛的方</a:t>
            </a:r>
            <a:r>
              <a:rPr lang="zh-CN" altLang="en-US" dirty="0" smtClean="0"/>
              <a:t>法</a:t>
            </a:r>
            <a:endParaRPr lang="en-US" altLang="zh-CN" dirty="0"/>
          </a:p>
          <a:p>
            <a:pPr lvl="1"/>
            <a:r>
              <a:rPr lang="zh-CN" altLang="en-US" dirty="0"/>
              <a:t>控制瘙痒的方</a:t>
            </a:r>
            <a:r>
              <a:rPr lang="zh-CN" altLang="en-US" dirty="0" smtClean="0"/>
              <a:t>法</a:t>
            </a:r>
            <a:endParaRPr lang="en-US" altLang="zh-CN" dirty="0"/>
          </a:p>
          <a:p>
            <a:pPr lvl="1"/>
            <a:r>
              <a:rPr lang="zh-CN" altLang="en-US" dirty="0"/>
              <a:t>癌症监护方</a:t>
            </a:r>
            <a:r>
              <a:rPr lang="zh-CN" altLang="en-US" dirty="0" smtClean="0"/>
              <a:t>法</a:t>
            </a:r>
            <a:endParaRPr lang="en-US" altLang="zh-CN" dirty="0"/>
          </a:p>
          <a:p>
            <a:pPr lvl="1"/>
            <a:r>
              <a:rPr lang="zh-CN" altLang="en-US" dirty="0"/>
              <a:t>婴幼儿的日常护</a:t>
            </a:r>
            <a:r>
              <a:rPr lang="zh-CN" altLang="en-US" dirty="0" smtClean="0"/>
              <a:t>理</a:t>
            </a:r>
          </a:p>
        </p:txBody>
      </p:sp>
      <p:sp>
        <p:nvSpPr>
          <p:cNvPr id="5" name="Content Placeholder 2"/>
          <p:cNvSpPr txBox="1">
            <a:spLocks/>
          </p:cNvSpPr>
          <p:nvPr/>
        </p:nvSpPr>
        <p:spPr bwMode="auto">
          <a:xfrm>
            <a:off x="4550074" y="1093064"/>
            <a:ext cx="4346480" cy="474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45720" tIns="0" rIns="0" bIns="0" numCol="1" anchor="t" anchorCtr="0" compatLnSpc="1">
            <a:prstTxWarp prst="textNoShape">
              <a:avLst/>
            </a:prstTxWarp>
          </a:bodyPr>
          <a:lstStyle>
            <a:lvl1pPr marL="171450" indent="-171450" algn="l" rtl="0" eaLnBrk="1" fontAlgn="base" hangingPunct="1">
              <a:spcBef>
                <a:spcPct val="20000"/>
              </a:spcBef>
              <a:spcAft>
                <a:spcPct val="30000"/>
              </a:spcAft>
              <a:buFont typeface="Arial" pitchFamily="34" charset="0"/>
              <a:buChar char="•"/>
              <a:defRPr>
                <a:solidFill>
                  <a:schemeClr val="tx1"/>
                </a:solidFill>
                <a:latin typeface="Trebuchet MS" pitchFamily="34" charset="0"/>
                <a:ea typeface="宋体" panose="02010600030101010101" pitchFamily="2" charset="-122"/>
                <a:cs typeface="+mn-cs"/>
              </a:defRPr>
            </a:lvl1pPr>
            <a:lvl2pPr marL="346075" indent="-173038" algn="l" rtl="0" eaLnBrk="1" fontAlgn="base" hangingPunct="1">
              <a:spcBef>
                <a:spcPct val="20000"/>
              </a:spcBef>
              <a:spcAft>
                <a:spcPts val="0"/>
              </a:spcAft>
              <a:buFont typeface="Arial" pitchFamily="34" charset="0"/>
              <a:buChar char="­"/>
              <a:defRPr sz="1600">
                <a:solidFill>
                  <a:schemeClr val="tx1"/>
                </a:solidFill>
                <a:latin typeface="Trebuchet MS" pitchFamily="34" charset="0"/>
                <a:ea typeface="宋体" panose="02010600030101010101" pitchFamily="2" charset="-122"/>
              </a:defRPr>
            </a:lvl2pPr>
            <a:lvl3pPr marL="520700" indent="-174625" algn="l" rtl="0" eaLnBrk="1" fontAlgn="base" hangingPunct="1">
              <a:spcBef>
                <a:spcPts val="438"/>
              </a:spcBef>
              <a:spcAft>
                <a:spcPts val="0"/>
              </a:spcAft>
              <a:buFont typeface="Arial" pitchFamily="34" charset="0"/>
              <a:buChar char="­"/>
              <a:defRPr sz="1400">
                <a:solidFill>
                  <a:schemeClr val="tx1"/>
                </a:solidFill>
                <a:latin typeface="Trebuchet MS" pitchFamily="34" charset="0"/>
                <a:ea typeface="宋体" panose="02010600030101010101" pitchFamily="2" charset="-122"/>
              </a:defRPr>
            </a:lvl3pPr>
            <a:lvl4pPr marL="630238" indent="-114300" algn="l" rtl="0" eaLnBrk="1" fontAlgn="base" hangingPunct="1">
              <a:spcBef>
                <a:spcPct val="20000"/>
              </a:spcBef>
              <a:spcAft>
                <a:spcPts val="0"/>
              </a:spcAft>
              <a:buFont typeface="Arial" pitchFamily="34" charset="0"/>
              <a:buChar char="­"/>
              <a:defRPr sz="1200">
                <a:solidFill>
                  <a:schemeClr val="tx1"/>
                </a:solidFill>
                <a:latin typeface="Trebuchet MS" pitchFamily="34" charset="0"/>
                <a:ea typeface="宋体" panose="02010600030101010101" pitchFamily="2" charset="-122"/>
              </a:defRPr>
            </a:lvl4pPr>
            <a:lvl5pPr marL="741363" indent="-111125" algn="l" rtl="0" eaLnBrk="1" fontAlgn="base" hangingPunct="1">
              <a:spcBef>
                <a:spcPct val="20000"/>
              </a:spcBef>
              <a:spcAft>
                <a:spcPts val="0"/>
              </a:spcAft>
              <a:buFont typeface="Arial" pitchFamily="34" charset="0"/>
              <a:buChar char="­"/>
              <a:defRPr sz="1200">
                <a:solidFill>
                  <a:schemeClr val="tx1"/>
                </a:solidFill>
                <a:latin typeface="Trebuchet MS" pitchFamily="34" charset="0"/>
                <a:ea typeface="宋体" panose="02010600030101010101" pitchFamily="2" charset="-122"/>
              </a:defRPr>
            </a:lvl5pPr>
            <a:lvl6pPr marL="14351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6pPr>
            <a:lvl7pPr marL="18923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7pPr>
            <a:lvl8pPr marL="23495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8pPr>
            <a:lvl9pPr marL="2806700" indent="-228600" algn="l" rtl="0" eaLnBrk="1" fontAlgn="base" hangingPunct="1">
              <a:spcBef>
                <a:spcPct val="20000"/>
              </a:spcBef>
              <a:spcAft>
                <a:spcPct val="30000"/>
              </a:spcAft>
              <a:buClr>
                <a:srgbClr val="6639B7"/>
              </a:buClr>
              <a:buFont typeface="Arial" pitchFamily="34" charset="0"/>
              <a:buChar char="­"/>
              <a:defRPr sz="1400">
                <a:solidFill>
                  <a:schemeClr val="tx1"/>
                </a:solidFill>
                <a:latin typeface="+mn-lt"/>
              </a:defRPr>
            </a:lvl9pPr>
          </a:lstStyle>
          <a:p>
            <a:r>
              <a:rPr lang="zh-CN" altLang="en-US" kern="0" dirty="0" smtClean="0"/>
              <a:t>第四章	特殊情况的处理方法</a:t>
            </a:r>
            <a:endParaRPr lang="en-US" altLang="zh-CN" kern="0" dirty="0" smtClean="0"/>
          </a:p>
          <a:p>
            <a:pPr lvl="1"/>
            <a:r>
              <a:rPr lang="zh-CN" altLang="en-US" kern="0" dirty="0" smtClean="0"/>
              <a:t>眼睛</a:t>
            </a:r>
            <a:endParaRPr lang="en-US" altLang="zh-CN" kern="0" dirty="0" smtClean="0"/>
          </a:p>
          <a:p>
            <a:pPr lvl="1"/>
            <a:r>
              <a:rPr lang="zh-CN" altLang="en-US" kern="0" dirty="0" smtClean="0"/>
              <a:t>口腔</a:t>
            </a:r>
            <a:endParaRPr lang="en-US" altLang="zh-CN" kern="0" dirty="0" smtClean="0"/>
          </a:p>
          <a:p>
            <a:pPr lvl="1"/>
            <a:r>
              <a:rPr lang="zh-CN" altLang="en-US" kern="0" dirty="0" smtClean="0"/>
              <a:t>食道</a:t>
            </a:r>
            <a:endParaRPr lang="en-US" altLang="zh-CN" kern="0" dirty="0" smtClean="0"/>
          </a:p>
          <a:p>
            <a:pPr lvl="1"/>
            <a:r>
              <a:rPr lang="zh-CN" altLang="en-US" kern="0" dirty="0" smtClean="0"/>
              <a:t>便秘</a:t>
            </a:r>
            <a:endParaRPr lang="en-US" altLang="zh-CN" kern="0" dirty="0" smtClean="0"/>
          </a:p>
          <a:p>
            <a:pPr lvl="1"/>
            <a:r>
              <a:rPr lang="zh-CN" altLang="en-US" kern="0" dirty="0" smtClean="0"/>
              <a:t>手指</a:t>
            </a:r>
            <a:endParaRPr lang="en-US" altLang="zh-CN" kern="0" dirty="0" smtClean="0"/>
          </a:p>
          <a:p>
            <a:pPr lvl="1"/>
            <a:r>
              <a:rPr lang="zh-CN" altLang="en-US" kern="0" dirty="0" smtClean="0"/>
              <a:t>皮肤癌</a:t>
            </a:r>
            <a:endParaRPr lang="en-US" altLang="zh-CN" kern="0" dirty="0" smtClean="0"/>
          </a:p>
          <a:p>
            <a:r>
              <a:rPr lang="zh-CN" altLang="en-US" kern="0" dirty="0" smtClean="0"/>
              <a:t>第五章	日常护理的材料和药品</a:t>
            </a:r>
            <a:endParaRPr lang="en-US" altLang="zh-CN" kern="0" dirty="0" smtClean="0"/>
          </a:p>
          <a:p>
            <a:r>
              <a:rPr lang="zh-CN" altLang="en-US" kern="0" dirty="0" smtClean="0"/>
              <a:t>第六章	产前诊断和研究进展</a:t>
            </a:r>
            <a:endParaRPr lang="en-US" altLang="zh-CN" kern="0" dirty="0" smtClean="0"/>
          </a:p>
          <a:p>
            <a:pPr lvl="1"/>
            <a:r>
              <a:rPr lang="zh-CN" altLang="en-US" kern="0" dirty="0"/>
              <a:t>产前诊断</a:t>
            </a:r>
            <a:endParaRPr lang="en-US" altLang="zh-CN" kern="0" dirty="0"/>
          </a:p>
          <a:p>
            <a:pPr lvl="1"/>
            <a:r>
              <a:rPr lang="zh-CN" altLang="en-US" kern="0" dirty="0"/>
              <a:t>治疗方面的研究</a:t>
            </a:r>
            <a:endParaRPr lang="en-US" altLang="zh-CN" kern="0" dirty="0"/>
          </a:p>
          <a:p>
            <a:pPr lvl="1"/>
            <a:r>
              <a:rPr lang="zh-CN" altLang="en-US" kern="0" dirty="0"/>
              <a:t>国内的医疗资</a:t>
            </a:r>
            <a:r>
              <a:rPr lang="zh-CN" altLang="en-US" kern="0" dirty="0" smtClean="0"/>
              <a:t>源</a:t>
            </a:r>
            <a:endParaRPr lang="en-US" altLang="zh-CN" kern="0" dirty="0"/>
          </a:p>
          <a:p>
            <a:r>
              <a:rPr lang="zh-CN" altLang="en-US" kern="0" dirty="0" smtClean="0"/>
              <a:t>第七章	蝴蝶宝贝关爱协会</a:t>
            </a:r>
            <a:endParaRPr lang="en-US" altLang="zh-CN" kern="0" dirty="0" smtClean="0"/>
          </a:p>
          <a:p>
            <a:pPr lvl="1"/>
            <a:r>
              <a:rPr lang="zh-CN" altLang="en-US" kern="0" dirty="0"/>
              <a:t>主要成果</a:t>
            </a:r>
            <a:endParaRPr lang="en-US" kern="0" dirty="0"/>
          </a:p>
        </p:txBody>
      </p:sp>
    </p:spTree>
    <p:extLst>
      <p:ext uri="{BB962C8B-B14F-4D97-AF65-F5344CB8AC3E}">
        <p14:creationId xmlns:p14="http://schemas.microsoft.com/office/powerpoint/2010/main" val="38360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xEl>
                                              <p:pRg st="12" end="1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给患者父母的话</a:t>
            </a:r>
            <a:endParaRPr lang="en-US" dirty="0"/>
          </a:p>
        </p:txBody>
      </p:sp>
      <p:sp>
        <p:nvSpPr>
          <p:cNvPr id="3" name="Content Placeholder 2"/>
          <p:cNvSpPr>
            <a:spLocks noGrp="1"/>
          </p:cNvSpPr>
          <p:nvPr>
            <p:ph idx="1"/>
          </p:nvPr>
        </p:nvSpPr>
        <p:spPr/>
        <p:txBody>
          <a:bodyPr/>
          <a:lstStyle/>
          <a:p>
            <a:r>
              <a:rPr lang="zh-CN" altLang="en-US" dirty="0" smtClean="0"/>
              <a:t>希望患者家人不要互相指责，共同承担护理工作</a:t>
            </a:r>
            <a:endParaRPr lang="en-US" altLang="zh-CN" dirty="0" smtClean="0"/>
          </a:p>
          <a:p>
            <a:pPr lvl="1"/>
            <a:r>
              <a:rPr lang="zh-CN" altLang="en-US" dirty="0" smtClean="0"/>
              <a:t>很</a:t>
            </a:r>
            <a:r>
              <a:rPr lang="zh-CN" altLang="en-US" dirty="0"/>
              <a:t>不幸您家里有一名大疱性表皮松解症患者。大疱性表皮松解症是人类最痛苦的疾病之一，这种疾病可能是从父母某一方遗传下来的，也可能是父母双方共同遗传下来的，还可能是患者本人发生了新基因突变。不论是哪种情况，</a:t>
            </a:r>
            <a:r>
              <a:rPr lang="zh-CN" altLang="en-US" dirty="0">
                <a:solidFill>
                  <a:srgbClr val="FF0000"/>
                </a:solidFill>
              </a:rPr>
              <a:t>希望整个家庭因为疾病而更加团结，一心一意减轻患者的痛苦</a:t>
            </a:r>
            <a:r>
              <a:rPr lang="zh-CN" altLang="en-US" dirty="0"/>
              <a:t>，积极追求最终的治愈。</a:t>
            </a:r>
            <a:endParaRPr lang="en-US" dirty="0"/>
          </a:p>
          <a:p>
            <a:r>
              <a:rPr lang="zh-CN" altLang="en-US" dirty="0" smtClean="0"/>
              <a:t>希望患者家庭不要病急乱投医，花冤枉钱</a:t>
            </a:r>
            <a:endParaRPr lang="en-US" altLang="zh-CN" dirty="0" smtClean="0"/>
          </a:p>
          <a:p>
            <a:pPr lvl="1"/>
            <a:r>
              <a:rPr lang="zh-CN" altLang="en-US" dirty="0" smtClean="0"/>
              <a:t>照</a:t>
            </a:r>
            <a:r>
              <a:rPr lang="zh-CN" altLang="en-US" dirty="0"/>
              <a:t>顾大疱性表皮松解症患者是一件繁重的工作，要耐心、细心，再加上百分之百的爱心。希望我们这本护理指南上的知识能帮助您减轻患者的痛苦和家属的劳累，同时也</a:t>
            </a:r>
            <a:r>
              <a:rPr lang="zh-CN" altLang="en-US" dirty="0">
                <a:solidFill>
                  <a:srgbClr val="FF0000"/>
                </a:solidFill>
              </a:rPr>
              <a:t>尽量减轻经济负担</a:t>
            </a:r>
            <a:r>
              <a:rPr lang="zh-CN" altLang="en-US" dirty="0" smtClean="0"/>
              <a:t>。</a:t>
            </a:r>
            <a:endParaRPr lang="en-US" altLang="zh-CN" dirty="0" smtClean="0"/>
          </a:p>
          <a:p>
            <a:r>
              <a:rPr lang="zh-CN" altLang="en-US" dirty="0" smtClean="0"/>
              <a:t>希望患者家庭可以更积极地寻求帮助</a:t>
            </a:r>
            <a:endParaRPr lang="en-US" altLang="zh-CN" dirty="0"/>
          </a:p>
          <a:p>
            <a:pPr lvl="1"/>
            <a:r>
              <a:rPr lang="zh-CN" altLang="en-US" dirty="0" smtClean="0"/>
              <a:t>蝴</a:t>
            </a:r>
            <a:r>
              <a:rPr lang="zh-CN" altLang="en-US" dirty="0"/>
              <a:t>蝶宝贝关爱协会有</a:t>
            </a:r>
            <a:r>
              <a:rPr lang="zh-CN" altLang="en-US" dirty="0">
                <a:solidFill>
                  <a:srgbClr val="FF0000"/>
                </a:solidFill>
              </a:rPr>
              <a:t>专业医护人员和经验丰富的父母随时愿意为您和患儿提供帮助</a:t>
            </a:r>
            <a:r>
              <a:rPr lang="zh-CN" altLang="en-US" dirty="0"/>
              <a:t>。虽然疾病有时会让您感到很无助，但是请记住，您并不孤独，我们一直和您在一起</a:t>
            </a:r>
            <a:r>
              <a:rPr lang="zh-CN" altLang="en-US" dirty="0" smtClean="0"/>
              <a:t>。</a:t>
            </a:r>
            <a:endParaRPr lang="en-US" altLang="zh-CN" dirty="0" smtClean="0"/>
          </a:p>
          <a:p>
            <a:r>
              <a:rPr lang="zh-CN" altLang="en-US" dirty="0" smtClean="0"/>
              <a:t>希望患者和家属能认真看我们已经整理发布的信息</a:t>
            </a:r>
            <a:endParaRPr lang="en-US" altLang="zh-CN" dirty="0" smtClean="0"/>
          </a:p>
          <a:p>
            <a:pPr lvl="1"/>
            <a:r>
              <a:rPr lang="zh-CN" altLang="en-US" dirty="0" smtClean="0"/>
              <a:t>如</a:t>
            </a:r>
            <a:r>
              <a:rPr lang="zh-CN" altLang="en-US" dirty="0"/>
              <a:t>需要更多的信息或其它帮助，</a:t>
            </a:r>
            <a:r>
              <a:rPr lang="zh-CN" altLang="en-US" dirty="0">
                <a:solidFill>
                  <a:srgbClr val="FF0000"/>
                </a:solidFill>
              </a:rPr>
              <a:t>请访问蝴蝶宝贝关爱协会的官方网站和北京大学第一医院皮肤科遗传组的论坛</a:t>
            </a:r>
            <a:r>
              <a:rPr lang="zh-CN" altLang="en-US" dirty="0"/>
              <a:t>，还可以电话联系我们，协会的咨询热线也可以提供及时的指导。</a:t>
            </a:r>
            <a:endParaRPr lang="en-US" dirty="0"/>
          </a:p>
          <a:p>
            <a:endParaRPr lang="en-US" dirty="0"/>
          </a:p>
        </p:txBody>
      </p:sp>
    </p:spTree>
    <p:extLst>
      <p:ext uri="{BB962C8B-B14F-4D97-AF65-F5344CB8AC3E}">
        <p14:creationId xmlns:p14="http://schemas.microsoft.com/office/powerpoint/2010/main" val="17343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护理材料</a:t>
            </a:r>
            <a:endParaRPr lang="en-US" dirty="0"/>
          </a:p>
        </p:txBody>
      </p:sp>
      <p:sp>
        <p:nvSpPr>
          <p:cNvPr id="3" name="Content Placeholder 2"/>
          <p:cNvSpPr>
            <a:spLocks noGrp="1"/>
          </p:cNvSpPr>
          <p:nvPr>
            <p:ph idx="1"/>
          </p:nvPr>
        </p:nvSpPr>
        <p:spPr/>
        <p:txBody>
          <a:bodyPr/>
          <a:lstStyle/>
          <a:p>
            <a:r>
              <a:rPr lang="zh-CN" altLang="en-US" sz="1050" b="1" dirty="0"/>
              <a:t>材料</a:t>
            </a:r>
            <a:endParaRPr lang="en-US" sz="1050" dirty="0"/>
          </a:p>
          <a:p>
            <a:r>
              <a:rPr lang="zh-CN" altLang="en-US" sz="1050" dirty="0" smtClean="0"/>
              <a:t>药</a:t>
            </a:r>
            <a:r>
              <a:rPr lang="zh-CN" altLang="en-US" sz="1050" dirty="0"/>
              <a:t>箱</a:t>
            </a:r>
            <a:endParaRPr lang="en-US" sz="1050" dirty="0"/>
          </a:p>
          <a:p>
            <a:r>
              <a:rPr lang="zh-CN" altLang="en-US" sz="1050" dirty="0" smtClean="0"/>
              <a:t>消</a:t>
            </a:r>
            <a:r>
              <a:rPr lang="zh-CN" altLang="en-US" sz="1050" dirty="0"/>
              <a:t>毒片：用于洗澡水消毒</a:t>
            </a:r>
            <a:endParaRPr lang="en-US" sz="1050" dirty="0"/>
          </a:p>
          <a:p>
            <a:r>
              <a:rPr lang="zh-CN" altLang="en-US" sz="1050" dirty="0" smtClean="0"/>
              <a:t>硼</a:t>
            </a:r>
            <a:r>
              <a:rPr lang="zh-CN" altLang="en-US" sz="1050" dirty="0"/>
              <a:t>酸溶液（可清洗伤口）</a:t>
            </a:r>
            <a:endParaRPr lang="en-US" sz="1050" dirty="0"/>
          </a:p>
          <a:p>
            <a:r>
              <a:rPr lang="zh-CN" altLang="en-US" sz="1050" dirty="0" smtClean="0"/>
              <a:t>碘</a:t>
            </a:r>
            <a:r>
              <a:rPr lang="zh-CN" altLang="en-US" sz="1050" dirty="0"/>
              <a:t>伏（可清洗伤口，或护理人员洗手</a:t>
            </a:r>
            <a:r>
              <a:rPr lang="zh-CN" altLang="en-US" sz="1050" dirty="0" smtClean="0"/>
              <a:t>）</a:t>
            </a:r>
            <a:endParaRPr lang="en-US" sz="1050" dirty="0"/>
          </a:p>
          <a:p>
            <a:r>
              <a:rPr lang="zh-CN" altLang="en-US" sz="1050" dirty="0" smtClean="0"/>
              <a:t>医</a:t>
            </a:r>
            <a:r>
              <a:rPr lang="zh-CN" altLang="en-US" sz="1050" dirty="0"/>
              <a:t>用酒精（器械消毒）</a:t>
            </a:r>
            <a:endParaRPr lang="en-US" sz="1050" dirty="0"/>
          </a:p>
          <a:p>
            <a:r>
              <a:rPr lang="zh-CN" altLang="en-US" sz="1050" dirty="0" smtClean="0"/>
              <a:t>医</a:t>
            </a:r>
            <a:r>
              <a:rPr lang="zh-CN" altLang="en-US" sz="1050" dirty="0"/>
              <a:t>用凡士林（可用于润滑皮肤）</a:t>
            </a:r>
            <a:endParaRPr lang="en-US" sz="1050" dirty="0"/>
          </a:p>
          <a:p>
            <a:r>
              <a:rPr lang="en-US" sz="1050" dirty="0" smtClean="0"/>
              <a:t>14cm</a:t>
            </a:r>
            <a:r>
              <a:rPr lang="zh-CN" altLang="en-US" sz="1050" dirty="0"/>
              <a:t>医用剪刀（剪开水疱，裁剪纱布等）</a:t>
            </a:r>
            <a:endParaRPr lang="en-US" sz="1050" dirty="0"/>
          </a:p>
          <a:p>
            <a:r>
              <a:rPr lang="en-US" sz="1050" dirty="0" smtClean="0"/>
              <a:t>10</a:t>
            </a:r>
            <a:r>
              <a:rPr lang="zh-CN" altLang="en-US" sz="1050" dirty="0"/>
              <a:t>毫升的医用注射器（针头用于戳疱）</a:t>
            </a:r>
            <a:endParaRPr lang="en-US" sz="1050" dirty="0"/>
          </a:p>
          <a:p>
            <a:r>
              <a:rPr lang="zh-CN" altLang="en-US" sz="1050" dirty="0" smtClean="0"/>
              <a:t>医</a:t>
            </a:r>
            <a:r>
              <a:rPr lang="zh-CN" altLang="en-US" sz="1050" dirty="0"/>
              <a:t>用无纺纱布（可能需要订购）</a:t>
            </a:r>
            <a:endParaRPr lang="en-US" sz="1050" dirty="0"/>
          </a:p>
          <a:p>
            <a:r>
              <a:rPr lang="zh-CN" altLang="en-US" sz="1050" dirty="0" smtClean="0"/>
              <a:t>凡</a:t>
            </a:r>
            <a:r>
              <a:rPr lang="zh-CN" altLang="en-US" sz="1050" dirty="0"/>
              <a:t>士林油纱</a:t>
            </a:r>
            <a:endParaRPr lang="en-US" sz="1050" dirty="0"/>
          </a:p>
          <a:p>
            <a:r>
              <a:rPr lang="zh-CN" altLang="en-US" sz="1050" dirty="0" smtClean="0"/>
              <a:t>普</a:t>
            </a:r>
            <a:r>
              <a:rPr lang="zh-CN" altLang="en-US" sz="1050" dirty="0"/>
              <a:t>通纱布块</a:t>
            </a:r>
            <a:endParaRPr lang="en-US" sz="1050" dirty="0"/>
          </a:p>
          <a:p>
            <a:r>
              <a:rPr lang="zh-CN" altLang="en-US" sz="1050" dirty="0" smtClean="0"/>
              <a:t>卷</a:t>
            </a:r>
            <a:r>
              <a:rPr lang="zh-CN" altLang="en-US" sz="1050" dirty="0"/>
              <a:t>纱布</a:t>
            </a:r>
            <a:endParaRPr lang="en-US" sz="1050" dirty="0"/>
          </a:p>
          <a:p>
            <a:r>
              <a:rPr lang="zh-CN" altLang="en-US" sz="1050" dirty="0" smtClean="0"/>
              <a:t>网</a:t>
            </a:r>
            <a:r>
              <a:rPr lang="zh-CN" altLang="en-US" sz="1050" dirty="0"/>
              <a:t>状弹性纱布</a:t>
            </a:r>
            <a:endParaRPr lang="en-US" sz="1050" dirty="0"/>
          </a:p>
          <a:p>
            <a:r>
              <a:rPr lang="zh-CN" altLang="en-US" sz="1050" dirty="0" smtClean="0"/>
              <a:t>胶</a:t>
            </a:r>
            <a:r>
              <a:rPr lang="zh-CN" altLang="en-US" sz="1050" dirty="0"/>
              <a:t>带</a:t>
            </a:r>
            <a:endParaRPr lang="en-US" sz="1050" dirty="0"/>
          </a:p>
          <a:p>
            <a:r>
              <a:rPr lang="zh-CN" altLang="en-US" sz="1050" dirty="0" smtClean="0"/>
              <a:t>脱</a:t>
            </a:r>
            <a:r>
              <a:rPr lang="zh-CN" altLang="en-US" sz="1050" dirty="0"/>
              <a:t>脂棉（番禺万福的质量最好）</a:t>
            </a:r>
            <a:endParaRPr lang="en-US" sz="1050" dirty="0"/>
          </a:p>
          <a:p>
            <a:r>
              <a:rPr lang="zh-CN" altLang="en-US" sz="1050" dirty="0" smtClean="0"/>
              <a:t>紫</a:t>
            </a:r>
            <a:r>
              <a:rPr lang="zh-CN" altLang="en-US" sz="1050" dirty="0"/>
              <a:t>外线灯（房间消毒）</a:t>
            </a:r>
            <a:endParaRPr lang="en-US" sz="1050" dirty="0"/>
          </a:p>
          <a:p>
            <a:r>
              <a:rPr lang="zh-CN" altLang="en-US" sz="1050" dirty="0" smtClean="0"/>
              <a:t>医</a:t>
            </a:r>
            <a:r>
              <a:rPr lang="zh-CN" altLang="en-US" sz="1050" dirty="0"/>
              <a:t>用高压消毒锅（消毒包扎用的器具和材料）</a:t>
            </a:r>
            <a:endParaRPr lang="en-US" sz="1050" dirty="0"/>
          </a:p>
          <a:p>
            <a:r>
              <a:rPr lang="en-US" sz="1050" dirty="0" smtClean="0"/>
              <a:t>500mL</a:t>
            </a:r>
            <a:r>
              <a:rPr lang="zh-CN" altLang="en-US" sz="1050" dirty="0"/>
              <a:t>装凡士林（润滑皮肤）</a:t>
            </a:r>
            <a:endParaRPr lang="en-US" sz="1050" dirty="0"/>
          </a:p>
          <a:p>
            <a:r>
              <a:rPr lang="zh-CN" altLang="en-US" sz="1050" dirty="0" smtClean="0"/>
              <a:t>婴</a:t>
            </a:r>
            <a:r>
              <a:rPr lang="zh-CN" altLang="en-US" sz="1050" dirty="0"/>
              <a:t>儿油</a:t>
            </a:r>
            <a:r>
              <a:rPr lang="en-US" sz="1050" dirty="0"/>
              <a:t/>
            </a:r>
            <a:br>
              <a:rPr lang="en-US" sz="1050" dirty="0"/>
            </a:br>
            <a:endParaRPr lang="en-US" sz="1050" dirty="0"/>
          </a:p>
        </p:txBody>
      </p:sp>
      <p:sp>
        <p:nvSpPr>
          <p:cNvPr id="4" name="Rectangle 3"/>
          <p:cNvSpPr/>
          <p:nvPr/>
        </p:nvSpPr>
        <p:spPr>
          <a:xfrm>
            <a:off x="2864069" y="1173506"/>
            <a:ext cx="2811517" cy="3046988"/>
          </a:xfrm>
          <a:prstGeom prst="rect">
            <a:avLst/>
          </a:prstGeom>
        </p:spPr>
        <p:txBody>
          <a:bodyPr wrap="square">
            <a:spAutoFit/>
          </a:bodyPr>
          <a:lstStyle/>
          <a:p>
            <a:r>
              <a:rPr lang="zh-CN" altLang="en-US" sz="1200" b="1" dirty="0"/>
              <a:t>药品</a:t>
            </a:r>
            <a:r>
              <a:rPr lang="en-US" sz="1200" dirty="0"/>
              <a:t/>
            </a:r>
            <a:br>
              <a:rPr lang="en-US" sz="1200" dirty="0"/>
            </a:br>
            <a:r>
              <a:rPr lang="zh-CN" altLang="en-US" sz="1200" dirty="0"/>
              <a:t>优先准备：</a:t>
            </a:r>
            <a:endParaRPr lang="en-US" sz="1200" dirty="0"/>
          </a:p>
          <a:p>
            <a:r>
              <a:rPr lang="en-US" sz="1200" dirty="0"/>
              <a:t>- </a:t>
            </a:r>
            <a:r>
              <a:rPr lang="zh-CN" altLang="en-US" sz="1200" dirty="0"/>
              <a:t>红霉素软膏</a:t>
            </a:r>
            <a:endParaRPr lang="en-US" sz="1200" dirty="0"/>
          </a:p>
          <a:p>
            <a:r>
              <a:rPr lang="en-US" sz="1200" dirty="0"/>
              <a:t>- </a:t>
            </a:r>
            <a:r>
              <a:rPr lang="zh-CN" altLang="en-US" sz="1200" dirty="0"/>
              <a:t>氧化锌软膏</a:t>
            </a:r>
            <a:endParaRPr lang="en-US" sz="1200" dirty="0"/>
          </a:p>
          <a:p>
            <a:r>
              <a:rPr lang="en-US" sz="1200" dirty="0"/>
              <a:t>- </a:t>
            </a:r>
            <a:r>
              <a:rPr lang="zh-CN" altLang="en-US" sz="1200" dirty="0"/>
              <a:t>绿药膏（林可霉素利多卡因凝胶）</a:t>
            </a:r>
            <a:r>
              <a:rPr lang="en-US" sz="1200" dirty="0"/>
              <a:t/>
            </a:r>
            <a:br>
              <a:rPr lang="en-US" sz="1200" dirty="0"/>
            </a:br>
            <a:r>
              <a:rPr lang="zh-CN" altLang="en-US" sz="1200" dirty="0"/>
              <a:t>（准备三种以上的药膏轮换使用，每种药膏连续使用不超过一个月。）</a:t>
            </a:r>
            <a:r>
              <a:rPr lang="en-US" sz="1200" dirty="0"/>
              <a:t/>
            </a:r>
            <a:br>
              <a:rPr lang="en-US" sz="1200" dirty="0"/>
            </a:br>
            <a:r>
              <a:rPr lang="zh-CN" altLang="en-US" sz="1200" dirty="0"/>
              <a:t>可选：</a:t>
            </a:r>
            <a:endParaRPr lang="en-US" sz="1200" dirty="0"/>
          </a:p>
          <a:p>
            <a:r>
              <a:rPr lang="en-US" sz="1200" dirty="0"/>
              <a:t>- </a:t>
            </a:r>
            <a:r>
              <a:rPr lang="zh-CN" altLang="en-US" sz="1200" dirty="0"/>
              <a:t>百多邦软膏</a:t>
            </a:r>
            <a:endParaRPr lang="en-US" sz="1200" dirty="0"/>
          </a:p>
          <a:p>
            <a:r>
              <a:rPr lang="en-US" sz="1200" dirty="0"/>
              <a:t>- </a:t>
            </a:r>
            <a:r>
              <a:rPr lang="zh-CN" altLang="en-US" sz="1200" dirty="0"/>
              <a:t>夫西地酸乳膏</a:t>
            </a:r>
            <a:endParaRPr lang="en-US" sz="1200" dirty="0"/>
          </a:p>
          <a:p>
            <a:r>
              <a:rPr lang="en-US" sz="1200" dirty="0"/>
              <a:t>- </a:t>
            </a:r>
            <a:r>
              <a:rPr lang="zh-CN" altLang="en-US" sz="1200" dirty="0"/>
              <a:t>环丙沙星软膏</a:t>
            </a:r>
            <a:endParaRPr lang="en-US" sz="1200" dirty="0"/>
          </a:p>
          <a:p>
            <a:r>
              <a:rPr lang="en-US" sz="1200" dirty="0"/>
              <a:t>- </a:t>
            </a:r>
            <a:r>
              <a:rPr lang="zh-CN" altLang="en-US" sz="1200" dirty="0"/>
              <a:t>氧氟沙星软膏</a:t>
            </a:r>
            <a:endParaRPr lang="en-US" sz="1200" dirty="0"/>
          </a:p>
          <a:p>
            <a:r>
              <a:rPr lang="en-US" sz="1200" dirty="0"/>
              <a:t>- </a:t>
            </a:r>
            <a:r>
              <a:rPr lang="zh-CN" altLang="en-US" sz="1200" dirty="0"/>
              <a:t>雷夫努尔软膏（也叫利凡诺）</a:t>
            </a:r>
            <a:endParaRPr lang="en-US" sz="1200" dirty="0"/>
          </a:p>
          <a:p>
            <a:r>
              <a:rPr lang="en-US" sz="1200" dirty="0"/>
              <a:t>- </a:t>
            </a:r>
            <a:r>
              <a:rPr lang="zh-CN" altLang="en-US" sz="1200" dirty="0"/>
              <a:t>呋喃西林软膏</a:t>
            </a:r>
            <a:endParaRPr lang="en-US" sz="1200" dirty="0"/>
          </a:p>
          <a:p>
            <a:r>
              <a:rPr lang="en-US" sz="1200" dirty="0"/>
              <a:t>- </a:t>
            </a:r>
            <a:r>
              <a:rPr lang="zh-CN" altLang="en-US" sz="1200" dirty="0"/>
              <a:t>醋酸氯已定软膏</a:t>
            </a:r>
            <a:r>
              <a:rPr lang="en-US" sz="1200" dirty="0"/>
              <a:t/>
            </a:r>
            <a:br>
              <a:rPr lang="en-US" sz="1200" dirty="0"/>
            </a:br>
            <a:endParaRPr lang="en-US" sz="1200" dirty="0"/>
          </a:p>
        </p:txBody>
      </p:sp>
      <p:sp>
        <p:nvSpPr>
          <p:cNvPr id="5" name="Rectangle 4"/>
          <p:cNvSpPr/>
          <p:nvPr/>
        </p:nvSpPr>
        <p:spPr>
          <a:xfrm>
            <a:off x="5675586" y="1173506"/>
            <a:ext cx="2937642" cy="1384995"/>
          </a:xfrm>
          <a:prstGeom prst="rect">
            <a:avLst/>
          </a:prstGeom>
        </p:spPr>
        <p:txBody>
          <a:bodyPr wrap="square">
            <a:spAutoFit/>
          </a:bodyPr>
          <a:lstStyle/>
          <a:p>
            <a:r>
              <a:rPr lang="zh-CN" altLang="en-US" sz="1200" b="1" dirty="0"/>
              <a:t>基本上无效或不需要的东西</a:t>
            </a:r>
            <a:endParaRPr lang="en-US" sz="1200" dirty="0"/>
          </a:p>
          <a:p>
            <a:r>
              <a:rPr lang="en-US" sz="1200" dirty="0"/>
              <a:t>- </a:t>
            </a:r>
            <a:r>
              <a:rPr lang="zh-CN" altLang="en-US" sz="1200" dirty="0"/>
              <a:t>维生素</a:t>
            </a:r>
            <a:r>
              <a:rPr lang="en-US" sz="1200" dirty="0"/>
              <a:t>E</a:t>
            </a:r>
          </a:p>
          <a:p>
            <a:r>
              <a:rPr lang="en-US" sz="1200" dirty="0"/>
              <a:t>- </a:t>
            </a:r>
            <a:r>
              <a:rPr lang="zh-CN" altLang="en-US" sz="1200" dirty="0"/>
              <a:t>皮肤生长因子</a:t>
            </a:r>
            <a:endParaRPr lang="en-US" sz="1200" dirty="0"/>
          </a:p>
          <a:p>
            <a:r>
              <a:rPr lang="en-US" sz="1200" dirty="0"/>
              <a:t>- </a:t>
            </a:r>
            <a:r>
              <a:rPr lang="zh-CN" altLang="en-US" sz="1200" dirty="0"/>
              <a:t>达克宁，皮炎平，酮康等</a:t>
            </a:r>
            <a:endParaRPr lang="en-US" sz="1200" dirty="0"/>
          </a:p>
          <a:p>
            <a:r>
              <a:rPr lang="en-US" sz="1200" dirty="0"/>
              <a:t>- </a:t>
            </a:r>
            <a:r>
              <a:rPr lang="zh-CN" altLang="en-US" sz="1200" dirty="0"/>
              <a:t>紫药水，红药水等不要用。有毒。黄药水就是利凡诺，可以用。</a:t>
            </a:r>
            <a:endParaRPr lang="en-US" sz="1200" dirty="0"/>
          </a:p>
          <a:p>
            <a:r>
              <a:rPr lang="en-US" sz="1200" dirty="0"/>
              <a:t>- </a:t>
            </a:r>
            <a:r>
              <a:rPr lang="zh-CN" altLang="en-US" sz="1200" dirty="0"/>
              <a:t>双氧水用在伤口上很疼。不要用。</a:t>
            </a:r>
            <a:endParaRPr lang="en-US" sz="1200" dirty="0"/>
          </a:p>
        </p:txBody>
      </p:sp>
      <p:sp>
        <p:nvSpPr>
          <p:cNvPr id="6" name="Explosion 1 5"/>
          <p:cNvSpPr/>
          <p:nvPr/>
        </p:nvSpPr>
        <p:spPr>
          <a:xfrm>
            <a:off x="231228" y="3369156"/>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a:latin typeface="Trebuchet MS"/>
                <a:cs typeface="Trebuchet MS"/>
              </a:rPr>
              <a:t>新生</a:t>
            </a:r>
            <a:r>
              <a:rPr lang="zh-CN" altLang="en-US" dirty="0" smtClean="0">
                <a:latin typeface="Trebuchet MS"/>
                <a:cs typeface="Trebuchet MS"/>
              </a:rPr>
              <a:t>儿家庭可按清单准备材料</a:t>
            </a:r>
            <a:endParaRPr lang="en-US" dirty="0">
              <a:latin typeface="Trebuchet MS"/>
              <a:cs typeface="Trebuchet MS"/>
            </a:endParaRPr>
          </a:p>
        </p:txBody>
      </p:sp>
      <p:sp>
        <p:nvSpPr>
          <p:cNvPr id="8" name="Explosion 1 7"/>
          <p:cNvSpPr/>
          <p:nvPr/>
        </p:nvSpPr>
        <p:spPr>
          <a:xfrm>
            <a:off x="2864069" y="1750139"/>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a:latin typeface="Trebuchet MS"/>
                <a:cs typeface="Trebuchet MS"/>
              </a:rPr>
              <a:t>准</a:t>
            </a:r>
            <a:r>
              <a:rPr lang="zh-CN" altLang="en-US" dirty="0" smtClean="0">
                <a:latin typeface="Trebuchet MS"/>
                <a:cs typeface="Trebuchet MS"/>
              </a:rPr>
              <a:t>备药膏</a:t>
            </a:r>
            <a:endParaRPr lang="en-US" altLang="zh-CN" dirty="0" smtClean="0">
              <a:latin typeface="Trebuchet MS"/>
              <a:cs typeface="Trebuchet MS"/>
            </a:endParaRPr>
          </a:p>
          <a:p>
            <a:pPr algn="ctr">
              <a:spcBef>
                <a:spcPts val="0"/>
              </a:spcBef>
            </a:pPr>
            <a:r>
              <a:rPr lang="zh-CN" altLang="en-US" dirty="0" smtClean="0">
                <a:latin typeface="Trebuchet MS"/>
                <a:cs typeface="Trebuchet MS"/>
              </a:rPr>
              <a:t>轮换使用</a:t>
            </a:r>
            <a:endParaRPr lang="en-US" altLang="zh-CN" dirty="0" smtClean="0">
              <a:latin typeface="Trebuchet MS"/>
              <a:cs typeface="Trebuchet MS"/>
            </a:endParaRPr>
          </a:p>
        </p:txBody>
      </p:sp>
      <p:sp>
        <p:nvSpPr>
          <p:cNvPr id="9" name="Explosion 1 8"/>
          <p:cNvSpPr/>
          <p:nvPr/>
        </p:nvSpPr>
        <p:spPr>
          <a:xfrm>
            <a:off x="3104709" y="2161445"/>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a:latin typeface="Trebuchet MS"/>
                <a:cs typeface="Trebuchet MS"/>
              </a:rPr>
              <a:t>新</a:t>
            </a:r>
            <a:r>
              <a:rPr lang="zh-CN" altLang="en-US" dirty="0" smtClean="0">
                <a:latin typeface="Trebuchet MS"/>
                <a:cs typeface="Trebuchet MS"/>
              </a:rPr>
              <a:t>版中会修改药膏的优先顺序</a:t>
            </a:r>
            <a:endParaRPr lang="en-US" dirty="0">
              <a:latin typeface="Trebuchet MS"/>
              <a:cs typeface="Trebuchet MS"/>
            </a:endParaRPr>
          </a:p>
        </p:txBody>
      </p:sp>
      <p:sp>
        <p:nvSpPr>
          <p:cNvPr id="10" name="Explosion 1 9"/>
          <p:cNvSpPr/>
          <p:nvPr/>
        </p:nvSpPr>
        <p:spPr>
          <a:xfrm>
            <a:off x="5717628" y="1754877"/>
            <a:ext cx="3426372" cy="2123090"/>
          </a:xfrm>
          <a:prstGeom prst="irregularSeal1">
            <a:avLst/>
          </a:prstGeom>
          <a:solidFill>
            <a:srgbClr val="00B9E1">
              <a:alpha val="50196"/>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a:latin typeface="Trebuchet MS"/>
                <a:cs typeface="Trebuchet MS"/>
              </a:rPr>
              <a:t>节</a:t>
            </a:r>
            <a:r>
              <a:rPr lang="zh-CN" altLang="en-US" dirty="0" smtClean="0">
                <a:latin typeface="Trebuchet MS"/>
                <a:cs typeface="Trebuchet MS"/>
              </a:rPr>
              <a:t>约成本</a:t>
            </a:r>
            <a:endParaRPr lang="en-US" altLang="zh-CN" dirty="0" smtClean="0">
              <a:latin typeface="Trebuchet MS"/>
              <a:cs typeface="Trebuchet MS"/>
            </a:endParaRPr>
          </a:p>
          <a:p>
            <a:pPr algn="ctr">
              <a:spcBef>
                <a:spcPts val="0"/>
              </a:spcBef>
            </a:pPr>
            <a:r>
              <a:rPr lang="zh-CN" altLang="en-US" dirty="0" smtClean="0">
                <a:latin typeface="Trebuchet MS"/>
                <a:cs typeface="Trebuchet MS"/>
              </a:rPr>
              <a:t>少犯错误</a:t>
            </a:r>
            <a:endParaRPr lang="en-US" altLang="zh-CN" dirty="0" smtClean="0">
              <a:latin typeface="Trebuchet MS"/>
              <a:cs typeface="Trebuchet MS"/>
            </a:endParaRPr>
          </a:p>
        </p:txBody>
      </p:sp>
    </p:spTree>
    <p:extLst>
      <p:ext uri="{BB962C8B-B14F-4D97-AF65-F5344CB8AC3E}">
        <p14:creationId xmlns:p14="http://schemas.microsoft.com/office/powerpoint/2010/main" val="39249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8" grpId="2" animBg="1"/>
      <p:bldP spid="9" grpId="0" animBg="1"/>
      <p:bldP spid="9" grpId="1"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中心主页</a:t>
            </a:r>
            <a:r>
              <a:rPr lang="en-US" altLang="zh-CN" dirty="0" smtClean="0"/>
              <a:t>-</a:t>
            </a:r>
            <a:r>
              <a:rPr lang="zh-CN" altLang="en-US" dirty="0" smtClean="0"/>
              <a:t>访问方式</a:t>
            </a:r>
            <a:endParaRPr lang="en-US" dirty="0"/>
          </a:p>
        </p:txBody>
      </p:sp>
      <p:sp>
        <p:nvSpPr>
          <p:cNvPr id="3" name="Content Placeholder 2"/>
          <p:cNvSpPr>
            <a:spLocks noGrp="1"/>
          </p:cNvSpPr>
          <p:nvPr>
            <p:ph idx="1"/>
          </p:nvPr>
        </p:nvSpPr>
        <p:spPr/>
        <p:txBody>
          <a:bodyPr/>
          <a:lstStyle/>
          <a:p>
            <a:r>
              <a:rPr lang="zh-CN" altLang="en-US" dirty="0" smtClean="0"/>
              <a:t>电脑和手机（包括微信）都可以访问</a:t>
            </a:r>
            <a:endParaRPr lang="en-US" altLang="zh-CN" dirty="0" smtClean="0"/>
          </a:p>
          <a:p>
            <a:r>
              <a:rPr lang="zh-CN" altLang="en-US" dirty="0"/>
              <a:t>方</a:t>
            </a:r>
            <a:r>
              <a:rPr lang="zh-CN" altLang="en-US" dirty="0" smtClean="0"/>
              <a:t>式</a:t>
            </a:r>
            <a:endParaRPr lang="en-US" altLang="zh-CN" dirty="0" smtClean="0"/>
          </a:p>
          <a:p>
            <a:pPr lvl="1"/>
            <a:r>
              <a:rPr lang="zh-CN" altLang="en-US" dirty="0"/>
              <a:t>直</a:t>
            </a:r>
            <a:r>
              <a:rPr lang="zh-CN" altLang="en-US" dirty="0" smtClean="0"/>
              <a:t>接输入网址：</a:t>
            </a:r>
            <a:r>
              <a:rPr lang="en-US" altLang="zh-CN" dirty="0" smtClean="0">
                <a:hlinkClick r:id="rId2"/>
              </a:rPr>
              <a:t>http://www.debra.org.cn</a:t>
            </a:r>
            <a:endParaRPr lang="en-US" altLang="zh-CN" dirty="0" smtClean="0"/>
          </a:p>
          <a:p>
            <a:pPr lvl="1"/>
            <a:r>
              <a:rPr lang="zh-CN" altLang="en-US" dirty="0" smtClean="0"/>
              <a:t>在浏览器中记录书签</a:t>
            </a:r>
            <a:endParaRPr lang="en-US" altLang="zh-CN" dirty="0" smtClean="0"/>
          </a:p>
          <a:p>
            <a:pPr lvl="1"/>
            <a:r>
              <a:rPr lang="zh-CN" altLang="en-US" dirty="0"/>
              <a:t>可</a:t>
            </a:r>
            <a:r>
              <a:rPr lang="zh-CN" altLang="en-US" dirty="0" smtClean="0"/>
              <a:t>在微信中直接打开</a:t>
            </a:r>
            <a:endParaRPr lang="en-US" dirty="0"/>
          </a:p>
        </p:txBody>
      </p:sp>
      <p:grpSp>
        <p:nvGrpSpPr>
          <p:cNvPr id="5" name="Group 4"/>
          <p:cNvGrpSpPr/>
          <p:nvPr/>
        </p:nvGrpSpPr>
        <p:grpSpPr>
          <a:xfrm>
            <a:off x="3233409" y="2322459"/>
            <a:ext cx="4905376" cy="3600450"/>
            <a:chOff x="3233409" y="2322459"/>
            <a:chExt cx="4905376" cy="36004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3410" y="2322459"/>
              <a:ext cx="490537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ine Callout 2 3"/>
            <p:cNvSpPr/>
            <p:nvPr/>
          </p:nvSpPr>
          <p:spPr>
            <a:xfrm>
              <a:off x="3233409" y="3870436"/>
              <a:ext cx="1454203" cy="838199"/>
            </a:xfrm>
            <a:prstGeom prst="borderCallout2">
              <a:avLst>
                <a:gd name="adj1" fmla="val 48844"/>
                <a:gd name="adj2" fmla="val 100276"/>
                <a:gd name="adj3" fmla="val 97746"/>
                <a:gd name="adj4" fmla="val 133664"/>
                <a:gd name="adj5" fmla="val 96199"/>
                <a:gd name="adj6" fmla="val 164591"/>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smtClean="0">
                  <a:latin typeface="Trebuchet MS"/>
                  <a:cs typeface="Trebuchet MS"/>
                </a:rPr>
                <a:t>进入主页后按鼠标右键</a:t>
              </a:r>
              <a:endParaRPr lang="en-US" dirty="0">
                <a:latin typeface="Trebuchet MS"/>
                <a:cs typeface="Trebuchet MS"/>
              </a:endParaRPr>
            </a:p>
          </p:txBody>
        </p:sp>
      </p:grpSp>
    </p:spTree>
    <p:extLst>
      <p:ext uri="{BB962C8B-B14F-4D97-AF65-F5344CB8AC3E}">
        <p14:creationId xmlns:p14="http://schemas.microsoft.com/office/powerpoint/2010/main" val="32746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中心主页</a:t>
            </a:r>
            <a:r>
              <a:rPr lang="en-US" altLang="zh-CN" dirty="0" smtClean="0"/>
              <a:t>-</a:t>
            </a:r>
            <a:r>
              <a:rPr lang="zh-CN" altLang="en-US" dirty="0" smtClean="0"/>
              <a:t>手机访问</a:t>
            </a:r>
            <a:r>
              <a:rPr lang="en-US" altLang="zh-CN" dirty="0"/>
              <a:t>-chrome</a:t>
            </a:r>
            <a:r>
              <a:rPr lang="zh-CN" altLang="en-US" dirty="0"/>
              <a:t>风格</a:t>
            </a:r>
            <a:endParaRPr lang="en-US" dirty="0"/>
          </a:p>
        </p:txBody>
      </p:sp>
      <p:grpSp>
        <p:nvGrpSpPr>
          <p:cNvPr id="7" name="Group 6"/>
          <p:cNvGrpSpPr/>
          <p:nvPr/>
        </p:nvGrpSpPr>
        <p:grpSpPr>
          <a:xfrm>
            <a:off x="325001" y="1242522"/>
            <a:ext cx="3906892" cy="4438649"/>
            <a:chOff x="4231893" y="1484260"/>
            <a:chExt cx="3906892" cy="4438649"/>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6885" y="2293884"/>
              <a:ext cx="377190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Callout 2 8"/>
            <p:cNvSpPr/>
            <p:nvPr/>
          </p:nvSpPr>
          <p:spPr>
            <a:xfrm>
              <a:off x="4231893" y="3284485"/>
              <a:ext cx="1454203" cy="838199"/>
            </a:xfrm>
            <a:prstGeom prst="borderCallout2">
              <a:avLst>
                <a:gd name="adj1" fmla="val 48844"/>
                <a:gd name="adj2" fmla="val 100276"/>
                <a:gd name="adj3" fmla="val 97746"/>
                <a:gd name="adj4" fmla="val 133664"/>
                <a:gd name="adj5" fmla="val 96199"/>
                <a:gd name="adj6" fmla="val 164591"/>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2</a:t>
              </a:r>
              <a:r>
                <a:rPr lang="zh-CN" altLang="en-US" dirty="0" smtClean="0">
                  <a:latin typeface="Trebuchet MS"/>
                  <a:cs typeface="Trebuchet MS"/>
                </a:rPr>
                <a:t>，按“保存到书签”</a:t>
              </a:r>
              <a:endParaRPr lang="en-US" dirty="0">
                <a:latin typeface="Trebuchet MS"/>
                <a:cs typeface="Trebuchet MS"/>
              </a:endParaRPr>
            </a:p>
          </p:txBody>
        </p:sp>
        <p:sp>
          <p:nvSpPr>
            <p:cNvPr id="10" name="Line Callout 2 9"/>
            <p:cNvSpPr/>
            <p:nvPr/>
          </p:nvSpPr>
          <p:spPr>
            <a:xfrm>
              <a:off x="5230376" y="1484260"/>
              <a:ext cx="1454203" cy="838199"/>
            </a:xfrm>
            <a:prstGeom prst="borderCallout2">
              <a:avLst>
                <a:gd name="adj1" fmla="val 48844"/>
                <a:gd name="adj2" fmla="val 100276"/>
                <a:gd name="adj3" fmla="val 57621"/>
                <a:gd name="adj4" fmla="val 151010"/>
                <a:gd name="adj5" fmla="val 104976"/>
                <a:gd name="adj6" fmla="val 183383"/>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1</a:t>
              </a:r>
              <a:r>
                <a:rPr lang="zh-CN" altLang="en-US" dirty="0" smtClean="0">
                  <a:latin typeface="Trebuchet MS"/>
                  <a:cs typeface="Trebuchet MS"/>
                </a:rPr>
                <a:t>，按这个图标</a:t>
              </a:r>
              <a:endParaRPr lang="en-US" dirty="0">
                <a:latin typeface="Trebuchet MS"/>
                <a:cs typeface="Trebuchet MS"/>
              </a:endParaRPr>
            </a:p>
          </p:txBody>
        </p:sp>
      </p:grpSp>
      <p:grpSp>
        <p:nvGrpSpPr>
          <p:cNvPr id="6" name="Group 5"/>
          <p:cNvGrpSpPr/>
          <p:nvPr/>
        </p:nvGrpSpPr>
        <p:grpSpPr>
          <a:xfrm>
            <a:off x="4841535" y="445601"/>
            <a:ext cx="3297250" cy="5677767"/>
            <a:chOff x="4319260" y="0"/>
            <a:chExt cx="3819525" cy="6591300"/>
          </a:xfrm>
        </p:grpSpPr>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9260" y="0"/>
              <a:ext cx="3819525"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ine Callout 2 11"/>
            <p:cNvSpPr/>
            <p:nvPr/>
          </p:nvSpPr>
          <p:spPr>
            <a:xfrm>
              <a:off x="4708141" y="4708635"/>
              <a:ext cx="1454203" cy="838199"/>
            </a:xfrm>
            <a:prstGeom prst="borderCallout2">
              <a:avLst>
                <a:gd name="adj1" fmla="val 48844"/>
                <a:gd name="adj2" fmla="val 100276"/>
                <a:gd name="adj3" fmla="val 97746"/>
                <a:gd name="adj4" fmla="val 133664"/>
                <a:gd name="adj5" fmla="val 173942"/>
                <a:gd name="adj6" fmla="val 164591"/>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3</a:t>
              </a:r>
              <a:r>
                <a:rPr lang="zh-CN" altLang="en-US" dirty="0" smtClean="0">
                  <a:latin typeface="Trebuchet MS"/>
                  <a:cs typeface="Trebuchet MS"/>
                </a:rPr>
                <a:t>，确定</a:t>
              </a:r>
              <a:endParaRPr lang="en-US" dirty="0">
                <a:latin typeface="Trebuchet MS"/>
                <a:cs typeface="Trebuchet MS"/>
              </a:endParaRPr>
            </a:p>
          </p:txBody>
        </p:sp>
      </p:grpSp>
    </p:spTree>
    <p:extLst>
      <p:ext uri="{BB962C8B-B14F-4D97-AF65-F5344CB8AC3E}">
        <p14:creationId xmlns:p14="http://schemas.microsoft.com/office/powerpoint/2010/main" val="30295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中心主页</a:t>
            </a:r>
            <a:r>
              <a:rPr lang="en-US" altLang="zh-CN" dirty="0" smtClean="0"/>
              <a:t>-</a:t>
            </a:r>
            <a:r>
              <a:rPr lang="zh-CN" altLang="en-US" dirty="0" smtClean="0"/>
              <a:t>手机访问</a:t>
            </a:r>
            <a:r>
              <a:rPr lang="en-US" altLang="zh-CN" dirty="0" smtClean="0"/>
              <a:t>-</a:t>
            </a:r>
            <a:r>
              <a:rPr lang="zh-CN" altLang="en-US" dirty="0" smtClean="0"/>
              <a:t>绿茶浏览器风格</a:t>
            </a:r>
            <a:endParaRPr lang="en-US" dirty="0"/>
          </a:p>
        </p:txBody>
      </p:sp>
      <p:grpSp>
        <p:nvGrpSpPr>
          <p:cNvPr id="4" name="Group 3"/>
          <p:cNvGrpSpPr/>
          <p:nvPr/>
        </p:nvGrpSpPr>
        <p:grpSpPr>
          <a:xfrm>
            <a:off x="19895" y="1313466"/>
            <a:ext cx="4061381" cy="4609443"/>
            <a:chOff x="19895" y="1313466"/>
            <a:chExt cx="4061381" cy="4609443"/>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4098" y="1313466"/>
              <a:ext cx="2607178" cy="460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Callout 2 8"/>
            <p:cNvSpPr/>
            <p:nvPr/>
          </p:nvSpPr>
          <p:spPr>
            <a:xfrm>
              <a:off x="325001" y="3055886"/>
              <a:ext cx="1454203" cy="838199"/>
            </a:xfrm>
            <a:prstGeom prst="borderCallout2">
              <a:avLst>
                <a:gd name="adj1" fmla="val 48844"/>
                <a:gd name="adj2" fmla="val 100276"/>
                <a:gd name="adj3" fmla="val 97746"/>
                <a:gd name="adj4" fmla="val 133664"/>
                <a:gd name="adj5" fmla="val 170180"/>
                <a:gd name="adj6" fmla="val 110384"/>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2</a:t>
              </a:r>
              <a:r>
                <a:rPr lang="zh-CN" altLang="en-US" dirty="0" smtClean="0">
                  <a:latin typeface="Trebuchet MS"/>
                  <a:cs typeface="Trebuchet MS"/>
                </a:rPr>
                <a:t>，按“添加书签”</a:t>
              </a:r>
              <a:endParaRPr lang="en-US" dirty="0">
                <a:latin typeface="Trebuchet MS"/>
                <a:cs typeface="Trebuchet MS"/>
              </a:endParaRPr>
            </a:p>
          </p:txBody>
        </p:sp>
        <p:sp>
          <p:nvSpPr>
            <p:cNvPr id="10" name="Line Callout 2 9"/>
            <p:cNvSpPr/>
            <p:nvPr/>
          </p:nvSpPr>
          <p:spPr>
            <a:xfrm>
              <a:off x="19895" y="4804561"/>
              <a:ext cx="1454203" cy="838199"/>
            </a:xfrm>
            <a:prstGeom prst="borderCallout2">
              <a:avLst>
                <a:gd name="adj1" fmla="val 48844"/>
                <a:gd name="adj2" fmla="val 100276"/>
                <a:gd name="adj3" fmla="val 57621"/>
                <a:gd name="adj4" fmla="val 151010"/>
                <a:gd name="adj5" fmla="val 104976"/>
                <a:gd name="adj6" fmla="val 183383"/>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1</a:t>
              </a:r>
              <a:r>
                <a:rPr lang="zh-CN" altLang="en-US" dirty="0" smtClean="0">
                  <a:latin typeface="Trebuchet MS"/>
                  <a:cs typeface="Trebuchet MS"/>
                </a:rPr>
                <a:t>，按这个图标</a:t>
              </a:r>
              <a:endParaRPr lang="en-US" dirty="0">
                <a:latin typeface="Trebuchet MS"/>
                <a:cs typeface="Trebuchet MS"/>
              </a:endParaRPr>
            </a:p>
          </p:txBody>
        </p:sp>
      </p:grpSp>
      <p:grpSp>
        <p:nvGrpSpPr>
          <p:cNvPr id="8" name="Group 7"/>
          <p:cNvGrpSpPr/>
          <p:nvPr/>
        </p:nvGrpSpPr>
        <p:grpSpPr>
          <a:xfrm>
            <a:off x="5305285" y="508435"/>
            <a:ext cx="3529285" cy="3695721"/>
            <a:chOff x="5305285" y="508435"/>
            <a:chExt cx="3529285" cy="3695721"/>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285" y="508435"/>
              <a:ext cx="3084505" cy="369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ine Callout 2 11"/>
            <p:cNvSpPr/>
            <p:nvPr/>
          </p:nvSpPr>
          <p:spPr>
            <a:xfrm>
              <a:off x="7081301" y="1314355"/>
              <a:ext cx="1753269" cy="722027"/>
            </a:xfrm>
            <a:prstGeom prst="borderCallout2">
              <a:avLst>
                <a:gd name="adj1" fmla="val 48844"/>
                <a:gd name="adj2" fmla="val -2704"/>
                <a:gd name="adj3" fmla="val 107936"/>
                <a:gd name="adj4" fmla="val -33195"/>
                <a:gd name="adj5" fmla="val 169575"/>
                <a:gd name="adj6" fmla="val -57103"/>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3</a:t>
              </a:r>
              <a:r>
                <a:rPr lang="zh-CN" altLang="en-US" dirty="0" smtClean="0">
                  <a:latin typeface="Trebuchet MS"/>
                  <a:cs typeface="Trebuchet MS"/>
                </a:rPr>
                <a:t>，添加到书签或首页都可以</a:t>
              </a:r>
              <a:endParaRPr lang="en-US" dirty="0">
                <a:latin typeface="Trebuchet MS"/>
                <a:cs typeface="Trebuchet MS"/>
              </a:endParaRPr>
            </a:p>
          </p:txBody>
        </p:sp>
      </p:grpSp>
      <p:grpSp>
        <p:nvGrpSpPr>
          <p:cNvPr id="11" name="Group 10"/>
          <p:cNvGrpSpPr/>
          <p:nvPr/>
        </p:nvGrpSpPr>
        <p:grpSpPr>
          <a:xfrm>
            <a:off x="4574543" y="3785850"/>
            <a:ext cx="4260026" cy="2875619"/>
            <a:chOff x="4574543" y="3785850"/>
            <a:chExt cx="4260026" cy="2875619"/>
          </a:xfrm>
        </p:grpSpPr>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4543" y="3785850"/>
              <a:ext cx="3160986" cy="287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ine Callout 2 16"/>
            <p:cNvSpPr/>
            <p:nvPr/>
          </p:nvSpPr>
          <p:spPr>
            <a:xfrm>
              <a:off x="7081300" y="4105681"/>
              <a:ext cx="1753269" cy="722027"/>
            </a:xfrm>
            <a:prstGeom prst="borderCallout2">
              <a:avLst>
                <a:gd name="adj1" fmla="val 48844"/>
                <a:gd name="adj2" fmla="val -2704"/>
                <a:gd name="adj3" fmla="val 107936"/>
                <a:gd name="adj4" fmla="val -33195"/>
                <a:gd name="adj5" fmla="val 169575"/>
                <a:gd name="adj6" fmla="val -57103"/>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altLang="zh-CN" dirty="0" smtClean="0">
                  <a:latin typeface="Trebuchet MS"/>
                  <a:cs typeface="Trebuchet MS"/>
                </a:rPr>
                <a:t>4</a:t>
              </a:r>
              <a:r>
                <a:rPr lang="zh-CN" altLang="en-US" dirty="0" smtClean="0">
                  <a:latin typeface="Trebuchet MS"/>
                  <a:cs typeface="Trebuchet MS"/>
                </a:rPr>
                <a:t>，添加到首页的效果</a:t>
              </a:r>
              <a:endParaRPr lang="en-US" dirty="0">
                <a:latin typeface="Trebuchet MS"/>
                <a:cs typeface="Trebuchet MS"/>
              </a:endParaRPr>
            </a:p>
          </p:txBody>
        </p:sp>
      </p:grpSp>
    </p:spTree>
    <p:extLst>
      <p:ext uri="{BB962C8B-B14F-4D97-AF65-F5344CB8AC3E}">
        <p14:creationId xmlns:p14="http://schemas.microsoft.com/office/powerpoint/2010/main" val="14416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22230" y="1130971"/>
            <a:ext cx="2843574"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2865" y="1141685"/>
            <a:ext cx="2901570"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dirty="0" smtClean="0"/>
              <a:t>微信中访问主页</a:t>
            </a:r>
            <a:endParaRPr lang="en-US" dirty="0"/>
          </a:p>
        </p:txBody>
      </p:sp>
      <p:sp>
        <p:nvSpPr>
          <p:cNvPr id="3" name="Content Placeholder 2"/>
          <p:cNvSpPr>
            <a:spLocks noGrp="1"/>
          </p:cNvSpPr>
          <p:nvPr>
            <p:ph idx="1"/>
          </p:nvPr>
        </p:nvSpPr>
        <p:spPr/>
        <p:txBody>
          <a:bodyPr/>
          <a:lstStyle/>
          <a:p>
            <a:r>
              <a:rPr lang="zh-CN" altLang="en-US" dirty="0" smtClean="0"/>
              <a:t>可通过微信菜单访问主页</a:t>
            </a:r>
            <a:endParaRPr lang="en-US" dirty="0"/>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29412" y="4183116"/>
            <a:ext cx="851338" cy="154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91260" y="4183116"/>
            <a:ext cx="772364" cy="15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2051" idx="3"/>
          </p:cNvCxnSpPr>
          <p:nvPr/>
        </p:nvCxnSpPr>
        <p:spPr bwMode="auto">
          <a:xfrm flipV="1">
            <a:off x="5063624" y="1828800"/>
            <a:ext cx="1108577" cy="3110316"/>
          </a:xfrm>
          <a:prstGeom prst="straightConnector1">
            <a:avLst/>
          </a:prstGeom>
          <a:noFill/>
          <a:ln w="28575" cap="flat" cmpd="sng" algn="ctr">
            <a:solidFill>
              <a:schemeClr val="tx1"/>
            </a:solidFill>
            <a:prstDash val="solid"/>
            <a:round/>
            <a:headEnd type="none" w="med" len="med"/>
            <a:tailEnd type="arrow"/>
          </a:ln>
          <a:effectLst/>
        </p:spPr>
      </p:cxnSp>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231" y="2461472"/>
            <a:ext cx="2901570" cy="358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a:stCxn id="2050" idx="1"/>
          </p:cNvCxnSpPr>
          <p:nvPr/>
        </p:nvCxnSpPr>
        <p:spPr bwMode="auto">
          <a:xfrm flipH="1" flipV="1">
            <a:off x="1467854" y="3224463"/>
            <a:ext cx="1961558" cy="1731164"/>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7406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电脑上主页内容浏览和检索</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233651"/>
            <a:ext cx="8534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552" y="2858813"/>
            <a:ext cx="3457892" cy="320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735724" y="1818290"/>
            <a:ext cx="1061546" cy="2480441"/>
          </a:xfrm>
          <a:prstGeom prst="straightConnector1">
            <a:avLst/>
          </a:prstGeom>
          <a:noFill/>
          <a:ln w="28575" cap="flat" cmpd="sng" algn="ctr">
            <a:solidFill>
              <a:schemeClr val="tx1"/>
            </a:solidFill>
            <a:prstDash val="solid"/>
            <a:round/>
            <a:headEnd type="none" w="med" len="med"/>
            <a:tailEnd type="arrow"/>
          </a:ln>
          <a:effectLst/>
        </p:spPr>
      </p:cxnSp>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1631" y="2987288"/>
            <a:ext cx="14097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bwMode="auto">
          <a:xfrm flipH="1">
            <a:off x="2719137" y="1818290"/>
            <a:ext cx="139679" cy="1141478"/>
          </a:xfrm>
          <a:prstGeom prst="straightConnector1">
            <a:avLst/>
          </a:prstGeom>
          <a:noFill/>
          <a:ln w="28575" cap="flat" cmpd="sng" algn="ctr">
            <a:solidFill>
              <a:schemeClr val="tx1"/>
            </a:solidFill>
            <a:prstDash val="solid"/>
            <a:round/>
            <a:headEnd type="none" w="med" len="med"/>
            <a:tailEnd type="arrow"/>
          </a:ln>
          <a:effectLst/>
        </p:spPr>
      </p:cxnSp>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32356" y="3173178"/>
            <a:ext cx="2833939" cy="289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bwMode="auto">
          <a:xfrm flipV="1">
            <a:off x="3212432" y="3501189"/>
            <a:ext cx="919924" cy="108286"/>
          </a:xfrm>
          <a:prstGeom prst="straightConnector1">
            <a:avLst/>
          </a:prstGeom>
          <a:noFill/>
          <a:ln w="28575" cap="flat" cmpd="sng" algn="ctr">
            <a:solidFill>
              <a:schemeClr val="tx1"/>
            </a:solidFill>
            <a:prstDash val="solid"/>
            <a:round/>
            <a:headEnd type="none" w="med" len="med"/>
            <a:tailEnd type="arrow"/>
          </a:ln>
          <a:effectLst/>
        </p:spPr>
      </p:cxnSp>
      <p:pic>
        <p:nvPicPr>
          <p:cNvPr id="30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01173" y="2987288"/>
            <a:ext cx="11906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a:endCxn id="3078" idx="0"/>
          </p:cNvCxnSpPr>
          <p:nvPr/>
        </p:nvCxnSpPr>
        <p:spPr bwMode="auto">
          <a:xfrm>
            <a:off x="4094136" y="1818290"/>
            <a:ext cx="2350" cy="1168998"/>
          </a:xfrm>
          <a:prstGeom prst="straightConnector1">
            <a:avLst/>
          </a:prstGeom>
          <a:noFill/>
          <a:ln w="28575" cap="flat" cmpd="sng" algn="ctr">
            <a:solidFill>
              <a:schemeClr val="tx1"/>
            </a:solidFill>
            <a:prstDash val="solid"/>
            <a:round/>
            <a:headEnd type="none" w="med" len="med"/>
            <a:tailEnd type="arrow"/>
          </a:ln>
          <a:effectLst/>
        </p:spPr>
      </p:cxnSp>
      <p:pic>
        <p:nvPicPr>
          <p:cNvPr id="3079"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741570" y="3002281"/>
            <a:ext cx="1390650" cy="145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a:endCxn id="3079" idx="0"/>
          </p:cNvCxnSpPr>
          <p:nvPr/>
        </p:nvCxnSpPr>
        <p:spPr bwMode="auto">
          <a:xfrm>
            <a:off x="6344041" y="1818290"/>
            <a:ext cx="92854" cy="1183991"/>
          </a:xfrm>
          <a:prstGeom prst="straightConnector1">
            <a:avLst/>
          </a:prstGeom>
          <a:noFill/>
          <a:ln w="28575" cap="flat" cmpd="sng" algn="ctr">
            <a:solidFill>
              <a:schemeClr val="tx1"/>
            </a:solidFill>
            <a:prstDash val="solid"/>
            <a:round/>
            <a:headEnd type="none" w="med" len="med"/>
            <a:tailEnd type="arrow"/>
          </a:ln>
          <a:effectLst/>
        </p:spPr>
      </p:cxnSp>
      <p:pic>
        <p:nvPicPr>
          <p:cNvPr id="308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42522" y="2959768"/>
            <a:ext cx="10763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a:endCxn id="3080" idx="0"/>
          </p:cNvCxnSpPr>
          <p:nvPr/>
        </p:nvCxnSpPr>
        <p:spPr bwMode="auto">
          <a:xfrm>
            <a:off x="7547199" y="1818290"/>
            <a:ext cx="333486" cy="1141478"/>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900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7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7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8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07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07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07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07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07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电脑上主页内容浏览和检索</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233651"/>
            <a:ext cx="8534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303" y="2084716"/>
            <a:ext cx="8489281" cy="36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p:cNvCxnSpPr/>
          <p:nvPr/>
        </p:nvCxnSpPr>
        <p:spPr bwMode="auto">
          <a:xfrm flipH="1">
            <a:off x="8150567" y="1696072"/>
            <a:ext cx="163876" cy="465117"/>
          </a:xfrm>
          <a:prstGeom prst="straightConnector1">
            <a:avLst/>
          </a:prstGeom>
          <a:noFill/>
          <a:ln w="28575" cap="flat" cmpd="sng" algn="ctr">
            <a:solidFill>
              <a:schemeClr val="tx1"/>
            </a:solidFill>
            <a:prstDash val="solid"/>
            <a:round/>
            <a:headEnd type="none" w="med" len="med"/>
            <a:tailEnd type="arrow"/>
          </a:ln>
          <a:effectLst/>
        </p:spPr>
      </p:cxnSp>
      <p:pic>
        <p:nvPicPr>
          <p:cNvPr id="3082"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087" y="2071850"/>
            <a:ext cx="8081712" cy="454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54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03757" y="1269268"/>
            <a:ext cx="3007894" cy="481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dirty="0" smtClean="0"/>
              <a:t>手机上浏览内容和检索</a:t>
            </a:r>
            <a:endParaRPr 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7897" y="2430379"/>
            <a:ext cx="2777000" cy="281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6638" y="1218100"/>
            <a:ext cx="2770652" cy="4693355"/>
            <a:chOff x="146638" y="1218100"/>
            <a:chExt cx="2770652" cy="4693355"/>
          </a:xfrm>
        </p:grpSpPr>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638" y="2430379"/>
              <a:ext cx="2770652" cy="3481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2 5"/>
            <p:cNvSpPr/>
            <p:nvPr/>
          </p:nvSpPr>
          <p:spPr>
            <a:xfrm>
              <a:off x="264695" y="1218100"/>
              <a:ext cx="2118457" cy="722027"/>
            </a:xfrm>
            <a:prstGeom prst="borderCallout2">
              <a:avLst>
                <a:gd name="adj1" fmla="val 50510"/>
                <a:gd name="adj2" fmla="val 98859"/>
                <a:gd name="adj3" fmla="val 89606"/>
                <a:gd name="adj4" fmla="val 118463"/>
                <a:gd name="adj5" fmla="val 212900"/>
                <a:gd name="adj6" fmla="val 114575"/>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smtClean="0">
                  <a:latin typeface="Trebuchet MS"/>
                  <a:cs typeface="Trebuchet MS"/>
                </a:rPr>
                <a:t>按这里的三条横线，显示内容列表</a:t>
              </a:r>
              <a:endParaRPr lang="en-US" dirty="0">
                <a:latin typeface="Trebuchet MS"/>
                <a:cs typeface="Trebuchet MS"/>
              </a:endParaRPr>
            </a:p>
          </p:txBody>
        </p:sp>
      </p:grpSp>
      <p:sp>
        <p:nvSpPr>
          <p:cNvPr id="7" name="Line Callout 2 6"/>
          <p:cNvSpPr/>
          <p:nvPr/>
        </p:nvSpPr>
        <p:spPr>
          <a:xfrm>
            <a:off x="1858061" y="3639423"/>
            <a:ext cx="2118457" cy="722027"/>
          </a:xfrm>
          <a:prstGeom prst="borderCallout2">
            <a:avLst>
              <a:gd name="adj1" fmla="val 102167"/>
              <a:gd name="adj2" fmla="val 49448"/>
              <a:gd name="adj3" fmla="val 186254"/>
              <a:gd name="adj4" fmla="val 75299"/>
              <a:gd name="adj5" fmla="val 189571"/>
              <a:gd name="adj6" fmla="val 112302"/>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dirty="0" smtClean="0">
                <a:latin typeface="Trebuchet MS"/>
                <a:cs typeface="Trebuchet MS"/>
              </a:rPr>
              <a:t>按这里全文搜索</a:t>
            </a:r>
            <a:endParaRPr lang="en-US" dirty="0">
              <a:latin typeface="Trebuchet MS"/>
              <a:cs typeface="Trebuchet MS"/>
            </a:endParaRPr>
          </a:p>
        </p:txBody>
      </p:sp>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7897" y="5404298"/>
            <a:ext cx="2791891" cy="28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03757" y="1675055"/>
            <a:ext cx="3007894" cy="432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bwMode="auto">
          <a:xfrm>
            <a:off x="4716379" y="3674870"/>
            <a:ext cx="1287378" cy="1"/>
          </a:xfrm>
          <a:prstGeom prst="straightConnector1">
            <a:avLst/>
          </a:prstGeom>
          <a:noFill/>
          <a:ln w="28575" cap="flat" cmpd="sng" algn="ctr">
            <a:solidFill>
              <a:schemeClr val="tx1"/>
            </a:solidFill>
            <a:prstDash val="solid"/>
            <a:round/>
            <a:headEnd type="none" w="med" len="med"/>
            <a:tailEnd type="arrow"/>
          </a:ln>
          <a:effectLst/>
        </p:spPr>
      </p:cxnSp>
      <p:sp>
        <p:nvSpPr>
          <p:cNvPr id="13" name="Rectangle 12"/>
          <p:cNvSpPr/>
          <p:nvPr/>
        </p:nvSpPr>
        <p:spPr>
          <a:xfrm>
            <a:off x="6268453" y="3122065"/>
            <a:ext cx="2622884" cy="496379"/>
          </a:xfrm>
          <a:prstGeom prst="rect">
            <a:avLst/>
          </a:prstGeom>
          <a:solidFill>
            <a:srgbClr val="00B9E1">
              <a:alpha val="20000"/>
            </a:srgbClr>
          </a:solidFill>
          <a:ln w="38100">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cxnSp>
        <p:nvCxnSpPr>
          <p:cNvPr id="14" name="Straight Arrow Connector 13"/>
          <p:cNvCxnSpPr>
            <a:endCxn id="4100" idx="0"/>
          </p:cNvCxnSpPr>
          <p:nvPr/>
        </p:nvCxnSpPr>
        <p:spPr bwMode="auto">
          <a:xfrm>
            <a:off x="4403843" y="5090586"/>
            <a:ext cx="0" cy="313712"/>
          </a:xfrm>
          <a:prstGeom prst="straightConnector1">
            <a:avLst/>
          </a:prstGeom>
          <a:noFill/>
          <a:ln w="28575" cap="flat" cmpd="sng" algn="ctr">
            <a:solidFill>
              <a:schemeClr val="tx1"/>
            </a:solidFill>
            <a:prstDash val="solid"/>
            <a:round/>
            <a:headEnd type="none" w="med" len="med"/>
            <a:tailEnd type="arrow"/>
          </a:ln>
          <a:effectLst/>
        </p:spPr>
      </p:cxnSp>
      <p:cxnSp>
        <p:nvCxnSpPr>
          <p:cNvPr id="16" name="Straight Arrow Connector 15"/>
          <p:cNvCxnSpPr>
            <a:endCxn id="4102" idx="1"/>
          </p:cNvCxnSpPr>
          <p:nvPr/>
        </p:nvCxnSpPr>
        <p:spPr bwMode="auto">
          <a:xfrm flipV="1">
            <a:off x="5360068" y="3838074"/>
            <a:ext cx="643689" cy="1566224"/>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9019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10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10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 </a:t>
            </a:r>
            <a:r>
              <a:rPr lang="en-US" altLang="zh-CN" dirty="0" smtClean="0"/>
              <a:t>– </a:t>
            </a:r>
            <a:r>
              <a:rPr lang="zh-CN" altLang="en-US" dirty="0" smtClean="0"/>
              <a:t>影响到大量</a:t>
            </a:r>
            <a:r>
              <a:rPr lang="en-US" altLang="zh-CN" dirty="0" smtClean="0"/>
              <a:t>EB</a:t>
            </a:r>
            <a:r>
              <a:rPr lang="zh-CN" altLang="en-US" dirty="0" smtClean="0"/>
              <a:t>患者</a:t>
            </a:r>
            <a:endParaRPr lang="en-US" dirty="0"/>
          </a:p>
        </p:txBody>
      </p:sp>
      <p:sp>
        <p:nvSpPr>
          <p:cNvPr id="3" name="Content Placeholder 2"/>
          <p:cNvSpPr>
            <a:spLocks noGrp="1"/>
          </p:cNvSpPr>
          <p:nvPr>
            <p:ph idx="1"/>
          </p:nvPr>
        </p:nvSpPr>
        <p:spPr/>
        <p:txBody>
          <a:bodyPr/>
          <a:lstStyle/>
          <a:p>
            <a:r>
              <a:rPr lang="zh-CN" altLang="en-US" dirty="0" smtClean="0">
                <a:solidFill>
                  <a:schemeClr val="tx1"/>
                </a:solidFill>
              </a:rPr>
              <a:t>从</a:t>
            </a:r>
            <a:r>
              <a:rPr lang="en-US" altLang="zh-CN" dirty="0" smtClean="0">
                <a:solidFill>
                  <a:schemeClr val="tx1"/>
                </a:solidFill>
              </a:rPr>
              <a:t>2014</a:t>
            </a:r>
            <a:r>
              <a:rPr lang="zh-CN" altLang="en-US" dirty="0" smtClean="0">
                <a:solidFill>
                  <a:schemeClr val="tx1"/>
                </a:solidFill>
              </a:rPr>
              <a:t>年</a:t>
            </a:r>
            <a:r>
              <a:rPr lang="en-US" altLang="zh-CN" dirty="0" smtClean="0">
                <a:solidFill>
                  <a:schemeClr val="tx1"/>
                </a:solidFill>
              </a:rPr>
              <a:t>4</a:t>
            </a:r>
            <a:r>
              <a:rPr lang="zh-CN" altLang="en-US" dirty="0" smtClean="0">
                <a:solidFill>
                  <a:schemeClr val="tx1"/>
                </a:solidFill>
              </a:rPr>
              <a:t>月起，在</a:t>
            </a:r>
            <a:r>
              <a:rPr lang="en-US" altLang="zh-CN" dirty="0" smtClean="0">
                <a:solidFill>
                  <a:schemeClr val="tx1"/>
                </a:solidFill>
              </a:rPr>
              <a:t>QQ</a:t>
            </a:r>
            <a:r>
              <a:rPr lang="zh-CN" altLang="en-US" dirty="0" smtClean="0">
                <a:solidFill>
                  <a:schemeClr val="tx1"/>
                </a:solidFill>
              </a:rPr>
              <a:t>群中，“</a:t>
            </a:r>
            <a:r>
              <a:rPr lang="zh-CN" altLang="en-US" dirty="0" smtClean="0">
                <a:solidFill>
                  <a:srgbClr val="FF0000"/>
                </a:solidFill>
              </a:rPr>
              <a:t>疼</a:t>
            </a:r>
            <a:r>
              <a:rPr lang="zh-CN" altLang="en-US" dirty="0" smtClean="0">
                <a:solidFill>
                  <a:schemeClr val="tx1"/>
                </a:solidFill>
              </a:rPr>
              <a:t>”出现了“</a:t>
            </a:r>
            <a:r>
              <a:rPr lang="en-US" altLang="zh-CN" dirty="0" smtClean="0">
                <a:solidFill>
                  <a:srgbClr val="FF0000"/>
                </a:solidFill>
              </a:rPr>
              <a:t>854</a:t>
            </a:r>
            <a:r>
              <a:rPr lang="zh-CN" altLang="en-US" dirty="0" smtClean="0">
                <a:solidFill>
                  <a:schemeClr val="tx1"/>
                </a:solidFill>
              </a:rPr>
              <a:t>”次</a:t>
            </a:r>
            <a:endParaRPr lang="en-US" altLang="zh-CN" dirty="0" smtClean="0">
              <a:solidFill>
                <a:schemeClr val="tx1"/>
              </a:solidFill>
            </a:endParaRPr>
          </a:p>
          <a:p>
            <a:pPr lvl="1"/>
            <a:r>
              <a:rPr lang="zh-CN" altLang="en-US" dirty="0">
                <a:solidFill>
                  <a:schemeClr val="tx1"/>
                </a:solidFill>
              </a:rPr>
              <a:t>其中</a:t>
            </a:r>
            <a:r>
              <a:rPr lang="zh-CN" altLang="en-US" dirty="0" smtClean="0">
                <a:solidFill>
                  <a:schemeClr val="tx1"/>
                </a:solidFill>
              </a:rPr>
              <a:t>有些是“不疼”</a:t>
            </a:r>
            <a:endParaRPr lang="en-US" altLang="zh-CN" dirty="0" smtClean="0">
              <a:solidFill>
                <a:schemeClr val="tx1"/>
              </a:solidFill>
            </a:endParaRPr>
          </a:p>
          <a:p>
            <a:r>
              <a:rPr lang="zh-CN" altLang="en-US" dirty="0" smtClean="0">
                <a:solidFill>
                  <a:schemeClr val="tx1"/>
                </a:solidFill>
              </a:rPr>
              <a:t>“</a:t>
            </a:r>
            <a:r>
              <a:rPr lang="zh-CN" altLang="en-US" dirty="0" smtClean="0">
                <a:solidFill>
                  <a:srgbClr val="FF0000"/>
                </a:solidFill>
              </a:rPr>
              <a:t>痒</a:t>
            </a:r>
            <a:r>
              <a:rPr lang="zh-CN" altLang="en-US" dirty="0" smtClean="0">
                <a:solidFill>
                  <a:schemeClr val="tx1"/>
                </a:solidFill>
              </a:rPr>
              <a:t>”出现了“</a:t>
            </a:r>
            <a:r>
              <a:rPr lang="en-US" altLang="zh-CN" dirty="0" smtClean="0">
                <a:solidFill>
                  <a:srgbClr val="FF0000"/>
                </a:solidFill>
              </a:rPr>
              <a:t>1035</a:t>
            </a:r>
            <a:r>
              <a:rPr lang="zh-CN" altLang="en-US" dirty="0" smtClean="0">
                <a:solidFill>
                  <a:schemeClr val="tx1"/>
                </a:solidFill>
              </a:rPr>
              <a:t>”次</a:t>
            </a:r>
            <a:endParaRPr lang="en-US" altLang="zh-CN" dirty="0" smtClean="0">
              <a:solidFill>
                <a:schemeClr val="tx1"/>
              </a:solidFill>
            </a:endParaRP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776" y="2493460"/>
            <a:ext cx="2908347"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03113" y="2493460"/>
            <a:ext cx="2622926"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2030" y="2493460"/>
            <a:ext cx="2833715"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39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活用网站地图</a:t>
            </a:r>
            <a:r>
              <a:rPr lang="en-US" altLang="zh-CN" dirty="0" smtClean="0"/>
              <a:t>-</a:t>
            </a:r>
            <a:r>
              <a:rPr lang="zh-CN" altLang="en-US" dirty="0" smtClean="0"/>
              <a:t>把主页当书读</a:t>
            </a:r>
            <a:endParaRPr lang="en-US" dirty="0"/>
          </a:p>
        </p:txBody>
      </p:sp>
      <p:sp>
        <p:nvSpPr>
          <p:cNvPr id="3" name="Content Placeholder 2"/>
          <p:cNvSpPr>
            <a:spLocks noGrp="1"/>
          </p:cNvSpPr>
          <p:nvPr>
            <p:ph idx="1"/>
          </p:nvPr>
        </p:nvSpPr>
        <p:spPr/>
        <p:txBody>
          <a:bodyPr/>
          <a:lstStyle/>
          <a:p>
            <a:r>
              <a:rPr lang="en-US" dirty="0">
                <a:hlinkClick r:id="rId2"/>
              </a:rPr>
              <a:t>http://www.debra.org.cn/sitemap</a:t>
            </a:r>
            <a:r>
              <a:rPr lang="en-US" dirty="0" smtClean="0">
                <a:hlinkClick r:id="rId2"/>
              </a:rPr>
              <a:t>/</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263" y="1450428"/>
            <a:ext cx="3212391" cy="460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0956" y="1650124"/>
            <a:ext cx="3625147"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03729" y="1650125"/>
            <a:ext cx="3772688" cy="440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63381" y="1650125"/>
            <a:ext cx="4932030" cy="440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59668" y="1665287"/>
            <a:ext cx="3015441" cy="438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ctrTitle"/>
          </p:nvPr>
        </p:nvSpPr>
        <p:spPr>
          <a:xfrm>
            <a:off x="174625" y="4591050"/>
            <a:ext cx="8728075" cy="1073150"/>
          </a:xfrm>
        </p:spPr>
        <p:txBody>
          <a:bodyPr/>
          <a:lstStyle/>
          <a:p>
            <a:r>
              <a:rPr lang="zh-CN" altLang="en-US" dirty="0" smtClean="0"/>
              <a:t>七、测验</a:t>
            </a:r>
            <a:endParaRPr lang="en-US" altLang="en-US" dirty="0" smtClean="0"/>
          </a:p>
        </p:txBody>
      </p:sp>
      <p:sp>
        <p:nvSpPr>
          <p:cNvPr id="7171" name="Picture Placeholder 1"/>
          <p:cNvSpPr>
            <a:spLocks noGrp="1" noTextEdit="1"/>
          </p:cNvSpPr>
          <p:nvPr>
            <p:ph type="pic" sz="quarter" idx="10"/>
          </p:nvPr>
        </p:nvSpPr>
        <p:spPr>
          <a:xfrm>
            <a:off x="0" y="0"/>
            <a:ext cx="9144000" cy="4144963"/>
          </a:xfrm>
        </p:spPr>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461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80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测试</a:t>
            </a:r>
            <a:endParaRPr lang="en-US" dirty="0"/>
          </a:p>
        </p:txBody>
      </p:sp>
      <p:sp>
        <p:nvSpPr>
          <p:cNvPr id="3" name="Content Placeholder 2"/>
          <p:cNvSpPr>
            <a:spLocks noGrp="1"/>
          </p:cNvSpPr>
          <p:nvPr>
            <p:ph idx="1"/>
          </p:nvPr>
        </p:nvSpPr>
        <p:spPr/>
        <p:txBody>
          <a:bodyPr/>
          <a:lstStyle/>
          <a:p>
            <a:r>
              <a:rPr lang="zh-CN" altLang="en-US" dirty="0" smtClean="0"/>
              <a:t>下列口服抗组胺药物中，一岁儿童可服用的是</a:t>
            </a:r>
            <a:r>
              <a:rPr lang="en-US" altLang="zh-CN" dirty="0" smtClean="0"/>
              <a:t>______</a:t>
            </a:r>
            <a:r>
              <a:rPr lang="zh-CN" altLang="en-US" dirty="0" smtClean="0"/>
              <a:t>。</a:t>
            </a:r>
            <a:endParaRPr lang="en-US" altLang="zh-CN" dirty="0" smtClean="0"/>
          </a:p>
          <a:p>
            <a:r>
              <a:rPr lang="en-US" altLang="zh-CN" dirty="0" smtClean="0"/>
              <a:t>A</a:t>
            </a:r>
            <a:r>
              <a:rPr lang="zh-CN" altLang="en-US" dirty="0" smtClean="0"/>
              <a:t>：氯苯那敏</a:t>
            </a:r>
            <a:r>
              <a:rPr lang="en-US" altLang="zh-CN" dirty="0" smtClean="0"/>
              <a:t>	B</a:t>
            </a:r>
            <a:r>
              <a:rPr lang="zh-CN" altLang="en-US" dirty="0" smtClean="0"/>
              <a:t>：沙利度胺</a:t>
            </a:r>
            <a:r>
              <a:rPr lang="en-US" altLang="zh-CN" dirty="0" smtClean="0"/>
              <a:t>	C</a:t>
            </a:r>
            <a:r>
              <a:rPr lang="zh-CN" altLang="en-US" dirty="0" smtClean="0"/>
              <a:t>：西替利嗪</a:t>
            </a:r>
            <a:r>
              <a:rPr lang="en-US" altLang="zh-CN" dirty="0" smtClean="0"/>
              <a:t>	D</a:t>
            </a:r>
            <a:r>
              <a:rPr lang="zh-CN" altLang="en-US" dirty="0" smtClean="0"/>
              <a:t>：苯海拉明</a:t>
            </a:r>
            <a:endParaRPr lang="en-US" altLang="zh-CN" dirty="0" smtClean="0"/>
          </a:p>
          <a:p>
            <a:endParaRPr lang="en-US" dirty="0"/>
          </a:p>
          <a:p>
            <a:r>
              <a:rPr lang="zh-CN" altLang="en-US" dirty="0" smtClean="0"/>
              <a:t>在可以饮水但不能正常饮食的情况下，下面哪种饮食最好？</a:t>
            </a:r>
            <a:r>
              <a:rPr lang="en-US" altLang="zh-CN" dirty="0" smtClean="0"/>
              <a:t>______</a:t>
            </a:r>
          </a:p>
          <a:p>
            <a:r>
              <a:rPr lang="en-US" altLang="zh-CN" dirty="0" smtClean="0"/>
              <a:t>A</a:t>
            </a:r>
            <a:r>
              <a:rPr lang="zh-CN" altLang="en-US" dirty="0" smtClean="0"/>
              <a:t>：牛奶</a:t>
            </a:r>
            <a:r>
              <a:rPr lang="en-US" altLang="zh-CN" dirty="0" smtClean="0"/>
              <a:t>	B</a:t>
            </a:r>
            <a:r>
              <a:rPr lang="zh-CN" altLang="en-US" dirty="0" smtClean="0"/>
              <a:t>：肠营养粉</a:t>
            </a:r>
            <a:r>
              <a:rPr lang="en-US" altLang="zh-CN" dirty="0" smtClean="0"/>
              <a:t>	C</a:t>
            </a:r>
            <a:r>
              <a:rPr lang="zh-CN" altLang="en-US" dirty="0" smtClean="0"/>
              <a:t>：</a:t>
            </a:r>
            <a:r>
              <a:rPr lang="zh-CN" altLang="en-US" dirty="0"/>
              <a:t>糖</a:t>
            </a:r>
            <a:r>
              <a:rPr lang="zh-CN" altLang="en-US" dirty="0" smtClean="0"/>
              <a:t>水</a:t>
            </a:r>
            <a:r>
              <a:rPr lang="en-US" altLang="zh-CN" dirty="0" smtClean="0"/>
              <a:t>		D</a:t>
            </a:r>
            <a:r>
              <a:rPr lang="zh-CN" altLang="en-US" dirty="0" smtClean="0"/>
              <a:t>：流食（料理机）</a:t>
            </a:r>
            <a:endParaRPr lang="en-US" altLang="zh-CN" dirty="0" smtClean="0"/>
          </a:p>
          <a:p>
            <a:endParaRPr lang="en-US" dirty="0"/>
          </a:p>
          <a:p>
            <a:r>
              <a:rPr lang="zh-CN" altLang="en-US" dirty="0" smtClean="0"/>
              <a:t>固定留置针时，在</a:t>
            </a:r>
            <a:r>
              <a:rPr lang="en-US" altLang="zh-CN" dirty="0" smtClean="0"/>
              <a:t>EB</a:t>
            </a:r>
            <a:r>
              <a:rPr lang="zh-CN" altLang="en-US" dirty="0" smtClean="0"/>
              <a:t>患者皮肤上贴</a:t>
            </a:r>
            <a:r>
              <a:rPr lang="en-US" altLang="zh-CN" dirty="0" smtClean="0"/>
              <a:t>______</a:t>
            </a:r>
            <a:r>
              <a:rPr lang="zh-CN" altLang="en-US" dirty="0" smtClean="0"/>
              <a:t>比较好。</a:t>
            </a:r>
            <a:endParaRPr lang="en-US" altLang="zh-CN" dirty="0" smtClean="0"/>
          </a:p>
          <a:p>
            <a:r>
              <a:rPr lang="en-US" dirty="0" smtClean="0"/>
              <a:t>A</a:t>
            </a:r>
            <a:r>
              <a:rPr lang="zh-CN" altLang="en-US" dirty="0" smtClean="0"/>
              <a:t>：美皮贴</a:t>
            </a:r>
            <a:r>
              <a:rPr lang="en-US" altLang="zh-CN" dirty="0" smtClean="0"/>
              <a:t>	B</a:t>
            </a:r>
            <a:r>
              <a:rPr lang="zh-CN" altLang="en-US" dirty="0" smtClean="0"/>
              <a:t>：美皮康</a:t>
            </a:r>
            <a:r>
              <a:rPr lang="en-US" altLang="zh-CN" dirty="0" smtClean="0"/>
              <a:t>	C</a:t>
            </a:r>
            <a:r>
              <a:rPr lang="zh-CN" altLang="en-US" dirty="0" smtClean="0"/>
              <a:t>：保愈美</a:t>
            </a:r>
            <a:r>
              <a:rPr lang="en-US" altLang="zh-CN" dirty="0" smtClean="0"/>
              <a:t>	D</a:t>
            </a:r>
            <a:r>
              <a:rPr lang="zh-CN" altLang="en-US" dirty="0" smtClean="0"/>
              <a:t>：优拓</a:t>
            </a:r>
            <a:endParaRPr lang="en-US" altLang="zh-CN" dirty="0" smtClean="0"/>
          </a:p>
          <a:p>
            <a:endParaRPr lang="en-US" dirty="0"/>
          </a:p>
          <a:p>
            <a:r>
              <a:rPr lang="zh-CN" altLang="en-US" dirty="0" smtClean="0"/>
              <a:t>碰到患者眼睛疼的时候，应</a:t>
            </a:r>
            <a:r>
              <a:rPr lang="zh-CN" altLang="en-US" b="1" dirty="0" smtClean="0"/>
              <a:t>避免</a:t>
            </a:r>
            <a:r>
              <a:rPr lang="zh-CN" altLang="en-US" dirty="0" smtClean="0"/>
              <a:t>哪种操作</a:t>
            </a:r>
            <a:r>
              <a:rPr lang="zh-CN" altLang="en-US" dirty="0"/>
              <a:t>？</a:t>
            </a:r>
            <a:r>
              <a:rPr lang="en-US" altLang="zh-CN" dirty="0" smtClean="0"/>
              <a:t>______</a:t>
            </a:r>
          </a:p>
          <a:p>
            <a:r>
              <a:rPr lang="en-US" altLang="zh-CN" dirty="0" smtClean="0"/>
              <a:t>A</a:t>
            </a:r>
            <a:r>
              <a:rPr lang="zh-CN" altLang="en-US" dirty="0" smtClean="0"/>
              <a:t>：听故事，休息</a:t>
            </a:r>
            <a:r>
              <a:rPr lang="en-US" altLang="zh-CN" dirty="0" smtClean="0"/>
              <a:t>		B</a:t>
            </a:r>
            <a:r>
              <a:rPr lang="zh-CN" altLang="en-US" dirty="0" smtClean="0"/>
              <a:t>：在眼皮外涂眼药膏</a:t>
            </a:r>
            <a:endParaRPr lang="en-US" altLang="zh-CN" dirty="0" smtClean="0"/>
          </a:p>
          <a:p>
            <a:r>
              <a:rPr lang="en-US" altLang="zh-CN" dirty="0" smtClean="0"/>
              <a:t>C</a:t>
            </a:r>
            <a:r>
              <a:rPr lang="zh-CN" altLang="en-US" dirty="0" smtClean="0"/>
              <a:t>：吃止疼药</a:t>
            </a:r>
            <a:r>
              <a:rPr lang="en-US" altLang="zh-CN" dirty="0" smtClean="0"/>
              <a:t>			D</a:t>
            </a:r>
            <a:r>
              <a:rPr lang="zh-CN" altLang="en-US" dirty="0" smtClean="0"/>
              <a:t>：剥开眼皮，滴眼药水</a:t>
            </a:r>
            <a:endParaRPr lang="en-US" dirty="0"/>
          </a:p>
        </p:txBody>
      </p:sp>
    </p:spTree>
    <p:extLst>
      <p:ext uri="{BB962C8B-B14F-4D97-AF65-F5344CB8AC3E}">
        <p14:creationId xmlns:p14="http://schemas.microsoft.com/office/powerpoint/2010/main" val="2120280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 </a:t>
            </a:r>
            <a:r>
              <a:rPr lang="en-US" altLang="zh-CN" dirty="0" smtClean="0"/>
              <a:t>– </a:t>
            </a:r>
            <a:r>
              <a:rPr lang="zh-CN" altLang="en-US" dirty="0" smtClean="0"/>
              <a:t>影响患者多个方面</a:t>
            </a:r>
            <a:endParaRPr lang="en-US" dirty="0"/>
          </a:p>
        </p:txBody>
      </p:sp>
      <p:sp>
        <p:nvSpPr>
          <p:cNvPr id="3" name="Content Placeholder 2"/>
          <p:cNvSpPr>
            <a:spLocks noGrp="1"/>
          </p:cNvSpPr>
          <p:nvPr>
            <p:ph idx="1"/>
          </p:nvPr>
        </p:nvSpPr>
        <p:spPr/>
        <p:txBody>
          <a:bodyPr/>
          <a:lstStyle/>
          <a:p>
            <a:r>
              <a:rPr lang="zh-CN" altLang="en-US" dirty="0" smtClean="0"/>
              <a:t>睡眠不足</a:t>
            </a:r>
            <a:endParaRPr lang="en-US" altLang="zh-CN" dirty="0" smtClean="0"/>
          </a:p>
          <a:p>
            <a:pPr lvl="1"/>
            <a:r>
              <a:rPr lang="zh-CN" altLang="en-US" dirty="0" smtClean="0"/>
              <a:t>夜里痒的感觉更强烈，睡不着</a:t>
            </a:r>
            <a:endParaRPr lang="en-US" altLang="zh-CN" dirty="0" smtClean="0"/>
          </a:p>
          <a:p>
            <a:pPr lvl="1"/>
            <a:r>
              <a:rPr lang="zh-CN" altLang="en-US" dirty="0" smtClean="0">
                <a:sym typeface="Wingdings" panose="05000000000000000000" pitchFamily="2" charset="2"/>
              </a:rPr>
              <a:t>晚睡晚起，全家生活规律紊乱</a:t>
            </a:r>
            <a:endParaRPr lang="en-US" altLang="zh-CN" dirty="0" smtClean="0"/>
          </a:p>
          <a:p>
            <a:r>
              <a:rPr lang="zh-CN" altLang="en-US" dirty="0"/>
              <a:t>抓</a:t>
            </a:r>
            <a:r>
              <a:rPr lang="zh-CN" altLang="en-US" dirty="0" smtClean="0"/>
              <a:t>伤</a:t>
            </a:r>
            <a:endParaRPr lang="en-US" altLang="zh-CN" dirty="0" smtClean="0"/>
          </a:p>
          <a:p>
            <a:pPr lvl="1"/>
            <a:r>
              <a:rPr lang="zh-CN" altLang="en-US" dirty="0" smtClean="0"/>
              <a:t>新</a:t>
            </a:r>
            <a:r>
              <a:rPr lang="zh-CN" altLang="en-US" dirty="0"/>
              <a:t>伤层出不</a:t>
            </a:r>
            <a:r>
              <a:rPr lang="zh-CN" altLang="en-US" dirty="0" smtClean="0"/>
              <a:t>穷，快愈合的伤口会再次抓破，指甲缝带菌</a:t>
            </a:r>
            <a:endParaRPr lang="en-US" altLang="zh-CN" dirty="0" smtClean="0"/>
          </a:p>
          <a:p>
            <a:r>
              <a:rPr lang="zh-CN" altLang="en-US" dirty="0" smtClean="0"/>
              <a:t>看护者休息不够</a:t>
            </a:r>
            <a:endParaRPr lang="en-US" altLang="zh-CN" dirty="0" smtClean="0"/>
          </a:p>
          <a:p>
            <a:pPr lvl="1"/>
            <a:r>
              <a:rPr lang="zh-CN" altLang="en-US" dirty="0" smtClean="0"/>
              <a:t>一些看护者夜里不睡看着孩子</a:t>
            </a:r>
            <a:endParaRPr lang="en-US" altLang="zh-CN" dirty="0" smtClean="0"/>
          </a:p>
          <a:p>
            <a:r>
              <a:rPr lang="zh-CN" altLang="en-US" dirty="0" smtClean="0"/>
              <a:t>影响对患者的尊重和评价</a:t>
            </a:r>
            <a:endParaRPr lang="en-US" altLang="zh-CN" dirty="0" smtClean="0"/>
          </a:p>
          <a:p>
            <a:pPr lvl="1"/>
            <a:r>
              <a:rPr lang="zh-CN" altLang="en-US" dirty="0" smtClean="0"/>
              <a:t>部分家属把抓挠归咎于患者意志力不够坚强，希望患者能忍住</a:t>
            </a:r>
            <a:endParaRPr lang="en-US" altLang="zh-CN" dirty="0" smtClean="0"/>
          </a:p>
          <a:p>
            <a:pPr lvl="2"/>
            <a:r>
              <a:rPr lang="zh-CN" altLang="en-US" dirty="0" smtClean="0"/>
              <a:t>痒比疼更难忍</a:t>
            </a:r>
            <a:endParaRPr lang="en-US" altLang="zh-CN" dirty="0" smtClean="0"/>
          </a:p>
          <a:p>
            <a:pPr lvl="1"/>
            <a:r>
              <a:rPr lang="zh-CN" altLang="en-US" dirty="0" smtClean="0"/>
              <a:t>家长生气，患者委屈</a:t>
            </a:r>
            <a:endParaRPr lang="en-US" altLang="zh-CN" dirty="0" smtClean="0"/>
          </a:p>
          <a:p>
            <a:pPr lvl="1"/>
            <a:r>
              <a:rPr lang="zh-CN" altLang="en-US" dirty="0" smtClean="0"/>
              <a:t>患者也容易责备自己意志不够坚强</a:t>
            </a:r>
            <a:endParaRPr lang="en-US" altLang="zh-CN" dirty="0" smtClean="0"/>
          </a:p>
          <a:p>
            <a:r>
              <a:rPr lang="zh-CN" altLang="en-US" dirty="0" smtClean="0"/>
              <a:t>处理方法不当会成为额外的负担</a:t>
            </a:r>
            <a:endParaRPr lang="en-US" altLang="zh-CN" dirty="0" smtClean="0"/>
          </a:p>
          <a:p>
            <a:pPr lvl="1"/>
            <a:r>
              <a:rPr lang="zh-CN" altLang="en-US" dirty="0" smtClean="0"/>
              <a:t>很多家长借助于草药“药浴”，实际上效果不佳</a:t>
            </a:r>
            <a:endParaRPr lang="en-US" altLang="zh-CN" dirty="0" smtClean="0"/>
          </a:p>
          <a:p>
            <a:pPr lvl="1"/>
            <a:r>
              <a:rPr lang="zh-CN" altLang="en-US" dirty="0" smtClean="0"/>
              <a:t>从烧水到洗浴，需要一个小时以上，负担较重</a:t>
            </a:r>
            <a:endParaRPr lang="en-US" dirty="0"/>
          </a:p>
        </p:txBody>
      </p:sp>
    </p:spTree>
    <p:extLst>
      <p:ext uri="{BB962C8B-B14F-4D97-AF65-F5344CB8AC3E}">
        <p14:creationId xmlns:p14="http://schemas.microsoft.com/office/powerpoint/2010/main" val="243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 </a:t>
            </a:r>
            <a:r>
              <a:rPr lang="en-US" altLang="zh-CN" dirty="0" smtClean="0"/>
              <a:t>–</a:t>
            </a:r>
            <a:r>
              <a:rPr lang="zh-CN" altLang="en-US" dirty="0"/>
              <a:t>预</a:t>
            </a:r>
            <a:r>
              <a:rPr lang="zh-CN" altLang="en-US" dirty="0" smtClean="0"/>
              <a:t>防</a:t>
            </a:r>
            <a:endParaRPr lang="zh-CN" altLang="en-US" dirty="0"/>
          </a:p>
        </p:txBody>
      </p:sp>
      <p:sp>
        <p:nvSpPr>
          <p:cNvPr id="3" name="Content Placeholder 2"/>
          <p:cNvSpPr>
            <a:spLocks noGrp="1"/>
          </p:cNvSpPr>
          <p:nvPr>
            <p:ph idx="1"/>
          </p:nvPr>
        </p:nvSpPr>
        <p:spPr/>
        <p:txBody>
          <a:bodyPr/>
          <a:lstStyle/>
          <a:p>
            <a:r>
              <a:rPr lang="zh-CN" altLang="en-US" dirty="0" smtClean="0"/>
              <a:t>避免皮肤干燥起屑，保持皮肤湿润，使用润肤露等护肤品</a:t>
            </a:r>
            <a:endParaRPr lang="en-US" altLang="zh-CN" dirty="0" smtClean="0"/>
          </a:p>
          <a:p>
            <a:r>
              <a:rPr lang="zh-CN" altLang="en-US" dirty="0" smtClean="0"/>
              <a:t>避免湿热的环境，尽</a:t>
            </a:r>
            <a:r>
              <a:rPr lang="zh-CN" altLang="en-US" dirty="0"/>
              <a:t>量待</a:t>
            </a:r>
            <a:r>
              <a:rPr lang="zh-CN" altLang="en-US" dirty="0" smtClean="0"/>
              <a:t>在凉</a:t>
            </a:r>
            <a:r>
              <a:rPr lang="zh-CN" altLang="en-US" dirty="0"/>
              <a:t>爽</a:t>
            </a:r>
            <a:r>
              <a:rPr lang="zh-CN" altLang="en-US" dirty="0" smtClean="0"/>
              <a:t>的房间里，</a:t>
            </a:r>
            <a:r>
              <a:rPr lang="zh-CN" altLang="en-US" dirty="0"/>
              <a:t>夏天多开空</a:t>
            </a:r>
            <a:r>
              <a:rPr lang="zh-CN" altLang="en-US" dirty="0" smtClean="0"/>
              <a:t>调</a:t>
            </a:r>
            <a:endParaRPr lang="en-US" altLang="zh-CN" dirty="0" smtClean="0"/>
          </a:p>
          <a:p>
            <a:r>
              <a:rPr lang="zh-CN" altLang="en-US" dirty="0" smtClean="0"/>
              <a:t>护肤品时</a:t>
            </a:r>
            <a:r>
              <a:rPr lang="zh-CN" altLang="en-US" dirty="0"/>
              <a:t>尽量选择</a:t>
            </a:r>
            <a:r>
              <a:rPr lang="zh-CN" altLang="en-US" dirty="0" smtClean="0"/>
              <a:t>中性无刺激的</a:t>
            </a:r>
            <a:endParaRPr lang="en-US" altLang="zh-CN" dirty="0" smtClean="0"/>
          </a:p>
          <a:p>
            <a:r>
              <a:rPr lang="zh-CN" altLang="en-US" dirty="0" smtClean="0"/>
              <a:t>夏天避免蚊虫叮咬，做好房屋防蚊，使用蚊帐</a:t>
            </a:r>
            <a:endParaRPr lang="en-US" altLang="zh-CN" dirty="0" smtClean="0"/>
          </a:p>
          <a:p>
            <a:r>
              <a:rPr lang="zh-CN" altLang="en-US" dirty="0" smtClean="0"/>
              <a:t>避免</a:t>
            </a:r>
            <a:r>
              <a:rPr lang="zh-CN" altLang="en-US" dirty="0"/>
              <a:t>过度紧张、兴奋、忧郁、疲劳、焦虑、急躁以及生活环境的改</a:t>
            </a:r>
            <a:r>
              <a:rPr lang="zh-CN" altLang="en-US" dirty="0" smtClean="0"/>
              <a:t>变</a:t>
            </a:r>
            <a:endParaRPr lang="en-US" altLang="zh-CN" dirty="0" smtClean="0"/>
          </a:p>
          <a:p>
            <a:r>
              <a:rPr lang="zh-CN" altLang="en-US" dirty="0" smtClean="0"/>
              <a:t>不要喝茶、咖啡等提神的饮料；不喝酒</a:t>
            </a:r>
            <a:endParaRPr lang="en-US" altLang="zh-CN" dirty="0" smtClean="0"/>
          </a:p>
          <a:p>
            <a:r>
              <a:rPr lang="zh-CN" altLang="en-US" dirty="0" smtClean="0"/>
              <a:t>避免其它自己特殊的过敏原</a:t>
            </a:r>
            <a:endParaRPr lang="en-US" altLang="zh-CN" dirty="0" smtClean="0"/>
          </a:p>
          <a:p>
            <a:r>
              <a:rPr lang="zh-CN" altLang="en-US" dirty="0" smtClean="0"/>
              <a:t>做好伤口消毒可减轻伤口愈合时的瘙痒</a:t>
            </a:r>
            <a:endParaRPr lang="en-US" altLang="zh-CN" dirty="0" smtClean="0"/>
          </a:p>
          <a:p>
            <a:pPr lvl="1"/>
            <a:r>
              <a:rPr lang="zh-CN" altLang="en-US" dirty="0" smtClean="0"/>
              <a:t>细菌感染</a:t>
            </a:r>
            <a:r>
              <a:rPr lang="en-US" altLang="zh-CN" dirty="0" smtClean="0">
                <a:sym typeface="Wingdings" panose="05000000000000000000" pitchFamily="2" charset="2"/>
              </a:rPr>
              <a:t></a:t>
            </a:r>
            <a:r>
              <a:rPr lang="zh-CN" altLang="en-US" dirty="0" smtClean="0">
                <a:sym typeface="Wingdings" panose="05000000000000000000" pitchFamily="2" charset="2"/>
              </a:rPr>
              <a:t>伤口附近白细胞增多</a:t>
            </a:r>
            <a:r>
              <a:rPr lang="en-US" altLang="zh-CN" dirty="0" smtClean="0">
                <a:sym typeface="Wingdings" panose="05000000000000000000" pitchFamily="2" charset="2"/>
              </a:rPr>
              <a:t></a:t>
            </a:r>
            <a:r>
              <a:rPr lang="zh-CN" altLang="en-US" dirty="0" smtClean="0">
                <a:sym typeface="Wingdings" panose="05000000000000000000" pitchFamily="2" charset="2"/>
              </a:rPr>
              <a:t>白细胞释放炎症因子</a:t>
            </a:r>
            <a:r>
              <a:rPr lang="en-US" altLang="zh-CN" dirty="0" smtClean="0">
                <a:sym typeface="Wingdings" panose="05000000000000000000" pitchFamily="2" charset="2"/>
              </a:rPr>
              <a:t></a:t>
            </a:r>
            <a:r>
              <a:rPr lang="zh-CN" altLang="en-US" dirty="0" smtClean="0">
                <a:sym typeface="Wingdings" panose="05000000000000000000" pitchFamily="2" charset="2"/>
              </a:rPr>
              <a:t>炎症因子分解伤口周围组织</a:t>
            </a:r>
            <a:r>
              <a:rPr lang="en-US" altLang="zh-CN" dirty="0" smtClean="0">
                <a:sym typeface="Wingdings" panose="05000000000000000000" pitchFamily="2" charset="2"/>
              </a:rPr>
              <a:t></a:t>
            </a:r>
            <a:r>
              <a:rPr lang="zh-CN" altLang="en-US" dirty="0" smtClean="0">
                <a:sym typeface="Wingdings" panose="05000000000000000000" pitchFamily="2" charset="2"/>
              </a:rPr>
              <a:t>痒</a:t>
            </a:r>
            <a:endParaRPr lang="en-US" altLang="zh-CN" dirty="0" smtClean="0">
              <a:sym typeface="Wingdings" panose="05000000000000000000" pitchFamily="2" charset="2"/>
            </a:endParaRPr>
          </a:p>
          <a:p>
            <a:r>
              <a:rPr lang="zh-CN" altLang="en-US" dirty="0" smtClean="0"/>
              <a:t>优质敷料也可缓解瘙痒</a:t>
            </a:r>
            <a:endParaRPr lang="en-US" altLang="zh-CN" dirty="0" smtClean="0"/>
          </a:p>
          <a:p>
            <a:pPr lvl="1"/>
            <a:r>
              <a:rPr lang="zh-CN" altLang="en-US" dirty="0" smtClean="0"/>
              <a:t>伤口渗液中含炎症因子，优质敷料可吸收多余渗液，避免炎症因子积累</a:t>
            </a:r>
            <a:endParaRPr lang="zh-CN" altLang="en-US" dirty="0"/>
          </a:p>
        </p:txBody>
      </p:sp>
    </p:spTree>
    <p:extLst>
      <p:ext uri="{BB962C8B-B14F-4D97-AF65-F5344CB8AC3E}">
        <p14:creationId xmlns:p14="http://schemas.microsoft.com/office/powerpoint/2010/main" val="11848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a:t>
            </a:r>
            <a:r>
              <a:rPr lang="en-US" altLang="zh-CN" dirty="0" smtClean="0"/>
              <a:t>-</a:t>
            </a:r>
            <a:r>
              <a:rPr lang="zh-CN" altLang="en-US" dirty="0" smtClean="0"/>
              <a:t>局部止痒</a:t>
            </a:r>
            <a:endParaRPr lang="zh-CN" altLang="en-US" dirty="0"/>
          </a:p>
        </p:txBody>
      </p:sp>
      <p:sp>
        <p:nvSpPr>
          <p:cNvPr id="3" name="Content Placeholder 2"/>
          <p:cNvSpPr>
            <a:spLocks noGrp="1"/>
          </p:cNvSpPr>
          <p:nvPr>
            <p:ph idx="1"/>
          </p:nvPr>
        </p:nvSpPr>
        <p:spPr/>
        <p:txBody>
          <a:bodyPr/>
          <a:lstStyle/>
          <a:p>
            <a:r>
              <a:rPr lang="zh-CN" altLang="en-US" dirty="0" smtClean="0"/>
              <a:t>局部止痒，优选含薄荷脑的软膏。</a:t>
            </a:r>
            <a:endParaRPr lang="en-US" altLang="zh-CN" dirty="0" smtClean="0"/>
          </a:p>
          <a:p>
            <a:pPr lvl="1"/>
            <a:r>
              <a:rPr lang="zh-CN" altLang="en-US" dirty="0" smtClean="0"/>
              <a:t>外用没有副作用，但沾到伤口会疼</a:t>
            </a:r>
            <a:endParaRPr lang="en-US" altLang="zh-CN" dirty="0" smtClean="0"/>
          </a:p>
          <a:p>
            <a:pPr lvl="1"/>
            <a:r>
              <a:rPr lang="zh-CN" altLang="en-US" dirty="0" smtClean="0"/>
              <a:t>作用时间短，不过“痒”经常也是一会儿的感觉</a:t>
            </a:r>
            <a:endParaRPr lang="en-US" altLang="zh-CN" dirty="0" smtClean="0"/>
          </a:p>
          <a:p>
            <a:pPr lvl="1"/>
            <a:r>
              <a:rPr lang="zh-CN" altLang="en-US" dirty="0" smtClean="0"/>
              <a:t>可长期使用</a:t>
            </a:r>
            <a:endParaRPr lang="en-US" altLang="zh-CN" dirty="0" smtClean="0"/>
          </a:p>
          <a:p>
            <a:r>
              <a:rPr lang="zh-CN" altLang="en-US" dirty="0"/>
              <a:t>局部止</a:t>
            </a:r>
            <a:r>
              <a:rPr lang="zh-CN" altLang="en-US"/>
              <a:t>痒</a:t>
            </a:r>
            <a:r>
              <a:rPr lang="zh-CN" altLang="en-US" smtClean="0"/>
              <a:t>，尤卓尔，艾洛松，氢</a:t>
            </a:r>
            <a:r>
              <a:rPr lang="zh-CN" altLang="en-US" dirty="0"/>
              <a:t>化可的</a:t>
            </a:r>
            <a:r>
              <a:rPr lang="zh-CN" altLang="en-US" dirty="0" smtClean="0"/>
              <a:t>松、强</a:t>
            </a:r>
            <a:r>
              <a:rPr lang="zh-CN" altLang="en-US" dirty="0"/>
              <a:t>的松、地塞米松</a:t>
            </a:r>
            <a:r>
              <a:rPr lang="zh-CN" altLang="en-US" dirty="0" smtClean="0"/>
              <a:t>等软膏</a:t>
            </a:r>
            <a:endParaRPr lang="en-US" altLang="zh-CN" dirty="0" smtClean="0"/>
          </a:p>
          <a:p>
            <a:pPr lvl="1"/>
            <a:r>
              <a:rPr lang="zh-CN" altLang="en-US" dirty="0" smtClean="0"/>
              <a:t>通过抑制免疫反应减轻瘙痒</a:t>
            </a:r>
            <a:endParaRPr lang="en-US" altLang="zh-CN" dirty="0" smtClean="0"/>
          </a:p>
          <a:p>
            <a:pPr lvl="1"/>
            <a:r>
              <a:rPr lang="zh-CN" altLang="en-US" dirty="0" smtClean="0"/>
              <a:t>止痒效果强，但抑制了免疫反应不利于抗菌和伤口愈合</a:t>
            </a:r>
            <a:endParaRPr lang="en-US" altLang="zh-CN" dirty="0" smtClean="0"/>
          </a:p>
          <a:p>
            <a:pPr lvl="1"/>
            <a:r>
              <a:rPr lang="zh-CN" altLang="en-US" dirty="0" smtClean="0"/>
              <a:t>长期使用导致皮肤变薄变脆，副作用明显</a:t>
            </a:r>
            <a:endParaRPr lang="en-US" altLang="zh-CN" dirty="0" smtClean="0"/>
          </a:p>
          <a:p>
            <a:pPr lvl="1"/>
            <a:r>
              <a:rPr lang="zh-CN" altLang="en-US" dirty="0" smtClean="0"/>
              <a:t>不可长期使用，</a:t>
            </a:r>
            <a:r>
              <a:rPr lang="zh-CN" altLang="en-US" dirty="0"/>
              <a:t>在医生指导下使用</a:t>
            </a:r>
            <a:endParaRPr lang="en-US" altLang="zh-CN" dirty="0" smtClean="0"/>
          </a:p>
          <a:p>
            <a:r>
              <a:rPr lang="zh-CN" altLang="en-US" dirty="0" smtClean="0"/>
              <a:t>多塞平乳膏</a:t>
            </a:r>
            <a:endParaRPr lang="en-US" altLang="zh-CN" dirty="0" smtClean="0"/>
          </a:p>
          <a:p>
            <a:pPr lvl="1"/>
            <a:r>
              <a:rPr lang="zh-CN" altLang="en-US" dirty="0" smtClean="0"/>
              <a:t>效果强</a:t>
            </a:r>
            <a:endParaRPr lang="en-US" altLang="zh-CN" dirty="0" smtClean="0"/>
          </a:p>
          <a:p>
            <a:pPr lvl="1"/>
            <a:r>
              <a:rPr lang="zh-CN" altLang="en-US" dirty="0" smtClean="0"/>
              <a:t>局</a:t>
            </a:r>
            <a:r>
              <a:rPr lang="zh-CN" altLang="en-US" dirty="0"/>
              <a:t>部的不良反应有烧灼感和</a:t>
            </a:r>
            <a:r>
              <a:rPr lang="en-US" altLang="zh-CN" dirty="0"/>
              <a:t>/</a:t>
            </a:r>
            <a:r>
              <a:rPr lang="zh-CN" altLang="en-US" dirty="0"/>
              <a:t>或刺痛</a:t>
            </a:r>
            <a:r>
              <a:rPr lang="zh-CN" altLang="en-US" dirty="0" smtClean="0"/>
              <a:t>感</a:t>
            </a:r>
            <a:endParaRPr lang="en-US" altLang="zh-CN" dirty="0" smtClean="0"/>
          </a:p>
          <a:p>
            <a:pPr lvl="1"/>
            <a:r>
              <a:rPr lang="zh-CN" altLang="en-US" dirty="0"/>
              <a:t>每次涂布面积不超过总体表面积的</a:t>
            </a:r>
            <a:r>
              <a:rPr lang="en-US" altLang="zh-CN" dirty="0"/>
              <a:t>5</a:t>
            </a:r>
            <a:r>
              <a:rPr lang="en-US" altLang="zh-CN" dirty="0" smtClean="0"/>
              <a:t>%</a:t>
            </a:r>
            <a:r>
              <a:rPr lang="zh-CN" altLang="en-US" dirty="0" smtClean="0"/>
              <a:t>。</a:t>
            </a:r>
            <a:r>
              <a:rPr lang="zh-CN" altLang="en-US" dirty="0"/>
              <a:t>连续使用不得超过</a:t>
            </a:r>
            <a:r>
              <a:rPr lang="en-US" altLang="zh-CN" dirty="0"/>
              <a:t>1</a:t>
            </a:r>
            <a:r>
              <a:rPr lang="zh-CN" altLang="en-US" dirty="0" smtClean="0"/>
              <a:t>周</a:t>
            </a:r>
            <a:endParaRPr lang="en-US" altLang="zh-CN" dirty="0" smtClean="0"/>
          </a:p>
          <a:p>
            <a:pPr lvl="1"/>
            <a:r>
              <a:rPr lang="zh-CN" altLang="en-US" dirty="0" smtClean="0"/>
              <a:t>儿童使用的效果不清楚，</a:t>
            </a:r>
            <a:endParaRPr lang="en-US" altLang="zh-CN" dirty="0" smtClean="0"/>
          </a:p>
          <a:p>
            <a:pPr lvl="1"/>
            <a:r>
              <a:rPr lang="zh-CN" altLang="en-US" dirty="0" smtClean="0"/>
              <a:t>在医生指导下使用</a:t>
            </a:r>
            <a:endParaRPr lang="en-US" altLang="zh-CN" dirty="0" smtClean="0"/>
          </a:p>
        </p:txBody>
      </p:sp>
    </p:spTree>
    <p:extLst>
      <p:ext uri="{BB962C8B-B14F-4D97-AF65-F5344CB8AC3E}">
        <p14:creationId xmlns:p14="http://schemas.microsoft.com/office/powerpoint/2010/main" val="23433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a:t>
            </a:r>
            <a:r>
              <a:rPr lang="en-US" altLang="zh-CN" dirty="0" smtClean="0"/>
              <a:t>-</a:t>
            </a:r>
            <a:r>
              <a:rPr lang="zh-CN" altLang="en-US" dirty="0" smtClean="0"/>
              <a:t>局部止痒</a:t>
            </a:r>
            <a:r>
              <a:rPr lang="en-US" altLang="zh-CN" dirty="0" smtClean="0"/>
              <a:t>-</a:t>
            </a:r>
            <a:r>
              <a:rPr lang="zh-CN" altLang="en-US" dirty="0" smtClean="0"/>
              <a:t>续</a:t>
            </a:r>
            <a:endParaRPr lang="zh-CN" altLang="en-US" dirty="0"/>
          </a:p>
        </p:txBody>
      </p:sp>
      <p:sp>
        <p:nvSpPr>
          <p:cNvPr id="3" name="Content Placeholder 2"/>
          <p:cNvSpPr>
            <a:spLocks noGrp="1"/>
          </p:cNvSpPr>
          <p:nvPr>
            <p:ph idx="1"/>
          </p:nvPr>
        </p:nvSpPr>
        <p:spPr/>
        <p:txBody>
          <a:bodyPr/>
          <a:lstStyle/>
          <a:p>
            <a:r>
              <a:rPr lang="zh-CN" altLang="en-US" dirty="0"/>
              <a:t>一些含有冰片或者樟脑、苯酚的外用药也有止痒的效</a:t>
            </a:r>
            <a:r>
              <a:rPr lang="zh-CN" altLang="en-US" dirty="0" smtClean="0"/>
              <a:t>果</a:t>
            </a:r>
            <a:endParaRPr lang="en-US" altLang="zh-CN" dirty="0" smtClean="0"/>
          </a:p>
          <a:p>
            <a:pPr lvl="1"/>
            <a:r>
              <a:rPr lang="zh-CN" altLang="en-US" dirty="0" smtClean="0"/>
              <a:t>含苯</a:t>
            </a:r>
            <a:r>
              <a:rPr lang="zh-CN" altLang="en-US" dirty="0"/>
              <a:t>酚的不能直接用于伤口破溃的部位。</a:t>
            </a:r>
            <a:endParaRPr lang="en-US" altLang="zh-CN" b="1" dirty="0" smtClean="0"/>
          </a:p>
          <a:p>
            <a:r>
              <a:rPr lang="zh-CN" altLang="en-US" dirty="0" smtClean="0"/>
              <a:t>中</a:t>
            </a:r>
            <a:r>
              <a:rPr lang="zh-CN" altLang="en-US" dirty="0"/>
              <a:t>草药洗浴</a:t>
            </a:r>
            <a:endParaRPr lang="en-US" altLang="zh-CN" dirty="0"/>
          </a:p>
          <a:p>
            <a:pPr lvl="1"/>
            <a:r>
              <a:rPr lang="zh-CN" altLang="en-US" dirty="0"/>
              <a:t>千里光，蒲公英，金银花，艾草，茶叶，茶梗等</a:t>
            </a:r>
            <a:endParaRPr lang="en-US" altLang="zh-CN" dirty="0"/>
          </a:p>
          <a:p>
            <a:pPr lvl="1"/>
            <a:r>
              <a:rPr lang="zh-CN" altLang="en-US" dirty="0"/>
              <a:t>某些人某</a:t>
            </a:r>
            <a:r>
              <a:rPr lang="zh-CN" altLang="en-US" dirty="0" smtClean="0"/>
              <a:t>些时间有</a:t>
            </a:r>
            <a:r>
              <a:rPr lang="zh-CN" altLang="en-US" dirty="0"/>
              <a:t>效，不排除是心理作用或沐浴带来的效果</a:t>
            </a:r>
            <a:endParaRPr lang="en-US" altLang="zh-CN" dirty="0"/>
          </a:p>
          <a:p>
            <a:pPr lvl="1"/>
            <a:r>
              <a:rPr lang="zh-CN" altLang="en-US" dirty="0"/>
              <a:t>麻烦，效果不一</a:t>
            </a:r>
            <a:r>
              <a:rPr lang="zh-CN" altLang="en-US" dirty="0" smtClean="0"/>
              <a:t>致</a:t>
            </a:r>
            <a:endParaRPr lang="en-US" altLang="zh-CN" dirty="0" smtClean="0"/>
          </a:p>
          <a:p>
            <a:pPr lvl="1"/>
            <a:r>
              <a:rPr lang="zh-CN" altLang="en-US" dirty="0" smtClean="0"/>
              <a:t>不要强迫患者长期试用</a:t>
            </a:r>
            <a:endParaRPr lang="en-US" altLang="zh-CN" dirty="0"/>
          </a:p>
          <a:p>
            <a:r>
              <a:rPr lang="zh-CN" altLang="en-US" dirty="0"/>
              <a:t>各种中药、藏药、蒙</a:t>
            </a:r>
            <a:r>
              <a:rPr lang="zh-CN" altLang="en-US" dirty="0" smtClean="0"/>
              <a:t>药药膏</a:t>
            </a:r>
            <a:endParaRPr lang="en-US" altLang="zh-CN" dirty="0"/>
          </a:p>
          <a:p>
            <a:pPr lvl="1"/>
            <a:r>
              <a:rPr lang="zh-CN" altLang="en-US" dirty="0" smtClean="0"/>
              <a:t>成分不明，不建议使用</a:t>
            </a:r>
          </a:p>
          <a:p>
            <a:pPr lvl="1"/>
            <a:r>
              <a:rPr lang="zh-CN" altLang="en-US" dirty="0" smtClean="0"/>
              <a:t>多数国内乱七八糟的中药药膏，写着不含激素实际上都含有超强效激素</a:t>
            </a:r>
            <a:endParaRPr lang="zh-CN" altLang="en-US" dirty="0"/>
          </a:p>
        </p:txBody>
      </p:sp>
    </p:spTree>
    <p:extLst>
      <p:ext uri="{BB962C8B-B14F-4D97-AF65-F5344CB8AC3E}">
        <p14:creationId xmlns:p14="http://schemas.microsoft.com/office/powerpoint/2010/main" val="40432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瘙痒 </a:t>
            </a:r>
            <a:r>
              <a:rPr lang="en-US" altLang="zh-CN" dirty="0" smtClean="0"/>
              <a:t>– </a:t>
            </a:r>
            <a:r>
              <a:rPr lang="zh-CN" altLang="en-US" dirty="0" smtClean="0">
                <a:solidFill>
                  <a:srgbClr val="FF0000"/>
                </a:solidFill>
              </a:rPr>
              <a:t>口服</a:t>
            </a:r>
            <a:r>
              <a:rPr lang="zh-CN" altLang="en-US" dirty="0" smtClean="0"/>
              <a:t>药物止痒</a:t>
            </a:r>
            <a:endParaRPr lang="zh-CN" altLang="en-US" dirty="0"/>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2275874595"/>
              </p:ext>
            </p:extLst>
          </p:nvPr>
        </p:nvGraphicFramePr>
        <p:xfrm>
          <a:off x="209550" y="890337"/>
          <a:ext cx="8685213" cy="4997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xplosion 2 2"/>
          <p:cNvSpPr/>
          <p:nvPr/>
        </p:nvSpPr>
        <p:spPr>
          <a:xfrm>
            <a:off x="2033337" y="1383632"/>
            <a:ext cx="5787189" cy="2899610"/>
          </a:xfrm>
          <a:prstGeom prst="irregularSeal2">
            <a:avLst/>
          </a:prstGeom>
          <a:solidFill>
            <a:srgbClr val="FF0000">
              <a:alpha val="69804"/>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zh-CN" altLang="en-US" sz="3600" b="1" dirty="0" smtClean="0">
                <a:latin typeface="Trebuchet MS"/>
                <a:cs typeface="Trebuchet MS"/>
              </a:rPr>
              <a:t>处方药，</a:t>
            </a:r>
            <a:endParaRPr lang="en-US" altLang="zh-CN" sz="3600" b="1" dirty="0" smtClean="0">
              <a:latin typeface="Trebuchet MS"/>
              <a:cs typeface="Trebuchet MS"/>
            </a:endParaRPr>
          </a:p>
          <a:p>
            <a:pPr algn="ctr">
              <a:spcBef>
                <a:spcPts val="0"/>
              </a:spcBef>
            </a:pPr>
            <a:r>
              <a:rPr lang="zh-CN" altLang="en-US" sz="3600" b="1" dirty="0" smtClean="0">
                <a:latin typeface="Trebuchet MS"/>
                <a:cs typeface="Trebuchet MS"/>
              </a:rPr>
              <a:t>遵医嘱使用</a:t>
            </a:r>
            <a:endParaRPr lang="en-US" sz="2000" b="1" dirty="0">
              <a:latin typeface="Trebuchet MS"/>
              <a:cs typeface="Trebuchet MS"/>
            </a:endParaRPr>
          </a:p>
        </p:txBody>
      </p:sp>
      <p:sp>
        <p:nvSpPr>
          <p:cNvPr id="4" name="TextBox 3"/>
          <p:cNvSpPr txBox="1"/>
          <p:nvPr/>
        </p:nvSpPr>
        <p:spPr>
          <a:xfrm>
            <a:off x="6605337" y="1904637"/>
            <a:ext cx="1864895" cy="369332"/>
          </a:xfrm>
          <a:prstGeom prst="rect">
            <a:avLst/>
          </a:prstGeom>
          <a:noFill/>
        </p:spPr>
        <p:txBody>
          <a:bodyPr wrap="square" rtlCol="0">
            <a:spAutoFit/>
          </a:bodyPr>
          <a:lstStyle/>
          <a:p>
            <a:r>
              <a:rPr lang="zh-CN" altLang="en-US" dirty="0">
                <a:latin typeface="Trebuchet MS" pitchFamily="34" charset="0"/>
              </a:rPr>
              <a:t>来</a:t>
            </a:r>
            <a:r>
              <a:rPr lang="zh-CN" altLang="en-US" dirty="0" smtClean="0">
                <a:latin typeface="Trebuchet MS" pitchFamily="34" charset="0"/>
              </a:rPr>
              <a:t>自</a:t>
            </a:r>
            <a:r>
              <a:rPr lang="en-US" altLang="zh-CN" dirty="0" smtClean="0">
                <a:latin typeface="Trebuchet MS" pitchFamily="34" charset="0"/>
              </a:rPr>
              <a:t>EB-CLINET</a:t>
            </a:r>
            <a:endParaRPr lang="en-US" dirty="0" smtClean="0">
              <a:latin typeface="Trebuchet MS" pitchFamily="34" charset="0"/>
            </a:endParaRPr>
          </a:p>
        </p:txBody>
      </p:sp>
    </p:spTree>
    <p:extLst>
      <p:ext uri="{BB962C8B-B14F-4D97-AF65-F5344CB8AC3E}">
        <p14:creationId xmlns:p14="http://schemas.microsoft.com/office/powerpoint/2010/main" val="249384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2015_DebRA_Template_4x3">
  <a:themeElements>
    <a:clrScheme name="Alcatel-Lucent 2015 Palette">
      <a:dk1>
        <a:srgbClr val="000000"/>
      </a:dk1>
      <a:lt1>
        <a:srgbClr val="FFFFFF"/>
      </a:lt1>
      <a:dk2>
        <a:srgbClr val="BFD730"/>
      </a:dk2>
      <a:lt2>
        <a:srgbClr val="F7941E"/>
      </a:lt2>
      <a:accent1>
        <a:srgbClr val="00B9E1"/>
      </a:accent1>
      <a:accent2>
        <a:srgbClr val="D9D9D9"/>
      </a:accent2>
      <a:accent3>
        <a:srgbClr val="00A664"/>
      </a:accent3>
      <a:accent4>
        <a:srgbClr val="0069AA"/>
      </a:accent4>
      <a:accent5>
        <a:srgbClr val="FFCB05"/>
      </a:accent5>
      <a:accent6>
        <a:srgbClr val="EE3124"/>
      </a:accent6>
      <a:hlink>
        <a:srgbClr val="0069AA"/>
      </a:hlink>
      <a:folHlink>
        <a:srgbClr val="139694"/>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0"/>
          </a:spcBef>
          <a:defRPr>
            <a:latin typeface="Trebuchet MS"/>
            <a:cs typeface="Trebuchet MS"/>
          </a:defRPr>
        </a:defPPr>
      </a:lstStyle>
    </a:spDef>
    <a:lnDef>
      <a:spPr bwMode="auto">
        <a:noFill/>
        <a:ln w="12700" cap="flat" cmpd="sng" algn="ctr">
          <a:solidFill>
            <a:schemeClr val="tx1"/>
          </a:solidFill>
          <a:prstDash val="solid"/>
          <a:round/>
          <a:headEnd type="none" w="med" len="med"/>
          <a:tailEnd type="arrow" w="lg" len="lg"/>
        </a:ln>
        <a:effectLst/>
      </a:spPr>
      <a:bodyPr/>
      <a:lstStyle/>
    </a:lnDef>
    <a:txDef>
      <a:spPr>
        <a:noFill/>
      </a:spPr>
      <a:bodyPr wrap="square" rtlCol="0">
        <a:spAutoFit/>
      </a:bodyPr>
      <a:lstStyle>
        <a:defPPr>
          <a:defRPr smtClean="0">
            <a:latin typeface="Trebuchet MS"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34B233"/>
        </a:dk2>
        <a:lt2>
          <a:srgbClr val="CF0072"/>
        </a:lt2>
        <a:accent1>
          <a:srgbClr val="34B4E4"/>
        </a:accent1>
        <a:accent2>
          <a:srgbClr val="AA9C8F"/>
        </a:accent2>
        <a:accent3>
          <a:srgbClr val="FFFFFF"/>
        </a:accent3>
        <a:accent4>
          <a:srgbClr val="000000"/>
        </a:accent4>
        <a:accent5>
          <a:srgbClr val="AED6EF"/>
        </a:accent5>
        <a:accent6>
          <a:srgbClr val="9A8D81"/>
        </a:accent6>
        <a:hlink>
          <a:srgbClr val="00549F"/>
        </a:hlink>
        <a:folHlink>
          <a:srgbClr val="FFC82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2015_DebRA_Template_4x3</Template>
  <TotalTime>6323</TotalTime>
  <Words>4520</Words>
  <Application>Microsoft Office PowerPoint</Application>
  <PresentationFormat>On-screen Show (4:3)</PresentationFormat>
  <Paragraphs>381</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2015_DebRA_Template_4x3</vt:lpstr>
      <vt:lpstr>EB特殊症状的处理 周迎春</vt:lpstr>
      <vt:lpstr>目录</vt:lpstr>
      <vt:lpstr>一、瘙痒</vt:lpstr>
      <vt:lpstr>瘙痒 – 影响到大量EB患者</vt:lpstr>
      <vt:lpstr>瘙痒 – 影响患者多个方面</vt:lpstr>
      <vt:lpstr>瘙痒 –预防</vt:lpstr>
      <vt:lpstr>瘙痒-局部止痒</vt:lpstr>
      <vt:lpstr>瘙痒-局部止痒-续</vt:lpstr>
      <vt:lpstr>瘙痒 – 口服药物止痒</vt:lpstr>
      <vt:lpstr>抗组胺药物（H1受体拮抗剂）</vt:lpstr>
      <vt:lpstr>其它药物</vt:lpstr>
      <vt:lpstr>瘙痒-痒疹性EB</vt:lpstr>
      <vt:lpstr>二、食道疼 </vt:lpstr>
      <vt:lpstr>食道疼的表现</vt:lpstr>
      <vt:lpstr>食道疼的处理</vt:lpstr>
      <vt:lpstr>预防食道疼</vt:lpstr>
      <vt:lpstr>全身麻醉下食道的液压球囊扩张</vt:lpstr>
      <vt:lpstr>食道阻塞严重时的处理办法</vt:lpstr>
      <vt:lpstr>三、眼睛疼</vt:lpstr>
      <vt:lpstr>眼睛各种问题的发生频率</vt:lpstr>
      <vt:lpstr>眼睛疼的自然过程</vt:lpstr>
      <vt:lpstr>眼睛疼时的护理</vt:lpstr>
      <vt:lpstr>四、留置针的固定</vt:lpstr>
      <vt:lpstr>留置针</vt:lpstr>
      <vt:lpstr>五、已愈合皮肤的保护</vt:lpstr>
      <vt:lpstr>新愈合的皮肤很脆弱</vt:lpstr>
      <vt:lpstr>ABC法包扎手和胳膊</vt:lpstr>
      <vt:lpstr>六、护理指南和中心网站介绍</vt:lpstr>
      <vt:lpstr>护理指南</vt:lpstr>
      <vt:lpstr>护理指南-内容</vt:lpstr>
      <vt:lpstr>给患者父母的话</vt:lpstr>
      <vt:lpstr>护理材料</vt:lpstr>
      <vt:lpstr>中心主页-访问方式</vt:lpstr>
      <vt:lpstr>中心主页-手机访问-chrome风格</vt:lpstr>
      <vt:lpstr>中心主页-手机访问-绿茶浏览器风格</vt:lpstr>
      <vt:lpstr>微信中访问主页</vt:lpstr>
      <vt:lpstr>电脑上主页内容浏览和检索</vt:lpstr>
      <vt:lpstr>电脑上主页内容浏览和检索</vt:lpstr>
      <vt:lpstr>手机上浏览内容和检索</vt:lpstr>
      <vt:lpstr>活用网站地图-把主页当书读</vt:lpstr>
      <vt:lpstr>七、测验</vt:lpstr>
      <vt:lpstr>测试</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中国EB患者信息统计-2015年</dc:title>
  <dc:creator>ZHOU Yingchun</dc:creator>
  <cp:lastModifiedBy>ZHOU Yingchun</cp:lastModifiedBy>
  <cp:revision>328</cp:revision>
  <dcterms:created xsi:type="dcterms:W3CDTF">2015-05-25T23:17:08Z</dcterms:created>
  <dcterms:modified xsi:type="dcterms:W3CDTF">2016-08-07T01:44:46Z</dcterms:modified>
</cp:coreProperties>
</file>