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8" r:id="rId8"/>
    <p:sldId id="264" r:id="rId9"/>
    <p:sldId id="262" r:id="rId10"/>
    <p:sldId id="263" r:id="rId11"/>
    <p:sldId id="269" r:id="rId12"/>
    <p:sldId id="266" r:id="rId13"/>
    <p:sldId id="270" r:id="rId14"/>
    <p:sldId id="267" r:id="rId15"/>
    <p:sldId id="271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94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143A18-E924-460B-9BAC-665153082AF1}" type="doc">
      <dgm:prSet loTypeId="urn:microsoft.com/office/officeart/2005/8/layout/radial6" loCatId="cycle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zh-CN" altLang="en-US"/>
        </a:p>
      </dgm:t>
    </dgm:pt>
    <dgm:pt modelId="{BACCCF04-A37C-457F-8709-6EDD84139530}">
      <dgm:prSet phldrT="[文本]"/>
      <dgm:spPr/>
      <dgm:t>
        <a:bodyPr/>
        <a:lstStyle/>
        <a:p>
          <a:r>
            <a:rPr lang="zh-CN" altLang="en-US" b="1" dirty="0" smtClean="0"/>
            <a:t>龋齿</a:t>
          </a:r>
          <a:endParaRPr lang="zh-CN" altLang="en-US" b="1" dirty="0"/>
        </a:p>
      </dgm:t>
    </dgm:pt>
    <dgm:pt modelId="{CFE412F5-1ED3-47B2-9D33-9F20AFE4555A}" type="parTrans" cxnId="{AECE115F-DD34-4418-9D4F-3BA6BF5C4F92}">
      <dgm:prSet/>
      <dgm:spPr/>
      <dgm:t>
        <a:bodyPr/>
        <a:lstStyle/>
        <a:p>
          <a:endParaRPr lang="zh-CN" altLang="en-US"/>
        </a:p>
      </dgm:t>
    </dgm:pt>
    <dgm:pt modelId="{26BF8011-C422-45FF-971C-E7AEF9979F53}" type="sibTrans" cxnId="{AECE115F-DD34-4418-9D4F-3BA6BF5C4F92}">
      <dgm:prSet/>
      <dgm:spPr/>
      <dgm:t>
        <a:bodyPr/>
        <a:lstStyle/>
        <a:p>
          <a:endParaRPr lang="zh-CN" altLang="en-US"/>
        </a:p>
      </dgm:t>
    </dgm:pt>
    <dgm:pt modelId="{72C53E1D-0203-42BF-8B16-FB3BE3208F72}">
      <dgm:prSet phldrT="[文本]"/>
      <dgm:spPr/>
      <dgm:t>
        <a:bodyPr/>
        <a:lstStyle/>
        <a:p>
          <a:r>
            <a:rPr lang="zh-CN" altLang="en-US" b="1" dirty="0" smtClean="0"/>
            <a:t>宿主</a:t>
          </a:r>
          <a:endParaRPr lang="zh-CN" altLang="en-US" b="1" dirty="0"/>
        </a:p>
      </dgm:t>
    </dgm:pt>
    <dgm:pt modelId="{7EA0432E-6DCD-420D-956D-F9B674A9C761}" type="parTrans" cxnId="{419DDDDF-0E47-4813-8A7A-878172F9D56F}">
      <dgm:prSet/>
      <dgm:spPr/>
      <dgm:t>
        <a:bodyPr/>
        <a:lstStyle/>
        <a:p>
          <a:endParaRPr lang="zh-CN" altLang="en-US"/>
        </a:p>
      </dgm:t>
    </dgm:pt>
    <dgm:pt modelId="{6850C8C1-DF23-42E7-A307-D4C502D09D6D}" type="sibTrans" cxnId="{419DDDDF-0E47-4813-8A7A-878172F9D56F}">
      <dgm:prSet/>
      <dgm:spPr/>
      <dgm:t>
        <a:bodyPr/>
        <a:lstStyle/>
        <a:p>
          <a:endParaRPr lang="zh-CN" altLang="en-US"/>
        </a:p>
      </dgm:t>
    </dgm:pt>
    <dgm:pt modelId="{EB97A435-357A-4967-8F54-ADA2254ABAAD}">
      <dgm:prSet phldrT="[文本]"/>
      <dgm:spPr/>
      <dgm:t>
        <a:bodyPr/>
        <a:lstStyle/>
        <a:p>
          <a:r>
            <a:rPr lang="zh-CN" altLang="en-US" b="1" smtClean="0"/>
            <a:t>食物</a:t>
          </a:r>
          <a:endParaRPr lang="zh-CN" altLang="en-US" b="1" dirty="0"/>
        </a:p>
      </dgm:t>
    </dgm:pt>
    <dgm:pt modelId="{6F2CC189-27D0-42EF-BA16-BCFF11B1005B}" type="parTrans" cxnId="{B27574FD-616B-463C-87A1-5D0A9807418D}">
      <dgm:prSet/>
      <dgm:spPr/>
      <dgm:t>
        <a:bodyPr/>
        <a:lstStyle/>
        <a:p>
          <a:endParaRPr lang="zh-CN" altLang="en-US"/>
        </a:p>
      </dgm:t>
    </dgm:pt>
    <dgm:pt modelId="{A4332A14-FF06-439A-A193-42C07D42176A}" type="sibTrans" cxnId="{B27574FD-616B-463C-87A1-5D0A9807418D}">
      <dgm:prSet/>
      <dgm:spPr/>
      <dgm:t>
        <a:bodyPr/>
        <a:lstStyle/>
        <a:p>
          <a:endParaRPr lang="zh-CN" altLang="en-US"/>
        </a:p>
      </dgm:t>
    </dgm:pt>
    <dgm:pt modelId="{86BEE5AD-DF55-4E68-A194-5AAE0044EC4E}">
      <dgm:prSet phldrT="[文本]"/>
      <dgm:spPr/>
      <dgm:t>
        <a:bodyPr/>
        <a:lstStyle/>
        <a:p>
          <a:r>
            <a:rPr lang="zh-CN" altLang="en-US" b="1" smtClean="0"/>
            <a:t>时间</a:t>
          </a:r>
          <a:endParaRPr lang="zh-CN" altLang="en-US" b="1" dirty="0"/>
        </a:p>
      </dgm:t>
    </dgm:pt>
    <dgm:pt modelId="{6648D54D-0EB9-4676-A569-5DB95F4624BF}" type="parTrans" cxnId="{5E828EA0-3FB0-4312-BAC7-64D2AF04D5B7}">
      <dgm:prSet/>
      <dgm:spPr/>
      <dgm:t>
        <a:bodyPr/>
        <a:lstStyle/>
        <a:p>
          <a:endParaRPr lang="zh-CN" altLang="en-US"/>
        </a:p>
      </dgm:t>
    </dgm:pt>
    <dgm:pt modelId="{9A817B4E-BE41-4053-B69F-C4C152252ED0}" type="sibTrans" cxnId="{5E828EA0-3FB0-4312-BAC7-64D2AF04D5B7}">
      <dgm:prSet/>
      <dgm:spPr/>
      <dgm:t>
        <a:bodyPr/>
        <a:lstStyle/>
        <a:p>
          <a:endParaRPr lang="zh-CN" altLang="en-US"/>
        </a:p>
      </dgm:t>
    </dgm:pt>
    <dgm:pt modelId="{7348AF55-D56F-4EFC-8A95-9AD97DB5FA13}">
      <dgm:prSet phldrT="[文本]"/>
      <dgm:spPr/>
      <dgm:t>
        <a:bodyPr/>
        <a:lstStyle/>
        <a:p>
          <a:r>
            <a:rPr lang="zh-CN" altLang="en-US" b="1" dirty="0" smtClean="0"/>
            <a:t>微生物</a:t>
          </a:r>
          <a:endParaRPr lang="zh-CN" altLang="en-US" b="1" dirty="0"/>
        </a:p>
      </dgm:t>
    </dgm:pt>
    <dgm:pt modelId="{9162C519-3252-4DB9-AA13-98F6E14F867F}" type="parTrans" cxnId="{9D5B5842-7AEE-481C-B0ED-538BDAC26A76}">
      <dgm:prSet/>
      <dgm:spPr/>
      <dgm:t>
        <a:bodyPr/>
        <a:lstStyle/>
        <a:p>
          <a:endParaRPr lang="zh-CN" altLang="en-US"/>
        </a:p>
      </dgm:t>
    </dgm:pt>
    <dgm:pt modelId="{D31C4FE2-CD89-4A42-A587-15DDB6C8FC22}" type="sibTrans" cxnId="{9D5B5842-7AEE-481C-B0ED-538BDAC26A76}">
      <dgm:prSet/>
      <dgm:spPr/>
      <dgm:t>
        <a:bodyPr/>
        <a:lstStyle/>
        <a:p>
          <a:endParaRPr lang="zh-CN" altLang="en-US"/>
        </a:p>
      </dgm:t>
    </dgm:pt>
    <dgm:pt modelId="{0452AFFD-AAD2-46E7-980D-847AFC4F294A}" type="pres">
      <dgm:prSet presAssocID="{58143A18-E924-460B-9BAC-665153082AF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30E52215-A008-49DE-99A9-D8ED23CC4F1B}" type="pres">
      <dgm:prSet presAssocID="{BACCCF04-A37C-457F-8709-6EDD84139530}" presName="centerShape" presStyleLbl="node0" presStyleIdx="0" presStyleCnt="1"/>
      <dgm:spPr/>
      <dgm:t>
        <a:bodyPr/>
        <a:lstStyle/>
        <a:p>
          <a:endParaRPr lang="zh-CN" altLang="en-US"/>
        </a:p>
      </dgm:t>
    </dgm:pt>
    <dgm:pt modelId="{2378C778-B1AC-4D6A-AA65-694D54A1CCFC}" type="pres">
      <dgm:prSet presAssocID="{72C53E1D-0203-42BF-8B16-FB3BE3208F7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4016806-C8A4-40DE-B56C-4CAD37D7F1DE}" type="pres">
      <dgm:prSet presAssocID="{72C53E1D-0203-42BF-8B16-FB3BE3208F72}" presName="dummy" presStyleCnt="0"/>
      <dgm:spPr/>
    </dgm:pt>
    <dgm:pt modelId="{745C2E0B-EE3B-412C-8B1D-170D6E233861}" type="pres">
      <dgm:prSet presAssocID="{6850C8C1-DF23-42E7-A307-D4C502D09D6D}" presName="sibTrans" presStyleLbl="sibTrans2D1" presStyleIdx="0" presStyleCnt="4" custScaleX="125226"/>
      <dgm:spPr/>
      <dgm:t>
        <a:bodyPr/>
        <a:lstStyle/>
        <a:p>
          <a:endParaRPr lang="zh-CN" altLang="en-US"/>
        </a:p>
      </dgm:t>
    </dgm:pt>
    <dgm:pt modelId="{8CA64D6A-DF7D-4851-954C-7F4D99D24AFF}" type="pres">
      <dgm:prSet presAssocID="{EB97A435-357A-4967-8F54-ADA2254ABAAD}" presName="node" presStyleLbl="node1" presStyleIdx="1" presStyleCnt="4" custRadScaleRad="11095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B111B7F-DE57-4DEE-ADE8-1EB208739111}" type="pres">
      <dgm:prSet presAssocID="{EB97A435-357A-4967-8F54-ADA2254ABAAD}" presName="dummy" presStyleCnt="0"/>
      <dgm:spPr/>
    </dgm:pt>
    <dgm:pt modelId="{F88C6070-BDBB-4FAD-A5AD-1CE1854FE04C}" type="pres">
      <dgm:prSet presAssocID="{A4332A14-FF06-439A-A193-42C07D42176A}" presName="sibTrans" presStyleLbl="sibTrans2D1" presStyleIdx="1" presStyleCnt="4" custScaleX="121387"/>
      <dgm:spPr/>
      <dgm:t>
        <a:bodyPr/>
        <a:lstStyle/>
        <a:p>
          <a:endParaRPr lang="zh-CN" altLang="en-US"/>
        </a:p>
      </dgm:t>
    </dgm:pt>
    <dgm:pt modelId="{01C84B21-E040-4D75-8D15-DD24295B1E03}" type="pres">
      <dgm:prSet presAssocID="{86BEE5AD-DF55-4E68-A194-5AAE0044EC4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6F544F6-2875-4B16-B8E8-F6D32A63FE42}" type="pres">
      <dgm:prSet presAssocID="{86BEE5AD-DF55-4E68-A194-5AAE0044EC4E}" presName="dummy" presStyleCnt="0"/>
      <dgm:spPr/>
    </dgm:pt>
    <dgm:pt modelId="{DA3CF345-A79A-450C-A79D-B81DBC387D31}" type="pres">
      <dgm:prSet presAssocID="{9A817B4E-BE41-4053-B69F-C4C152252ED0}" presName="sibTrans" presStyleLbl="sibTrans2D1" presStyleIdx="2" presStyleCnt="4" custScaleX="129709" custLinFactNeighborX="3261" custLinFactNeighborY="397"/>
      <dgm:spPr/>
      <dgm:t>
        <a:bodyPr/>
        <a:lstStyle/>
        <a:p>
          <a:endParaRPr lang="zh-CN" altLang="en-US"/>
        </a:p>
      </dgm:t>
    </dgm:pt>
    <dgm:pt modelId="{3F6BDB4F-9A6F-43EC-902C-9C1E65FB3FC8}" type="pres">
      <dgm:prSet presAssocID="{7348AF55-D56F-4EFC-8A95-9AD97DB5FA13}" presName="node" presStyleLbl="node1" presStyleIdx="3" presStyleCnt="4" custScaleX="103056" custRadScaleRad="11294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BE9F903-0025-4A28-B5D6-B2A29E5CA982}" type="pres">
      <dgm:prSet presAssocID="{7348AF55-D56F-4EFC-8A95-9AD97DB5FA13}" presName="dummy" presStyleCnt="0"/>
      <dgm:spPr/>
    </dgm:pt>
    <dgm:pt modelId="{3558BBA0-7975-41DA-B24F-A7218EF861C9}" type="pres">
      <dgm:prSet presAssocID="{D31C4FE2-CD89-4A42-A587-15DDB6C8FC22}" presName="sibTrans" presStyleLbl="sibTrans2D1" presStyleIdx="3" presStyleCnt="4" custScaleX="127026"/>
      <dgm:spPr/>
      <dgm:t>
        <a:bodyPr/>
        <a:lstStyle/>
        <a:p>
          <a:endParaRPr lang="zh-CN" altLang="en-US"/>
        </a:p>
      </dgm:t>
    </dgm:pt>
  </dgm:ptLst>
  <dgm:cxnLst>
    <dgm:cxn modelId="{FFA811C2-61B1-4155-8858-5AC4EC57563D}" type="presOf" srcId="{58143A18-E924-460B-9BAC-665153082AF1}" destId="{0452AFFD-AAD2-46E7-980D-847AFC4F294A}" srcOrd="0" destOrd="0" presId="urn:microsoft.com/office/officeart/2005/8/layout/radial6"/>
    <dgm:cxn modelId="{154B58E8-0277-4CBC-A188-20A550124529}" type="presOf" srcId="{7348AF55-D56F-4EFC-8A95-9AD97DB5FA13}" destId="{3F6BDB4F-9A6F-43EC-902C-9C1E65FB3FC8}" srcOrd="0" destOrd="0" presId="urn:microsoft.com/office/officeart/2005/8/layout/radial6"/>
    <dgm:cxn modelId="{C28EF0B9-85B7-47F5-9998-298017979DD3}" type="presOf" srcId="{A4332A14-FF06-439A-A193-42C07D42176A}" destId="{F88C6070-BDBB-4FAD-A5AD-1CE1854FE04C}" srcOrd="0" destOrd="0" presId="urn:microsoft.com/office/officeart/2005/8/layout/radial6"/>
    <dgm:cxn modelId="{F9403AE4-7153-4245-995F-DA5D062FE008}" type="presOf" srcId="{EB97A435-357A-4967-8F54-ADA2254ABAAD}" destId="{8CA64D6A-DF7D-4851-954C-7F4D99D24AFF}" srcOrd="0" destOrd="0" presId="urn:microsoft.com/office/officeart/2005/8/layout/radial6"/>
    <dgm:cxn modelId="{AECE115F-DD34-4418-9D4F-3BA6BF5C4F92}" srcId="{58143A18-E924-460B-9BAC-665153082AF1}" destId="{BACCCF04-A37C-457F-8709-6EDD84139530}" srcOrd="0" destOrd="0" parTransId="{CFE412F5-1ED3-47B2-9D33-9F20AFE4555A}" sibTransId="{26BF8011-C422-45FF-971C-E7AEF9979F53}"/>
    <dgm:cxn modelId="{73D63962-640D-4C3D-B4C9-B8526304F466}" type="presOf" srcId="{6850C8C1-DF23-42E7-A307-D4C502D09D6D}" destId="{745C2E0B-EE3B-412C-8B1D-170D6E233861}" srcOrd="0" destOrd="0" presId="urn:microsoft.com/office/officeart/2005/8/layout/radial6"/>
    <dgm:cxn modelId="{1EA96B9D-9A6E-45C5-B832-5CCE658D2410}" type="presOf" srcId="{72C53E1D-0203-42BF-8B16-FB3BE3208F72}" destId="{2378C778-B1AC-4D6A-AA65-694D54A1CCFC}" srcOrd="0" destOrd="0" presId="urn:microsoft.com/office/officeart/2005/8/layout/radial6"/>
    <dgm:cxn modelId="{B27574FD-616B-463C-87A1-5D0A9807418D}" srcId="{BACCCF04-A37C-457F-8709-6EDD84139530}" destId="{EB97A435-357A-4967-8F54-ADA2254ABAAD}" srcOrd="1" destOrd="0" parTransId="{6F2CC189-27D0-42EF-BA16-BCFF11B1005B}" sibTransId="{A4332A14-FF06-439A-A193-42C07D42176A}"/>
    <dgm:cxn modelId="{419DDDDF-0E47-4813-8A7A-878172F9D56F}" srcId="{BACCCF04-A37C-457F-8709-6EDD84139530}" destId="{72C53E1D-0203-42BF-8B16-FB3BE3208F72}" srcOrd="0" destOrd="0" parTransId="{7EA0432E-6DCD-420D-956D-F9B674A9C761}" sibTransId="{6850C8C1-DF23-42E7-A307-D4C502D09D6D}"/>
    <dgm:cxn modelId="{5E828EA0-3FB0-4312-BAC7-64D2AF04D5B7}" srcId="{BACCCF04-A37C-457F-8709-6EDD84139530}" destId="{86BEE5AD-DF55-4E68-A194-5AAE0044EC4E}" srcOrd="2" destOrd="0" parTransId="{6648D54D-0EB9-4676-A569-5DB95F4624BF}" sibTransId="{9A817B4E-BE41-4053-B69F-C4C152252ED0}"/>
    <dgm:cxn modelId="{E2EBC206-9E64-44F8-9620-FD0E2DB2ADC8}" type="presOf" srcId="{9A817B4E-BE41-4053-B69F-C4C152252ED0}" destId="{DA3CF345-A79A-450C-A79D-B81DBC387D31}" srcOrd="0" destOrd="0" presId="urn:microsoft.com/office/officeart/2005/8/layout/radial6"/>
    <dgm:cxn modelId="{3214BBC6-775E-4AAB-A0F9-F90329957FB0}" type="presOf" srcId="{86BEE5AD-DF55-4E68-A194-5AAE0044EC4E}" destId="{01C84B21-E040-4D75-8D15-DD24295B1E03}" srcOrd="0" destOrd="0" presId="urn:microsoft.com/office/officeart/2005/8/layout/radial6"/>
    <dgm:cxn modelId="{EC8B9C6B-4E3E-4C61-BD62-85B178DF6B0D}" type="presOf" srcId="{D31C4FE2-CD89-4A42-A587-15DDB6C8FC22}" destId="{3558BBA0-7975-41DA-B24F-A7218EF861C9}" srcOrd="0" destOrd="0" presId="urn:microsoft.com/office/officeart/2005/8/layout/radial6"/>
    <dgm:cxn modelId="{12DE9B4F-2C29-4801-93DC-BEFC9850C7D4}" type="presOf" srcId="{BACCCF04-A37C-457F-8709-6EDD84139530}" destId="{30E52215-A008-49DE-99A9-D8ED23CC4F1B}" srcOrd="0" destOrd="0" presId="urn:microsoft.com/office/officeart/2005/8/layout/radial6"/>
    <dgm:cxn modelId="{9D5B5842-7AEE-481C-B0ED-538BDAC26A76}" srcId="{BACCCF04-A37C-457F-8709-6EDD84139530}" destId="{7348AF55-D56F-4EFC-8A95-9AD97DB5FA13}" srcOrd="3" destOrd="0" parTransId="{9162C519-3252-4DB9-AA13-98F6E14F867F}" sibTransId="{D31C4FE2-CD89-4A42-A587-15DDB6C8FC22}"/>
    <dgm:cxn modelId="{322A3087-2B41-447B-A337-0322A0B6FEB5}" type="presParOf" srcId="{0452AFFD-AAD2-46E7-980D-847AFC4F294A}" destId="{30E52215-A008-49DE-99A9-D8ED23CC4F1B}" srcOrd="0" destOrd="0" presId="urn:microsoft.com/office/officeart/2005/8/layout/radial6"/>
    <dgm:cxn modelId="{635B859E-CD33-4CFB-9E97-1E67D7238E46}" type="presParOf" srcId="{0452AFFD-AAD2-46E7-980D-847AFC4F294A}" destId="{2378C778-B1AC-4D6A-AA65-694D54A1CCFC}" srcOrd="1" destOrd="0" presId="urn:microsoft.com/office/officeart/2005/8/layout/radial6"/>
    <dgm:cxn modelId="{D6F6AE78-C0E3-435D-914E-54A955937367}" type="presParOf" srcId="{0452AFFD-AAD2-46E7-980D-847AFC4F294A}" destId="{A4016806-C8A4-40DE-B56C-4CAD37D7F1DE}" srcOrd="2" destOrd="0" presId="urn:microsoft.com/office/officeart/2005/8/layout/radial6"/>
    <dgm:cxn modelId="{09E52119-3C4F-4190-93EB-3DDA2ED169B8}" type="presParOf" srcId="{0452AFFD-AAD2-46E7-980D-847AFC4F294A}" destId="{745C2E0B-EE3B-412C-8B1D-170D6E233861}" srcOrd="3" destOrd="0" presId="urn:microsoft.com/office/officeart/2005/8/layout/radial6"/>
    <dgm:cxn modelId="{DF7342EB-4CC3-4259-8D8C-02C373A0844E}" type="presParOf" srcId="{0452AFFD-AAD2-46E7-980D-847AFC4F294A}" destId="{8CA64D6A-DF7D-4851-954C-7F4D99D24AFF}" srcOrd="4" destOrd="0" presId="urn:microsoft.com/office/officeart/2005/8/layout/radial6"/>
    <dgm:cxn modelId="{88AD2AD2-A0B5-49CC-B8A3-589461756518}" type="presParOf" srcId="{0452AFFD-AAD2-46E7-980D-847AFC4F294A}" destId="{1B111B7F-DE57-4DEE-ADE8-1EB208739111}" srcOrd="5" destOrd="0" presId="urn:microsoft.com/office/officeart/2005/8/layout/radial6"/>
    <dgm:cxn modelId="{D7D93087-0919-43B4-BC06-F2EA4DDD50B7}" type="presParOf" srcId="{0452AFFD-AAD2-46E7-980D-847AFC4F294A}" destId="{F88C6070-BDBB-4FAD-A5AD-1CE1854FE04C}" srcOrd="6" destOrd="0" presId="urn:microsoft.com/office/officeart/2005/8/layout/radial6"/>
    <dgm:cxn modelId="{99E6AB55-1DA4-492B-B36E-C6E72FDB69CE}" type="presParOf" srcId="{0452AFFD-AAD2-46E7-980D-847AFC4F294A}" destId="{01C84B21-E040-4D75-8D15-DD24295B1E03}" srcOrd="7" destOrd="0" presId="urn:microsoft.com/office/officeart/2005/8/layout/radial6"/>
    <dgm:cxn modelId="{F1C6F8F9-BFC8-493C-AFC2-5A91FF56FDAE}" type="presParOf" srcId="{0452AFFD-AAD2-46E7-980D-847AFC4F294A}" destId="{26F544F6-2875-4B16-B8E8-F6D32A63FE42}" srcOrd="8" destOrd="0" presId="urn:microsoft.com/office/officeart/2005/8/layout/radial6"/>
    <dgm:cxn modelId="{3CBAC51E-6FA1-4B90-9EF5-4E98E9D60641}" type="presParOf" srcId="{0452AFFD-AAD2-46E7-980D-847AFC4F294A}" destId="{DA3CF345-A79A-450C-A79D-B81DBC387D31}" srcOrd="9" destOrd="0" presId="urn:microsoft.com/office/officeart/2005/8/layout/radial6"/>
    <dgm:cxn modelId="{D4B19BE2-D0ED-4C43-870C-0E35B9717C5F}" type="presParOf" srcId="{0452AFFD-AAD2-46E7-980D-847AFC4F294A}" destId="{3F6BDB4F-9A6F-43EC-902C-9C1E65FB3FC8}" srcOrd="10" destOrd="0" presId="urn:microsoft.com/office/officeart/2005/8/layout/radial6"/>
    <dgm:cxn modelId="{D434490D-B0E9-41E2-B02F-41B84CB6B82B}" type="presParOf" srcId="{0452AFFD-AAD2-46E7-980D-847AFC4F294A}" destId="{5BE9F903-0025-4A28-B5D6-B2A29E5CA982}" srcOrd="11" destOrd="0" presId="urn:microsoft.com/office/officeart/2005/8/layout/radial6"/>
    <dgm:cxn modelId="{D9326ED2-5EB5-4835-89BA-FF5FD66AFADD}" type="presParOf" srcId="{0452AFFD-AAD2-46E7-980D-847AFC4F294A}" destId="{3558BBA0-7975-41DA-B24F-A7218EF861C9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8BBA0-7975-41DA-B24F-A7218EF861C9}">
      <dsp:nvSpPr>
        <dsp:cNvPr id="0" name=""/>
        <dsp:cNvSpPr/>
      </dsp:nvSpPr>
      <dsp:spPr>
        <a:xfrm>
          <a:off x="1459176" y="546669"/>
          <a:ext cx="4762781" cy="3749453"/>
        </a:xfrm>
        <a:prstGeom prst="blockArc">
          <a:avLst>
            <a:gd name="adj1" fmla="val 10771058"/>
            <a:gd name="adj2" fmla="val 16646392"/>
            <a:gd name="adj3" fmla="val 4641"/>
          </a:avLst>
        </a:prstGeom>
        <a:solidFill>
          <a:schemeClr val="accent4">
            <a:hueOff val="10412346"/>
            <a:satOff val="-59202"/>
            <a:lumOff val="1902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A3CF345-A79A-450C-A79D-B81DBC387D31}">
      <dsp:nvSpPr>
        <dsp:cNvPr id="0" name=""/>
        <dsp:cNvSpPr/>
      </dsp:nvSpPr>
      <dsp:spPr>
        <a:xfrm>
          <a:off x="1531147" y="592387"/>
          <a:ext cx="4863378" cy="3749453"/>
        </a:xfrm>
        <a:prstGeom prst="blockArc">
          <a:avLst>
            <a:gd name="adj1" fmla="val 4953608"/>
            <a:gd name="adj2" fmla="val 10828942"/>
            <a:gd name="adj3" fmla="val 4641"/>
          </a:avLst>
        </a:prstGeom>
        <a:solidFill>
          <a:schemeClr val="accent4">
            <a:hueOff val="6941564"/>
            <a:satOff val="-39468"/>
            <a:lumOff val="1268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8C6070-BDBB-4FAD-A5AD-1CE1854FE04C}">
      <dsp:nvSpPr>
        <dsp:cNvPr id="0" name=""/>
        <dsp:cNvSpPr/>
      </dsp:nvSpPr>
      <dsp:spPr>
        <a:xfrm>
          <a:off x="2002598" y="573104"/>
          <a:ext cx="4551349" cy="3749453"/>
        </a:xfrm>
        <a:prstGeom prst="blockArc">
          <a:avLst>
            <a:gd name="adj1" fmla="val 21579314"/>
            <a:gd name="adj2" fmla="val 5777321"/>
            <a:gd name="adj3" fmla="val 4641"/>
          </a:avLst>
        </a:prstGeom>
        <a:solidFill>
          <a:schemeClr val="accent4">
            <a:hueOff val="3470782"/>
            <a:satOff val="-19734"/>
            <a:lumOff val="634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45C2E0B-EE3B-412C-8B1D-170D6E233861}">
      <dsp:nvSpPr>
        <dsp:cNvPr id="0" name=""/>
        <dsp:cNvSpPr/>
      </dsp:nvSpPr>
      <dsp:spPr>
        <a:xfrm>
          <a:off x="1930627" y="551066"/>
          <a:ext cx="4695290" cy="3749453"/>
        </a:xfrm>
        <a:prstGeom prst="blockArc">
          <a:avLst>
            <a:gd name="adj1" fmla="val 15822679"/>
            <a:gd name="adj2" fmla="val 20686"/>
            <a:gd name="adj3" fmla="val 464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0E52215-A008-49DE-99A9-D8ED23CC4F1B}">
      <dsp:nvSpPr>
        <dsp:cNvPr id="0" name=""/>
        <dsp:cNvSpPr/>
      </dsp:nvSpPr>
      <dsp:spPr>
        <a:xfrm>
          <a:off x="3214528" y="1573657"/>
          <a:ext cx="1726310" cy="1726310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300" b="1" kern="1200" dirty="0" smtClean="0"/>
            <a:t>龋齿</a:t>
          </a:r>
          <a:endParaRPr lang="zh-CN" altLang="en-US" sz="4300" b="1" kern="1200" dirty="0"/>
        </a:p>
      </dsp:txBody>
      <dsp:txXfrm>
        <a:off x="3467340" y="1826469"/>
        <a:ext cx="1220686" cy="1220686"/>
      </dsp:txXfrm>
    </dsp:sp>
    <dsp:sp modelId="{2378C778-B1AC-4D6A-AA65-694D54A1CCFC}">
      <dsp:nvSpPr>
        <dsp:cNvPr id="0" name=""/>
        <dsp:cNvSpPr/>
      </dsp:nvSpPr>
      <dsp:spPr>
        <a:xfrm>
          <a:off x="3473475" y="1379"/>
          <a:ext cx="1208417" cy="1208417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600" b="1" kern="1200" dirty="0" smtClean="0"/>
            <a:t>宿主</a:t>
          </a:r>
          <a:endParaRPr lang="zh-CN" altLang="en-US" sz="2600" b="1" kern="1200" dirty="0"/>
        </a:p>
      </dsp:txBody>
      <dsp:txXfrm>
        <a:off x="3650444" y="178348"/>
        <a:ext cx="854479" cy="854479"/>
      </dsp:txXfrm>
    </dsp:sp>
    <dsp:sp modelId="{8CA64D6A-DF7D-4851-954C-7F4D99D24AFF}">
      <dsp:nvSpPr>
        <dsp:cNvPr id="0" name=""/>
        <dsp:cNvSpPr/>
      </dsp:nvSpPr>
      <dsp:spPr>
        <a:xfrm>
          <a:off x="5505254" y="1832603"/>
          <a:ext cx="1208417" cy="1208417"/>
        </a:xfrm>
        <a:prstGeom prst="ellipse">
          <a:avLst/>
        </a:prstGeom>
        <a:gradFill rotWithShape="0">
          <a:gsLst>
            <a:gs pos="0">
              <a:schemeClr val="accent4">
                <a:hueOff val="3470782"/>
                <a:satOff val="-19734"/>
                <a:lumOff val="6340"/>
                <a:alphaOff val="0"/>
                <a:shade val="63000"/>
                <a:satMod val="165000"/>
              </a:schemeClr>
            </a:gs>
            <a:gs pos="30000">
              <a:schemeClr val="accent4">
                <a:hueOff val="3470782"/>
                <a:satOff val="-19734"/>
                <a:lumOff val="6340"/>
                <a:alphaOff val="0"/>
                <a:shade val="58000"/>
                <a:satMod val="165000"/>
              </a:schemeClr>
            </a:gs>
            <a:gs pos="75000">
              <a:schemeClr val="accent4">
                <a:hueOff val="3470782"/>
                <a:satOff val="-19734"/>
                <a:lumOff val="6340"/>
                <a:alphaOff val="0"/>
                <a:shade val="30000"/>
                <a:satMod val="175000"/>
              </a:schemeClr>
            </a:gs>
            <a:gs pos="100000">
              <a:schemeClr val="accent4">
                <a:hueOff val="3470782"/>
                <a:satOff val="-19734"/>
                <a:lumOff val="634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600" b="1" kern="1200" smtClean="0"/>
            <a:t>食物</a:t>
          </a:r>
          <a:endParaRPr lang="zh-CN" altLang="en-US" sz="2600" b="1" kern="1200" dirty="0"/>
        </a:p>
      </dsp:txBody>
      <dsp:txXfrm>
        <a:off x="5682223" y="2009572"/>
        <a:ext cx="854479" cy="854479"/>
      </dsp:txXfrm>
    </dsp:sp>
    <dsp:sp modelId="{01C84B21-E040-4D75-8D15-DD24295B1E03}">
      <dsp:nvSpPr>
        <dsp:cNvPr id="0" name=""/>
        <dsp:cNvSpPr/>
      </dsp:nvSpPr>
      <dsp:spPr>
        <a:xfrm>
          <a:off x="3473475" y="3663827"/>
          <a:ext cx="1208417" cy="1208417"/>
        </a:xfrm>
        <a:prstGeom prst="ellipse">
          <a:avLst/>
        </a:prstGeom>
        <a:gradFill rotWithShape="0">
          <a:gsLst>
            <a:gs pos="0">
              <a:schemeClr val="accent4">
                <a:hueOff val="6941564"/>
                <a:satOff val="-39468"/>
                <a:lumOff val="12680"/>
                <a:alphaOff val="0"/>
                <a:shade val="63000"/>
                <a:satMod val="165000"/>
              </a:schemeClr>
            </a:gs>
            <a:gs pos="30000">
              <a:schemeClr val="accent4">
                <a:hueOff val="6941564"/>
                <a:satOff val="-39468"/>
                <a:lumOff val="12680"/>
                <a:alphaOff val="0"/>
                <a:shade val="58000"/>
                <a:satMod val="165000"/>
              </a:schemeClr>
            </a:gs>
            <a:gs pos="75000">
              <a:schemeClr val="accent4">
                <a:hueOff val="6941564"/>
                <a:satOff val="-39468"/>
                <a:lumOff val="12680"/>
                <a:alphaOff val="0"/>
                <a:shade val="30000"/>
                <a:satMod val="175000"/>
              </a:schemeClr>
            </a:gs>
            <a:gs pos="100000">
              <a:schemeClr val="accent4">
                <a:hueOff val="6941564"/>
                <a:satOff val="-39468"/>
                <a:lumOff val="1268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600" b="1" kern="1200" smtClean="0"/>
            <a:t>时间</a:t>
          </a:r>
          <a:endParaRPr lang="zh-CN" altLang="en-US" sz="2600" b="1" kern="1200" dirty="0"/>
        </a:p>
      </dsp:txBody>
      <dsp:txXfrm>
        <a:off x="3650444" y="3840796"/>
        <a:ext cx="854479" cy="854479"/>
      </dsp:txXfrm>
    </dsp:sp>
    <dsp:sp modelId="{3F6BDB4F-9A6F-43EC-902C-9C1E65FB3FC8}">
      <dsp:nvSpPr>
        <dsp:cNvPr id="0" name=""/>
        <dsp:cNvSpPr/>
      </dsp:nvSpPr>
      <dsp:spPr>
        <a:xfrm>
          <a:off x="1386735" y="1832603"/>
          <a:ext cx="1245346" cy="1208417"/>
        </a:xfrm>
        <a:prstGeom prst="ellipse">
          <a:avLst/>
        </a:prstGeom>
        <a:gradFill rotWithShape="0">
          <a:gsLst>
            <a:gs pos="0">
              <a:schemeClr val="accent4">
                <a:hueOff val="10412346"/>
                <a:satOff val="-59202"/>
                <a:lumOff val="19020"/>
                <a:alphaOff val="0"/>
                <a:shade val="63000"/>
                <a:satMod val="165000"/>
              </a:schemeClr>
            </a:gs>
            <a:gs pos="30000">
              <a:schemeClr val="accent4">
                <a:hueOff val="10412346"/>
                <a:satOff val="-59202"/>
                <a:lumOff val="19020"/>
                <a:alphaOff val="0"/>
                <a:shade val="58000"/>
                <a:satMod val="165000"/>
              </a:schemeClr>
            </a:gs>
            <a:gs pos="75000">
              <a:schemeClr val="accent4">
                <a:hueOff val="10412346"/>
                <a:satOff val="-59202"/>
                <a:lumOff val="19020"/>
                <a:alphaOff val="0"/>
                <a:shade val="30000"/>
                <a:satMod val="175000"/>
              </a:schemeClr>
            </a:gs>
            <a:gs pos="100000">
              <a:schemeClr val="accent4">
                <a:hueOff val="10412346"/>
                <a:satOff val="-59202"/>
                <a:lumOff val="1902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600" b="1" kern="1200" dirty="0" smtClean="0"/>
            <a:t>微生物</a:t>
          </a:r>
          <a:endParaRPr lang="zh-CN" altLang="en-US" sz="2600" b="1" kern="1200" dirty="0"/>
        </a:p>
      </dsp:txBody>
      <dsp:txXfrm>
        <a:off x="1569112" y="2009572"/>
        <a:ext cx="880592" cy="8544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2017/10/31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接连接符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接连接符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椭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椭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椭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t>2017/10/31</a:t>
            </a:fld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2017/10/31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接连接符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椭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椭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椭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接连接符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t>2017/10/31</a:t>
            </a:fld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t>2017/10/31</a:t>
            </a:fld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3" name="页脚占位符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椭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t>2017/10/31</a:t>
            </a:fld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2017/10/31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椭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13.xml"/><Relationship Id="rId7" Type="http://schemas.openxmlformats.org/officeDocument/2006/relationships/image" Target="../media/image14.jpg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g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86000" y="2780928"/>
            <a:ext cx="6172200" cy="1894362"/>
          </a:xfrm>
        </p:spPr>
        <p:txBody>
          <a:bodyPr>
            <a:normAutofit/>
          </a:bodyPr>
          <a:lstStyle/>
          <a:p>
            <a:r>
              <a:rPr lang="zh-CN" altLang="en-US" sz="6000" dirty="0" smtClean="0">
                <a:solidFill>
                  <a:schemeClr val="tx1"/>
                </a:solidFill>
              </a:rPr>
              <a:t>儿童龋齿的预防</a:t>
            </a:r>
            <a:endParaRPr lang="zh-CN" altLang="en-US" sz="6000" dirty="0">
              <a:solidFill>
                <a:schemeClr val="tx1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360240" y="4869160"/>
            <a:ext cx="6172200" cy="1371600"/>
          </a:xfrm>
        </p:spPr>
        <p:txBody>
          <a:bodyPr>
            <a:normAutofit/>
          </a:bodyPr>
          <a:lstStyle/>
          <a:p>
            <a:r>
              <a:rPr lang="zh-CN" altLang="en-US" sz="2800" dirty="0" smtClean="0">
                <a:solidFill>
                  <a:schemeClr val="tx1"/>
                </a:solidFill>
              </a:rPr>
              <a:t>北京大学口腔医院   韩莹</a:t>
            </a:r>
            <a:endParaRPr lang="en-US" altLang="zh-CN" sz="2800" dirty="0" smtClean="0">
              <a:solidFill>
                <a:schemeClr val="tx1"/>
              </a:solidFill>
            </a:endParaRPr>
          </a:p>
          <a:p>
            <a:r>
              <a:rPr lang="en-US" altLang="zh-CN" sz="2800" dirty="0" smtClean="0">
                <a:solidFill>
                  <a:schemeClr val="tx1"/>
                </a:solidFill>
              </a:rPr>
              <a:t>2017.10.28</a:t>
            </a:r>
          </a:p>
        </p:txBody>
      </p:sp>
    </p:spTree>
    <p:extLst>
      <p:ext uri="{BB962C8B-B14F-4D97-AF65-F5344CB8AC3E}">
        <p14:creationId xmlns:p14="http://schemas.microsoft.com/office/powerpoint/2010/main" val="264906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7745288" cy="1143000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chemeClr val="tx1"/>
                </a:solidFill>
              </a:rPr>
              <a:t>其他预防龋齿的方法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971600" y="1600200"/>
            <a:ext cx="4248472" cy="48737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000" b="1" dirty="0"/>
              <a:t>氟化物的</a:t>
            </a:r>
            <a:r>
              <a:rPr lang="zh-CN" altLang="en-US" sz="3000" b="1" dirty="0" smtClean="0"/>
              <a:t>使用</a:t>
            </a:r>
            <a:endParaRPr lang="en-US" altLang="zh-CN" sz="3000" b="1" dirty="0" smtClean="0"/>
          </a:p>
          <a:p>
            <a:pPr lvl="1">
              <a:lnSpc>
                <a:spcPct val="150000"/>
              </a:lnSpc>
            </a:pPr>
            <a:r>
              <a:rPr lang="zh-CN" altLang="en-US" sz="2700" b="1" dirty="0" smtClean="0">
                <a:hlinkClick r:id="rId2" action="ppaction://hlinksldjump"/>
              </a:rPr>
              <a:t>含氟牙膏</a:t>
            </a:r>
            <a:endParaRPr lang="en-US" altLang="zh-CN" sz="2700" b="1" dirty="0" smtClean="0"/>
          </a:p>
          <a:p>
            <a:pPr lvl="1">
              <a:lnSpc>
                <a:spcPct val="150000"/>
              </a:lnSpc>
            </a:pPr>
            <a:r>
              <a:rPr lang="zh-CN" altLang="en-US" sz="2700" b="1" dirty="0">
                <a:hlinkClick r:id="rId3" action="ppaction://hlinksldjump"/>
              </a:rPr>
              <a:t>含氟</a:t>
            </a:r>
            <a:r>
              <a:rPr lang="zh-CN" altLang="en-US" sz="2700" b="1" dirty="0" smtClean="0">
                <a:hlinkClick r:id="rId3" action="ppaction://hlinksldjump"/>
              </a:rPr>
              <a:t>漱口水</a:t>
            </a:r>
            <a:endParaRPr lang="en-US" altLang="zh-CN" sz="2700" b="1" dirty="0" smtClean="0"/>
          </a:p>
          <a:p>
            <a:pPr lvl="1">
              <a:lnSpc>
                <a:spcPct val="150000"/>
              </a:lnSpc>
            </a:pPr>
            <a:r>
              <a:rPr lang="zh-CN" altLang="en-US" sz="2700" b="1" dirty="0">
                <a:hlinkClick r:id="rId4" action="ppaction://hlinksldjump"/>
              </a:rPr>
              <a:t>氟</a:t>
            </a:r>
            <a:r>
              <a:rPr lang="zh-CN" altLang="en-US" sz="2700" b="1" dirty="0" smtClean="0">
                <a:hlinkClick r:id="rId4" action="ppaction://hlinksldjump"/>
              </a:rPr>
              <a:t>保涂料</a:t>
            </a:r>
            <a:endParaRPr lang="en-US" altLang="zh-CN" sz="2700" b="1" dirty="0" smtClean="0"/>
          </a:p>
          <a:p>
            <a:pPr>
              <a:lnSpc>
                <a:spcPct val="150000"/>
              </a:lnSpc>
            </a:pPr>
            <a:r>
              <a:rPr lang="zh-CN" altLang="en-US" sz="3000" b="1" dirty="0" smtClean="0"/>
              <a:t>减少进食频率</a:t>
            </a:r>
            <a:endParaRPr lang="en-US" altLang="zh-CN" sz="3000" b="1" dirty="0" smtClean="0"/>
          </a:p>
          <a:p>
            <a:pPr>
              <a:lnSpc>
                <a:spcPct val="150000"/>
              </a:lnSpc>
            </a:pPr>
            <a:r>
              <a:rPr lang="zh-CN" altLang="en-US" sz="3000" b="1" dirty="0" smtClean="0"/>
              <a:t>定期口腔检查</a:t>
            </a:r>
            <a:endParaRPr lang="en-US" altLang="zh-CN" sz="3000" b="1" dirty="0" smtClean="0"/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9064" y="2420888"/>
            <a:ext cx="2913296" cy="2078151"/>
          </a:xfrm>
          <a:prstGeom prst="rect">
            <a:avLst/>
          </a:prstGeom>
        </p:spPr>
      </p:pic>
      <p:pic>
        <p:nvPicPr>
          <p:cNvPr id="5" name="图片 4" descr="IMG_2265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81810" y="836712"/>
            <a:ext cx="3741747" cy="1656184"/>
          </a:xfrm>
          <a:prstGeom prst="round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810" y="4437112"/>
            <a:ext cx="3634776" cy="1785079"/>
          </a:xfrm>
          <a:prstGeom prst="rect">
            <a:avLst/>
          </a:prstGeom>
        </p:spPr>
      </p:pic>
      <p:sp>
        <p:nvSpPr>
          <p:cNvPr id="7" name="云形 6">
            <a:hlinkClick r:id="rId8" action="ppaction://hlinksldjump"/>
          </p:cNvPr>
          <p:cNvSpPr/>
          <p:nvPr/>
        </p:nvSpPr>
        <p:spPr>
          <a:xfrm>
            <a:off x="8223557" y="5805264"/>
            <a:ext cx="452899" cy="41692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8129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3"/>
          <p:cNvSpPr txBox="1">
            <a:spLocks noChangeArrowheads="1"/>
          </p:cNvSpPr>
          <p:nvPr/>
        </p:nvSpPr>
        <p:spPr bwMode="auto">
          <a:xfrm>
            <a:off x="538855" y="562523"/>
            <a:ext cx="770485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itchFamily="34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itchFamily="34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itchFamily="34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itchFamily="34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ea typeface="宋体" charset="-122"/>
              </a:defRPr>
            </a:lvl9pPr>
          </a:lstStyle>
          <a:p>
            <a:pPr eaLnBrk="1" hangingPunct="1"/>
            <a:r>
              <a:rPr lang="en-US" altLang="zh-CN" sz="3600" cap="small" dirty="0" smtClean="0">
                <a:latin typeface="+mj-lt"/>
                <a:ea typeface="+mj-ea"/>
                <a:cs typeface="+mj-cs"/>
              </a:rPr>
              <a:t>ADA</a:t>
            </a:r>
            <a:r>
              <a:rPr lang="zh-CN" altLang="en-US" sz="3600" cap="small" dirty="0" smtClean="0">
                <a:latin typeface="+mj-lt"/>
                <a:ea typeface="+mj-ea"/>
                <a:cs typeface="+mj-cs"/>
              </a:rPr>
              <a:t>建议 </a:t>
            </a:r>
            <a:r>
              <a:rPr lang="en-US" altLang="zh-CN" sz="3600" cap="small" dirty="0">
                <a:latin typeface="+mj-lt"/>
                <a:ea typeface="+mj-ea"/>
                <a:cs typeface="+mj-cs"/>
              </a:rPr>
              <a:t>2013</a:t>
            </a:r>
            <a:endParaRPr lang="zh-CN" altLang="en-US" sz="3600" cap="small" dirty="0">
              <a:latin typeface="+mj-lt"/>
              <a:ea typeface="+mj-ea"/>
              <a:cs typeface="+mj-cs"/>
            </a:endParaRPr>
          </a:p>
        </p:txBody>
      </p:sp>
      <p:sp>
        <p:nvSpPr>
          <p:cNvPr id="45059" name="Rectangle 5"/>
          <p:cNvSpPr>
            <a:spLocks noChangeArrowheads="1"/>
          </p:cNvSpPr>
          <p:nvPr/>
        </p:nvSpPr>
        <p:spPr bwMode="auto">
          <a:xfrm>
            <a:off x="1331639" y="1303015"/>
            <a:ext cx="7290867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03225" indent="-403225">
              <a:defRPr b="1">
                <a:solidFill>
                  <a:schemeClr val="tx1"/>
                </a:solidFill>
                <a:latin typeface="Verdana" pitchFamily="34" charset="0"/>
                <a:ea typeface="宋体" charset="-122"/>
              </a:defRPr>
            </a:lvl1pPr>
            <a:lvl2pPr marL="860425" indent="-403225">
              <a:defRPr b="1">
                <a:solidFill>
                  <a:schemeClr val="tx1"/>
                </a:solidFill>
                <a:latin typeface="Verdana" pitchFamily="34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itchFamily="34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itchFamily="34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ea typeface="宋体" charset="-122"/>
              </a:defRPr>
            </a:lvl9pPr>
          </a:lstStyle>
          <a:p>
            <a:pPr eaLnBrk="1" hangingPunct="1">
              <a:lnSpc>
                <a:spcPct val="150000"/>
              </a:lnSpc>
              <a:buClr>
                <a:schemeClr val="accent2"/>
              </a:buClr>
              <a:buSzPct val="120000"/>
              <a:buFont typeface="Wingdings" pitchFamily="2" charset="2"/>
              <a:buChar char="§"/>
            </a:pPr>
            <a:r>
              <a:rPr lang="en-US" altLang="zh-CN" sz="2700" dirty="0">
                <a:latin typeface="+mn-lt"/>
                <a:ea typeface="+mn-ea"/>
              </a:rPr>
              <a:t>6</a:t>
            </a:r>
            <a:r>
              <a:rPr lang="zh-CN" altLang="en-US" sz="2700" dirty="0">
                <a:latin typeface="+mn-lt"/>
                <a:ea typeface="+mn-ea"/>
              </a:rPr>
              <a:t>岁以下儿童</a:t>
            </a:r>
            <a:r>
              <a:rPr lang="zh-CN" altLang="en-US" sz="2700" dirty="0" smtClean="0">
                <a:latin typeface="+mn-lt"/>
                <a:ea typeface="+mn-ea"/>
              </a:rPr>
              <a:t>，推荐</a:t>
            </a:r>
            <a:endParaRPr lang="en-US" altLang="zh-CN" sz="2700" dirty="0" smtClean="0">
              <a:latin typeface="+mn-lt"/>
              <a:ea typeface="+mn-ea"/>
            </a:endParaRPr>
          </a:p>
          <a:p>
            <a:pPr lvl="1">
              <a:lnSpc>
                <a:spcPct val="150000"/>
              </a:lnSpc>
              <a:buClr>
                <a:schemeClr val="accent2"/>
              </a:buClr>
              <a:buSzPct val="120000"/>
              <a:buFont typeface="Wingdings" pitchFamily="2" charset="2"/>
              <a:buChar char="§"/>
            </a:pPr>
            <a:r>
              <a:rPr lang="zh-CN" altLang="en-US" sz="2700" dirty="0" smtClean="0">
                <a:latin typeface="+mn-lt"/>
                <a:ea typeface="+mn-ea"/>
              </a:rPr>
              <a:t>使用</a:t>
            </a:r>
            <a:r>
              <a:rPr lang="en-US" altLang="zh-CN" sz="2700" dirty="0">
                <a:latin typeface="+mn-lt"/>
                <a:ea typeface="+mn-ea"/>
              </a:rPr>
              <a:t>2.26%</a:t>
            </a:r>
            <a:r>
              <a:rPr lang="zh-CN" altLang="en-US" sz="2700" dirty="0">
                <a:latin typeface="+mn-lt"/>
                <a:ea typeface="+mn-ea"/>
              </a:rPr>
              <a:t>含氟</a:t>
            </a:r>
            <a:r>
              <a:rPr lang="zh-CN" altLang="en-US" sz="2700" dirty="0" smtClean="0">
                <a:latin typeface="+mn-lt"/>
                <a:ea typeface="+mn-ea"/>
              </a:rPr>
              <a:t>涂料</a:t>
            </a:r>
            <a:endParaRPr lang="en-US" altLang="zh-CN" sz="2700" dirty="0" smtClean="0">
              <a:latin typeface="+mn-lt"/>
              <a:ea typeface="+mn-ea"/>
            </a:endParaRPr>
          </a:p>
          <a:p>
            <a:pPr lvl="1">
              <a:lnSpc>
                <a:spcPct val="150000"/>
              </a:lnSpc>
              <a:buClr>
                <a:schemeClr val="accent2"/>
              </a:buClr>
              <a:buSzPct val="120000"/>
              <a:buFont typeface="Wingdings" pitchFamily="2" charset="2"/>
              <a:buChar char="§"/>
            </a:pPr>
            <a:r>
              <a:rPr lang="zh-CN" altLang="en-US" sz="2700" dirty="0" smtClean="0">
                <a:latin typeface="+mn-lt"/>
                <a:ea typeface="+mn-ea"/>
              </a:rPr>
              <a:t>中</a:t>
            </a:r>
            <a:r>
              <a:rPr lang="zh-CN" altLang="en-US" sz="2700" dirty="0">
                <a:latin typeface="+mn-lt"/>
                <a:ea typeface="+mn-ea"/>
              </a:rPr>
              <a:t>度龋病风险每年</a:t>
            </a:r>
            <a:r>
              <a:rPr lang="en-US" altLang="zh-CN" sz="2700" dirty="0">
                <a:latin typeface="+mn-lt"/>
                <a:ea typeface="+mn-ea"/>
              </a:rPr>
              <a:t>2</a:t>
            </a:r>
            <a:r>
              <a:rPr lang="zh-CN" altLang="en-US" sz="2700" dirty="0" smtClean="0">
                <a:latin typeface="+mn-lt"/>
                <a:ea typeface="+mn-ea"/>
              </a:rPr>
              <a:t>次</a:t>
            </a:r>
            <a:endParaRPr lang="en-US" altLang="zh-CN" sz="2700" dirty="0">
              <a:latin typeface="+mn-lt"/>
              <a:ea typeface="+mn-ea"/>
            </a:endParaRPr>
          </a:p>
          <a:p>
            <a:pPr lvl="1">
              <a:lnSpc>
                <a:spcPct val="150000"/>
              </a:lnSpc>
              <a:buClr>
                <a:schemeClr val="accent2"/>
              </a:buClr>
              <a:buSzPct val="120000"/>
              <a:buFont typeface="Wingdings" pitchFamily="2" charset="2"/>
              <a:buChar char="§"/>
            </a:pPr>
            <a:r>
              <a:rPr lang="zh-CN" altLang="en-US" sz="2700" dirty="0" smtClean="0">
                <a:latin typeface="+mn-lt"/>
                <a:ea typeface="+mn-ea"/>
              </a:rPr>
              <a:t>高度</a:t>
            </a:r>
            <a:r>
              <a:rPr lang="zh-CN" altLang="en-US" sz="2700" dirty="0">
                <a:latin typeface="+mn-lt"/>
                <a:ea typeface="+mn-ea"/>
              </a:rPr>
              <a:t>风险每年</a:t>
            </a:r>
            <a:r>
              <a:rPr lang="en-US" altLang="zh-CN" sz="2700" dirty="0">
                <a:latin typeface="+mn-lt"/>
                <a:ea typeface="+mn-ea"/>
              </a:rPr>
              <a:t>2-4</a:t>
            </a:r>
            <a:r>
              <a:rPr lang="zh-CN" altLang="en-US" sz="2700" dirty="0" smtClean="0">
                <a:latin typeface="+mn-lt"/>
                <a:ea typeface="+mn-ea"/>
              </a:rPr>
              <a:t>次</a:t>
            </a:r>
            <a:endParaRPr lang="en-US" altLang="zh-CN" sz="2700" dirty="0">
              <a:latin typeface="+mn-lt"/>
              <a:ea typeface="+mn-ea"/>
            </a:endParaRPr>
          </a:p>
          <a:p>
            <a:pPr eaLnBrk="1" hangingPunct="1">
              <a:lnSpc>
                <a:spcPct val="150000"/>
              </a:lnSpc>
              <a:buClr>
                <a:schemeClr val="accent2"/>
              </a:buClr>
              <a:buSzPct val="120000"/>
              <a:buFont typeface="Wingdings" pitchFamily="2" charset="2"/>
              <a:buChar char="§"/>
            </a:pPr>
            <a:r>
              <a:rPr lang="en-US" altLang="zh-CN" sz="2700" dirty="0">
                <a:latin typeface="+mn-lt"/>
                <a:ea typeface="+mn-ea"/>
              </a:rPr>
              <a:t>6</a:t>
            </a:r>
            <a:r>
              <a:rPr lang="zh-CN" altLang="en-US" sz="2700" dirty="0">
                <a:latin typeface="+mn-lt"/>
                <a:ea typeface="+mn-ea"/>
              </a:rPr>
              <a:t>岁以上儿童青少年，推荐</a:t>
            </a:r>
            <a:endParaRPr lang="en-US" altLang="zh-CN" sz="2700" dirty="0">
              <a:latin typeface="+mn-lt"/>
              <a:ea typeface="+mn-ea"/>
            </a:endParaRPr>
          </a:p>
          <a:p>
            <a:pPr lvl="1" eaLnBrk="1" hangingPunct="1">
              <a:lnSpc>
                <a:spcPct val="150000"/>
              </a:lnSpc>
              <a:buClr>
                <a:schemeClr val="accent2"/>
              </a:buClr>
              <a:buSzPct val="120000"/>
              <a:buFont typeface="Wingdings" pitchFamily="2" charset="2"/>
              <a:buChar char="§"/>
            </a:pPr>
            <a:r>
              <a:rPr lang="en-US" altLang="zh-CN" sz="2700" dirty="0">
                <a:latin typeface="+mn-lt"/>
                <a:ea typeface="+mn-ea"/>
              </a:rPr>
              <a:t>2.26%</a:t>
            </a:r>
            <a:r>
              <a:rPr lang="zh-CN" altLang="en-US" sz="2700" dirty="0">
                <a:latin typeface="+mn-lt"/>
                <a:ea typeface="+mn-ea"/>
              </a:rPr>
              <a:t>含氟</a:t>
            </a:r>
            <a:r>
              <a:rPr lang="zh-CN" altLang="en-US" sz="2700" dirty="0" smtClean="0">
                <a:latin typeface="+mn-lt"/>
                <a:ea typeface="+mn-ea"/>
              </a:rPr>
              <a:t>涂料或</a:t>
            </a:r>
            <a:r>
              <a:rPr lang="en-US" altLang="zh-CN" sz="2700" dirty="0" smtClean="0">
                <a:latin typeface="+mn-lt"/>
                <a:ea typeface="+mn-ea"/>
              </a:rPr>
              <a:t>1.23</a:t>
            </a:r>
            <a:r>
              <a:rPr lang="en-US" altLang="zh-CN" sz="2700" dirty="0">
                <a:latin typeface="+mn-lt"/>
                <a:ea typeface="+mn-ea"/>
              </a:rPr>
              <a:t>%</a:t>
            </a:r>
            <a:r>
              <a:rPr lang="zh-CN" altLang="en-US" sz="2700" dirty="0">
                <a:latin typeface="+mn-lt"/>
                <a:ea typeface="+mn-ea"/>
              </a:rPr>
              <a:t>含氟凝胶</a:t>
            </a:r>
            <a:endParaRPr lang="en-US" altLang="zh-CN" sz="2700" dirty="0">
              <a:latin typeface="+mn-lt"/>
              <a:ea typeface="+mn-ea"/>
            </a:endParaRPr>
          </a:p>
          <a:p>
            <a:pPr lvl="1" eaLnBrk="1" hangingPunct="1">
              <a:lnSpc>
                <a:spcPct val="150000"/>
              </a:lnSpc>
              <a:buClr>
                <a:schemeClr val="accent2"/>
              </a:buClr>
              <a:buSzPct val="120000"/>
              <a:buFont typeface="Wingdings" pitchFamily="2" charset="2"/>
              <a:buChar char="§"/>
            </a:pPr>
            <a:r>
              <a:rPr lang="zh-CN" altLang="en-US" sz="2700" dirty="0">
                <a:latin typeface="+mn-lt"/>
                <a:ea typeface="+mn-ea"/>
              </a:rPr>
              <a:t>中度龋病风险每年</a:t>
            </a:r>
            <a:r>
              <a:rPr lang="en-US" altLang="zh-CN" sz="2700" dirty="0">
                <a:latin typeface="+mn-lt"/>
                <a:ea typeface="+mn-ea"/>
              </a:rPr>
              <a:t>2</a:t>
            </a:r>
            <a:r>
              <a:rPr lang="zh-CN" altLang="en-US" sz="2700" dirty="0">
                <a:latin typeface="+mn-lt"/>
                <a:ea typeface="+mn-ea"/>
              </a:rPr>
              <a:t>次</a:t>
            </a:r>
            <a:endParaRPr lang="en-US" altLang="zh-CN" sz="2700" dirty="0">
              <a:latin typeface="+mn-lt"/>
              <a:ea typeface="+mn-ea"/>
            </a:endParaRPr>
          </a:p>
          <a:p>
            <a:pPr lvl="1" eaLnBrk="1" hangingPunct="1">
              <a:lnSpc>
                <a:spcPct val="150000"/>
              </a:lnSpc>
              <a:buClr>
                <a:schemeClr val="accent2"/>
              </a:buClr>
              <a:buSzPct val="120000"/>
              <a:buFont typeface="Wingdings" pitchFamily="2" charset="2"/>
              <a:buChar char="§"/>
            </a:pPr>
            <a:r>
              <a:rPr lang="zh-CN" altLang="en-US" sz="2700" dirty="0">
                <a:latin typeface="+mn-lt"/>
                <a:ea typeface="+mn-ea"/>
              </a:rPr>
              <a:t>高度风险每年</a:t>
            </a:r>
            <a:r>
              <a:rPr lang="en-US" altLang="zh-CN" sz="2700" dirty="0">
                <a:latin typeface="+mn-lt"/>
                <a:ea typeface="+mn-ea"/>
              </a:rPr>
              <a:t>2-4</a:t>
            </a:r>
            <a:r>
              <a:rPr lang="zh-CN" altLang="en-US" sz="2700" dirty="0" smtClean="0">
                <a:latin typeface="+mn-lt"/>
                <a:ea typeface="+mn-ea"/>
              </a:rPr>
              <a:t>次</a:t>
            </a:r>
            <a:endParaRPr lang="zh-CN" altLang="en-US" sz="2700" dirty="0">
              <a:latin typeface="+mn-lt"/>
              <a:ea typeface="+mn-ea"/>
            </a:endParaRPr>
          </a:p>
        </p:txBody>
      </p:sp>
      <p:sp>
        <p:nvSpPr>
          <p:cNvPr id="7" name="爆炸形 1 6">
            <a:hlinkClick r:id="rId2" action="ppaction://hlinksldjump"/>
          </p:cNvPr>
          <p:cNvSpPr/>
          <p:nvPr/>
        </p:nvSpPr>
        <p:spPr>
          <a:xfrm>
            <a:off x="8244408" y="5805264"/>
            <a:ext cx="432048" cy="36004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30681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chemeClr val="tx1"/>
                </a:solidFill>
              </a:rPr>
              <a:t>各国推荐牙膏用量：</a:t>
            </a: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2" y="1923862"/>
            <a:ext cx="9144000" cy="3737386"/>
          </a:xfrm>
        </p:spPr>
      </p:pic>
      <p:sp>
        <p:nvSpPr>
          <p:cNvPr id="5" name="爆炸形 1 4">
            <a:hlinkClick r:id="rId3" action="ppaction://hlinksldjump"/>
          </p:cNvPr>
          <p:cNvSpPr/>
          <p:nvPr/>
        </p:nvSpPr>
        <p:spPr>
          <a:xfrm>
            <a:off x="8244408" y="5805264"/>
            <a:ext cx="432048" cy="36004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7677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53454"/>
            <a:ext cx="7200900" cy="1303338"/>
          </a:xfrm>
        </p:spPr>
        <p:txBody>
          <a:bodyPr rtlCol="0">
            <a:normAutofit/>
          </a:bodyPr>
          <a:lstStyle/>
          <a:p>
            <a:pPr marL="274320" lvl="0" indent="-274320">
              <a:lnSpc>
                <a:spcPct val="150000"/>
              </a:lnSpc>
              <a:spcBef>
                <a:spcPts val="0"/>
              </a:spcBef>
              <a:defRPr/>
            </a:pPr>
            <a:r>
              <a:rPr lang="zh-CN" altLang="en-US" sz="3600" b="1" dirty="0">
                <a:solidFill>
                  <a:prstClr val="black"/>
                </a:solidFill>
                <a:cs typeface="+mn-cs"/>
              </a:rPr>
              <a:t>含氟漱口液</a:t>
            </a:r>
            <a:endParaRPr lang="en-US" altLang="zh-CN" sz="3600" b="1" dirty="0">
              <a:solidFill>
                <a:prstClr val="black"/>
              </a:solidFill>
              <a:cs typeface="+mn-cs"/>
            </a:endParaRPr>
          </a:p>
        </p:txBody>
      </p:sp>
      <p:sp>
        <p:nvSpPr>
          <p:cNvPr id="350211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700808"/>
            <a:ext cx="7416824" cy="4608512"/>
          </a:xfrm>
        </p:spPr>
        <p:txBody>
          <a:bodyPr rtlCol="0"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3000" b="1" dirty="0" smtClean="0"/>
              <a:t>产品</a:t>
            </a:r>
          </a:p>
          <a:p>
            <a:pPr lvl="1">
              <a:lnSpc>
                <a:spcPct val="150000"/>
              </a:lnSpc>
              <a:defRPr/>
            </a:pPr>
            <a:r>
              <a:rPr lang="en-US" altLang="zh-CN" sz="2700" b="1" dirty="0" smtClean="0"/>
              <a:t>0.2</a:t>
            </a:r>
            <a:r>
              <a:rPr lang="en-US" altLang="zh-CN" sz="2700" b="1" dirty="0"/>
              <a:t>%  </a:t>
            </a:r>
            <a:r>
              <a:rPr lang="en-US" altLang="zh-CN" sz="2700" b="1" dirty="0" err="1"/>
              <a:t>NaF</a:t>
            </a:r>
            <a:r>
              <a:rPr lang="en-US" altLang="zh-CN" sz="2700" b="1" dirty="0"/>
              <a:t> </a:t>
            </a:r>
            <a:r>
              <a:rPr lang="zh-CN" altLang="en-US" sz="2700" b="1" dirty="0"/>
              <a:t>（</a:t>
            </a:r>
            <a:r>
              <a:rPr lang="en-US" altLang="zh-CN" sz="2700" b="1" dirty="0"/>
              <a:t>900mg/L</a:t>
            </a:r>
            <a:r>
              <a:rPr lang="zh-CN" altLang="en-US" sz="2700" b="1" dirty="0"/>
              <a:t>）每周一次</a:t>
            </a:r>
          </a:p>
          <a:p>
            <a:pPr lvl="1">
              <a:lnSpc>
                <a:spcPct val="150000"/>
              </a:lnSpc>
              <a:defRPr/>
            </a:pPr>
            <a:r>
              <a:rPr lang="en-US" altLang="zh-CN" sz="2700" b="1" dirty="0"/>
              <a:t>0.05% </a:t>
            </a:r>
            <a:r>
              <a:rPr lang="en-US" altLang="zh-CN" sz="2700" b="1" dirty="0" err="1"/>
              <a:t>NaF</a:t>
            </a:r>
            <a:r>
              <a:rPr lang="en-US" altLang="zh-CN" sz="2700" b="1" dirty="0"/>
              <a:t> </a:t>
            </a:r>
            <a:r>
              <a:rPr lang="zh-CN" altLang="en-US" sz="2700" b="1" dirty="0"/>
              <a:t>（</a:t>
            </a:r>
            <a:r>
              <a:rPr lang="en-US" altLang="zh-CN" sz="2700" b="1" dirty="0"/>
              <a:t>230mg/L</a:t>
            </a:r>
            <a:r>
              <a:rPr lang="zh-CN" altLang="en-US" sz="2700" b="1" dirty="0"/>
              <a:t>）每天一次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3000" b="1" dirty="0"/>
              <a:t>适用于</a:t>
            </a:r>
          </a:p>
          <a:p>
            <a:pPr lvl="1">
              <a:lnSpc>
                <a:spcPct val="150000"/>
              </a:lnSpc>
              <a:defRPr/>
            </a:pPr>
            <a:r>
              <a:rPr lang="zh-CN" altLang="en-US" sz="2700" b="1" dirty="0"/>
              <a:t>低氟区或适氟区学龄儿童和龋易感人群</a:t>
            </a:r>
          </a:p>
          <a:p>
            <a:pPr lvl="1">
              <a:lnSpc>
                <a:spcPct val="150000"/>
              </a:lnSpc>
              <a:defRPr/>
            </a:pPr>
            <a:r>
              <a:rPr lang="zh-CN" altLang="en-US" sz="2700" b="1" dirty="0"/>
              <a:t>学龄前儿童禁用</a:t>
            </a:r>
          </a:p>
        </p:txBody>
      </p:sp>
      <p:pic>
        <p:nvPicPr>
          <p:cNvPr id="57348" name="Picture 4" descr="phos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14" r="25714"/>
          <a:stretch>
            <a:fillRect/>
          </a:stretch>
        </p:blipFill>
        <p:spPr bwMode="auto">
          <a:xfrm>
            <a:off x="7380312" y="306232"/>
            <a:ext cx="1224200" cy="319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爆炸形 1 6">
            <a:hlinkClick r:id="rId3" action="ppaction://hlinksldjump"/>
          </p:cNvPr>
          <p:cNvSpPr/>
          <p:nvPr/>
        </p:nvSpPr>
        <p:spPr>
          <a:xfrm>
            <a:off x="8244408" y="5805264"/>
            <a:ext cx="432048" cy="36004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8938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5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50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zh-CN" altLang="en-US" sz="6600" b="1" dirty="0" smtClean="0">
                <a:solidFill>
                  <a:schemeClr val="tx1"/>
                </a:solidFill>
              </a:rPr>
              <a:t>谢谢！</a:t>
            </a:r>
            <a:endParaRPr lang="zh-CN" altLang="en-US" sz="6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05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1691680" y="476672"/>
            <a:ext cx="0" cy="5832648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任意多边形 6"/>
          <p:cNvSpPr/>
          <p:nvPr/>
        </p:nvSpPr>
        <p:spPr>
          <a:xfrm rot="184949">
            <a:off x="1618178" y="2202509"/>
            <a:ext cx="6107798" cy="3377201"/>
          </a:xfrm>
          <a:custGeom>
            <a:avLst/>
            <a:gdLst>
              <a:gd name="connsiteX0" fmla="*/ 0 w 5950424"/>
              <a:gd name="connsiteY0" fmla="*/ 436728 h 3507605"/>
              <a:gd name="connsiteX1" fmla="*/ 2565779 w 5950424"/>
              <a:gd name="connsiteY1" fmla="*/ 3507474 h 3507605"/>
              <a:gd name="connsiteX2" fmla="*/ 3957851 w 5950424"/>
              <a:gd name="connsiteY2" fmla="*/ 559558 h 3507605"/>
              <a:gd name="connsiteX3" fmla="*/ 5950424 w 5950424"/>
              <a:gd name="connsiteY3" fmla="*/ 0 h 3507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50424" h="3507605">
                <a:moveTo>
                  <a:pt x="0" y="436728"/>
                </a:moveTo>
                <a:cubicBezTo>
                  <a:pt x="953068" y="1961865"/>
                  <a:pt x="1906137" y="3487002"/>
                  <a:pt x="2565779" y="3507474"/>
                </a:cubicBezTo>
                <a:cubicBezTo>
                  <a:pt x="3225421" y="3527946"/>
                  <a:pt x="3393744" y="1144137"/>
                  <a:pt x="3957851" y="559558"/>
                </a:cubicBezTo>
                <a:cubicBezTo>
                  <a:pt x="4521959" y="-25021"/>
                  <a:pt x="5568287" y="86436"/>
                  <a:pt x="5950424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" name="直接连接符 8"/>
          <p:cNvCxnSpPr/>
          <p:nvPr/>
        </p:nvCxnSpPr>
        <p:spPr>
          <a:xfrm>
            <a:off x="1720136" y="3140968"/>
            <a:ext cx="6884312" cy="0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39552" y="2852936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pH=7</a:t>
            </a:r>
            <a:endParaRPr lang="zh-CN" alt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11560" y="673532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碱性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1560" y="5373216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酸性</a:t>
            </a:r>
            <a:endParaRPr lang="zh-CN" altLang="en-US" sz="2800" b="1" dirty="0"/>
          </a:p>
        </p:txBody>
      </p:sp>
      <p:cxnSp>
        <p:nvCxnSpPr>
          <p:cNvPr id="14" name="直接箭头连接符 13"/>
          <p:cNvCxnSpPr/>
          <p:nvPr/>
        </p:nvCxnSpPr>
        <p:spPr>
          <a:xfrm>
            <a:off x="2123728" y="1916832"/>
            <a:ext cx="0" cy="936104"/>
          </a:xfrm>
          <a:prstGeom prst="straightConnector1">
            <a:avLst/>
          </a:prstGeom>
          <a:ln w="76200">
            <a:solidFill>
              <a:srgbClr val="0070C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826211" y="1321604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开始进食</a:t>
            </a:r>
            <a:endParaRPr lang="zh-CN" altLang="en-US" sz="28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8" name="直接箭头连接符 17"/>
          <p:cNvCxnSpPr/>
          <p:nvPr/>
        </p:nvCxnSpPr>
        <p:spPr>
          <a:xfrm flipH="1">
            <a:off x="4572000" y="5517232"/>
            <a:ext cx="1412091" cy="0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964976" y="5282044"/>
            <a:ext cx="1764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停止进食</a:t>
            </a:r>
            <a:endParaRPr lang="zh-CN" altLang="en-US" sz="2800" b="1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98124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1835696" y="1340768"/>
            <a:ext cx="6089104" cy="5133184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zh-CN" altLang="en-US" sz="3600" b="1" dirty="0" smtClean="0"/>
              <a:t>牙齿结构及龋齿的发生</a:t>
            </a:r>
            <a:endParaRPr lang="en-US" altLang="zh-CN" sz="3600" b="1" dirty="0" smtClean="0"/>
          </a:p>
          <a:p>
            <a:pPr>
              <a:lnSpc>
                <a:spcPct val="200000"/>
              </a:lnSpc>
            </a:pPr>
            <a:r>
              <a:rPr lang="zh-CN" altLang="en-US" sz="3600" b="1" dirty="0" smtClean="0"/>
              <a:t>牙齿的机械清洁</a:t>
            </a:r>
            <a:endParaRPr lang="en-US" altLang="zh-CN" sz="3600" b="1" dirty="0" smtClean="0"/>
          </a:p>
          <a:p>
            <a:pPr>
              <a:lnSpc>
                <a:spcPct val="200000"/>
              </a:lnSpc>
            </a:pPr>
            <a:r>
              <a:rPr lang="zh-CN" altLang="en-US" sz="3600" b="1" dirty="0" smtClean="0"/>
              <a:t>其他预防</a:t>
            </a:r>
            <a:r>
              <a:rPr lang="zh-CN" altLang="en-US" sz="3600" b="1" dirty="0"/>
              <a:t>龋齿</a:t>
            </a:r>
            <a:r>
              <a:rPr lang="zh-CN" altLang="en-US" sz="3600" b="1" dirty="0" smtClean="0"/>
              <a:t>的方法</a:t>
            </a:r>
            <a:endParaRPr lang="en-US" altLang="zh-CN" sz="3600" b="1" dirty="0" smtClean="0"/>
          </a:p>
          <a:p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17154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chemeClr val="tx1"/>
                </a:solidFill>
              </a:rPr>
              <a:t>牙齿结构及龋齿的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发生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7198" y="1600200"/>
            <a:ext cx="5857090" cy="4949242"/>
          </a:xfrm>
        </p:spPr>
      </p:pic>
      <p:sp>
        <p:nvSpPr>
          <p:cNvPr id="5" name="任意多边形 4"/>
          <p:cNvSpPr/>
          <p:nvPr/>
        </p:nvSpPr>
        <p:spPr>
          <a:xfrm>
            <a:off x="1981228" y="2065867"/>
            <a:ext cx="2467015" cy="1456266"/>
          </a:xfrm>
          <a:custGeom>
            <a:avLst/>
            <a:gdLst>
              <a:gd name="connsiteX0" fmla="*/ 344283 w 2467015"/>
              <a:gd name="connsiteY0" fmla="*/ 1456266 h 1456266"/>
              <a:gd name="connsiteX1" fmla="*/ 321705 w 2467015"/>
              <a:gd name="connsiteY1" fmla="*/ 1399822 h 1456266"/>
              <a:gd name="connsiteX2" fmla="*/ 287839 w 2467015"/>
              <a:gd name="connsiteY2" fmla="*/ 1365955 h 1456266"/>
              <a:gd name="connsiteX3" fmla="*/ 242683 w 2467015"/>
              <a:gd name="connsiteY3" fmla="*/ 1298222 h 1456266"/>
              <a:gd name="connsiteX4" fmla="*/ 220105 w 2467015"/>
              <a:gd name="connsiteY4" fmla="*/ 1264355 h 1456266"/>
              <a:gd name="connsiteX5" fmla="*/ 208816 w 2467015"/>
              <a:gd name="connsiteY5" fmla="*/ 1230489 h 1456266"/>
              <a:gd name="connsiteX6" fmla="*/ 141083 w 2467015"/>
              <a:gd name="connsiteY6" fmla="*/ 1128889 h 1456266"/>
              <a:gd name="connsiteX7" fmla="*/ 118505 w 2467015"/>
              <a:gd name="connsiteY7" fmla="*/ 1095022 h 1456266"/>
              <a:gd name="connsiteX8" fmla="*/ 84639 w 2467015"/>
              <a:gd name="connsiteY8" fmla="*/ 982133 h 1456266"/>
              <a:gd name="connsiteX9" fmla="*/ 62061 w 2467015"/>
              <a:gd name="connsiteY9" fmla="*/ 914400 h 1456266"/>
              <a:gd name="connsiteX10" fmla="*/ 16905 w 2467015"/>
              <a:gd name="connsiteY10" fmla="*/ 846666 h 1456266"/>
              <a:gd name="connsiteX11" fmla="*/ 16905 w 2467015"/>
              <a:gd name="connsiteY11" fmla="*/ 598311 h 1456266"/>
              <a:gd name="connsiteX12" fmla="*/ 28194 w 2467015"/>
              <a:gd name="connsiteY12" fmla="*/ 564444 h 1456266"/>
              <a:gd name="connsiteX13" fmla="*/ 62061 w 2467015"/>
              <a:gd name="connsiteY13" fmla="*/ 530577 h 1456266"/>
              <a:gd name="connsiteX14" fmla="*/ 95928 w 2467015"/>
              <a:gd name="connsiteY14" fmla="*/ 462844 h 1456266"/>
              <a:gd name="connsiteX15" fmla="*/ 107216 w 2467015"/>
              <a:gd name="connsiteY15" fmla="*/ 428977 h 1456266"/>
              <a:gd name="connsiteX16" fmla="*/ 152372 w 2467015"/>
              <a:gd name="connsiteY16" fmla="*/ 361244 h 1456266"/>
              <a:gd name="connsiteX17" fmla="*/ 197528 w 2467015"/>
              <a:gd name="connsiteY17" fmla="*/ 282222 h 1456266"/>
              <a:gd name="connsiteX18" fmla="*/ 220105 w 2467015"/>
              <a:gd name="connsiteY18" fmla="*/ 248355 h 1456266"/>
              <a:gd name="connsiteX19" fmla="*/ 265261 w 2467015"/>
              <a:gd name="connsiteY19" fmla="*/ 225777 h 1456266"/>
              <a:gd name="connsiteX20" fmla="*/ 299128 w 2467015"/>
              <a:gd name="connsiteY20" fmla="*/ 203200 h 1456266"/>
              <a:gd name="connsiteX21" fmla="*/ 321705 w 2467015"/>
              <a:gd name="connsiteY21" fmla="*/ 169333 h 1456266"/>
              <a:gd name="connsiteX22" fmla="*/ 355572 w 2467015"/>
              <a:gd name="connsiteY22" fmla="*/ 158044 h 1456266"/>
              <a:gd name="connsiteX23" fmla="*/ 389439 w 2467015"/>
              <a:gd name="connsiteY23" fmla="*/ 135466 h 1456266"/>
              <a:gd name="connsiteX24" fmla="*/ 479750 w 2467015"/>
              <a:gd name="connsiteY24" fmla="*/ 146755 h 1456266"/>
              <a:gd name="connsiteX25" fmla="*/ 581350 w 2467015"/>
              <a:gd name="connsiteY25" fmla="*/ 225777 h 1456266"/>
              <a:gd name="connsiteX26" fmla="*/ 649083 w 2467015"/>
              <a:gd name="connsiteY26" fmla="*/ 259644 h 1456266"/>
              <a:gd name="connsiteX27" fmla="*/ 818416 w 2467015"/>
              <a:gd name="connsiteY27" fmla="*/ 237066 h 1456266"/>
              <a:gd name="connsiteX28" fmla="*/ 886150 w 2467015"/>
              <a:gd name="connsiteY28" fmla="*/ 180622 h 1456266"/>
              <a:gd name="connsiteX29" fmla="*/ 920016 w 2467015"/>
              <a:gd name="connsiteY29" fmla="*/ 169333 h 1456266"/>
              <a:gd name="connsiteX30" fmla="*/ 999039 w 2467015"/>
              <a:gd name="connsiteY30" fmla="*/ 180622 h 1456266"/>
              <a:gd name="connsiteX31" fmla="*/ 1066772 w 2467015"/>
              <a:gd name="connsiteY31" fmla="*/ 248355 h 1456266"/>
              <a:gd name="connsiteX32" fmla="*/ 1100639 w 2467015"/>
              <a:gd name="connsiteY32" fmla="*/ 270933 h 1456266"/>
              <a:gd name="connsiteX33" fmla="*/ 1123216 w 2467015"/>
              <a:gd name="connsiteY33" fmla="*/ 304800 h 1456266"/>
              <a:gd name="connsiteX34" fmla="*/ 1190950 w 2467015"/>
              <a:gd name="connsiteY34" fmla="*/ 338666 h 1456266"/>
              <a:gd name="connsiteX35" fmla="*/ 1224816 w 2467015"/>
              <a:gd name="connsiteY35" fmla="*/ 361244 h 1456266"/>
              <a:gd name="connsiteX36" fmla="*/ 1450594 w 2467015"/>
              <a:gd name="connsiteY36" fmla="*/ 349955 h 1456266"/>
              <a:gd name="connsiteX37" fmla="*/ 1484461 w 2467015"/>
              <a:gd name="connsiteY37" fmla="*/ 327377 h 1456266"/>
              <a:gd name="connsiteX38" fmla="*/ 1552194 w 2467015"/>
              <a:gd name="connsiteY38" fmla="*/ 304800 h 1456266"/>
              <a:gd name="connsiteX39" fmla="*/ 1653794 w 2467015"/>
              <a:gd name="connsiteY39" fmla="*/ 248355 h 1456266"/>
              <a:gd name="connsiteX40" fmla="*/ 1721528 w 2467015"/>
              <a:gd name="connsiteY40" fmla="*/ 191911 h 1456266"/>
              <a:gd name="connsiteX41" fmla="*/ 1755394 w 2467015"/>
              <a:gd name="connsiteY41" fmla="*/ 180622 h 1456266"/>
              <a:gd name="connsiteX42" fmla="*/ 1789261 w 2467015"/>
              <a:gd name="connsiteY42" fmla="*/ 158044 h 1456266"/>
              <a:gd name="connsiteX43" fmla="*/ 1856994 w 2467015"/>
              <a:gd name="connsiteY43" fmla="*/ 135466 h 1456266"/>
              <a:gd name="connsiteX44" fmla="*/ 1924728 w 2467015"/>
              <a:gd name="connsiteY44" fmla="*/ 90311 h 1456266"/>
              <a:gd name="connsiteX45" fmla="*/ 2026328 w 2467015"/>
              <a:gd name="connsiteY45" fmla="*/ 11289 h 1456266"/>
              <a:gd name="connsiteX46" fmla="*/ 2060194 w 2467015"/>
              <a:gd name="connsiteY46" fmla="*/ 0 h 1456266"/>
              <a:gd name="connsiteX47" fmla="*/ 2184372 w 2467015"/>
              <a:gd name="connsiteY47" fmla="*/ 11289 h 1456266"/>
              <a:gd name="connsiteX48" fmla="*/ 2263394 w 2467015"/>
              <a:gd name="connsiteY48" fmla="*/ 101600 h 1456266"/>
              <a:gd name="connsiteX49" fmla="*/ 2297261 w 2467015"/>
              <a:gd name="connsiteY49" fmla="*/ 135466 h 1456266"/>
              <a:gd name="connsiteX50" fmla="*/ 2319839 w 2467015"/>
              <a:gd name="connsiteY50" fmla="*/ 180622 h 1456266"/>
              <a:gd name="connsiteX51" fmla="*/ 2353705 w 2467015"/>
              <a:gd name="connsiteY51" fmla="*/ 214489 h 1456266"/>
              <a:gd name="connsiteX52" fmla="*/ 2364994 w 2467015"/>
              <a:gd name="connsiteY52" fmla="*/ 248355 h 1456266"/>
              <a:gd name="connsiteX53" fmla="*/ 2387572 w 2467015"/>
              <a:gd name="connsiteY53" fmla="*/ 282222 h 1456266"/>
              <a:gd name="connsiteX54" fmla="*/ 2410150 w 2467015"/>
              <a:gd name="connsiteY54" fmla="*/ 349955 h 1456266"/>
              <a:gd name="connsiteX55" fmla="*/ 2432728 w 2467015"/>
              <a:gd name="connsiteY55" fmla="*/ 417689 h 1456266"/>
              <a:gd name="connsiteX56" fmla="*/ 2444016 w 2467015"/>
              <a:gd name="connsiteY56" fmla="*/ 451555 h 1456266"/>
              <a:gd name="connsiteX57" fmla="*/ 2455305 w 2467015"/>
              <a:gd name="connsiteY57" fmla="*/ 553155 h 1456266"/>
              <a:gd name="connsiteX58" fmla="*/ 2466594 w 2467015"/>
              <a:gd name="connsiteY58" fmla="*/ 587022 h 1456266"/>
              <a:gd name="connsiteX59" fmla="*/ 2444016 w 2467015"/>
              <a:gd name="connsiteY59" fmla="*/ 801511 h 1456266"/>
              <a:gd name="connsiteX60" fmla="*/ 2410150 w 2467015"/>
              <a:gd name="connsiteY60" fmla="*/ 914400 h 1456266"/>
              <a:gd name="connsiteX61" fmla="*/ 2387572 w 2467015"/>
              <a:gd name="connsiteY61" fmla="*/ 948266 h 1456266"/>
              <a:gd name="connsiteX62" fmla="*/ 2342416 w 2467015"/>
              <a:gd name="connsiteY62" fmla="*/ 1049866 h 1456266"/>
              <a:gd name="connsiteX63" fmla="*/ 2285972 w 2467015"/>
              <a:gd name="connsiteY63" fmla="*/ 1162755 h 1456266"/>
              <a:gd name="connsiteX64" fmla="*/ 2263394 w 2467015"/>
              <a:gd name="connsiteY64" fmla="*/ 1196622 h 1456266"/>
              <a:gd name="connsiteX65" fmla="*/ 2274683 w 2467015"/>
              <a:gd name="connsiteY65" fmla="*/ 1095022 h 1456266"/>
              <a:gd name="connsiteX66" fmla="*/ 2285972 w 2467015"/>
              <a:gd name="connsiteY66" fmla="*/ 1061155 h 1456266"/>
              <a:gd name="connsiteX67" fmla="*/ 2274683 w 2467015"/>
              <a:gd name="connsiteY67" fmla="*/ 722489 h 1456266"/>
              <a:gd name="connsiteX68" fmla="*/ 2252105 w 2467015"/>
              <a:gd name="connsiteY68" fmla="*/ 654755 h 1456266"/>
              <a:gd name="connsiteX69" fmla="*/ 2240816 w 2467015"/>
              <a:gd name="connsiteY69" fmla="*/ 620889 h 1456266"/>
              <a:gd name="connsiteX70" fmla="*/ 2206950 w 2467015"/>
              <a:gd name="connsiteY70" fmla="*/ 598311 h 1456266"/>
              <a:gd name="connsiteX71" fmla="*/ 2184372 w 2467015"/>
              <a:gd name="connsiteY71" fmla="*/ 564444 h 1456266"/>
              <a:gd name="connsiteX72" fmla="*/ 2116639 w 2467015"/>
              <a:gd name="connsiteY72" fmla="*/ 541866 h 1456266"/>
              <a:gd name="connsiteX73" fmla="*/ 2037616 w 2467015"/>
              <a:gd name="connsiteY73" fmla="*/ 564444 h 1456266"/>
              <a:gd name="connsiteX74" fmla="*/ 1992461 w 2467015"/>
              <a:gd name="connsiteY74" fmla="*/ 575733 h 1456266"/>
              <a:gd name="connsiteX75" fmla="*/ 1924728 w 2467015"/>
              <a:gd name="connsiteY75" fmla="*/ 598311 h 1456266"/>
              <a:gd name="connsiteX76" fmla="*/ 1890861 w 2467015"/>
              <a:gd name="connsiteY76" fmla="*/ 620889 h 1456266"/>
              <a:gd name="connsiteX77" fmla="*/ 1845705 w 2467015"/>
              <a:gd name="connsiteY77" fmla="*/ 632177 h 1456266"/>
              <a:gd name="connsiteX78" fmla="*/ 1777972 w 2467015"/>
              <a:gd name="connsiteY78" fmla="*/ 654755 h 1456266"/>
              <a:gd name="connsiteX79" fmla="*/ 1744105 w 2467015"/>
              <a:gd name="connsiteY79" fmla="*/ 666044 h 1456266"/>
              <a:gd name="connsiteX80" fmla="*/ 1676372 w 2467015"/>
              <a:gd name="connsiteY80" fmla="*/ 699911 h 1456266"/>
              <a:gd name="connsiteX81" fmla="*/ 1642505 w 2467015"/>
              <a:gd name="connsiteY81" fmla="*/ 722489 h 1456266"/>
              <a:gd name="connsiteX82" fmla="*/ 1574772 w 2467015"/>
              <a:gd name="connsiteY82" fmla="*/ 745066 h 1456266"/>
              <a:gd name="connsiteX83" fmla="*/ 1507039 w 2467015"/>
              <a:gd name="connsiteY83" fmla="*/ 778933 h 1456266"/>
              <a:gd name="connsiteX84" fmla="*/ 1473172 w 2467015"/>
              <a:gd name="connsiteY84" fmla="*/ 801511 h 1456266"/>
              <a:gd name="connsiteX85" fmla="*/ 1371572 w 2467015"/>
              <a:gd name="connsiteY85" fmla="*/ 835377 h 1456266"/>
              <a:gd name="connsiteX86" fmla="*/ 1337705 w 2467015"/>
              <a:gd name="connsiteY86" fmla="*/ 846666 h 1456266"/>
              <a:gd name="connsiteX87" fmla="*/ 1044194 w 2467015"/>
              <a:gd name="connsiteY87" fmla="*/ 835377 h 1456266"/>
              <a:gd name="connsiteX88" fmla="*/ 942594 w 2467015"/>
              <a:gd name="connsiteY88" fmla="*/ 778933 h 1456266"/>
              <a:gd name="connsiteX89" fmla="*/ 897439 w 2467015"/>
              <a:gd name="connsiteY89" fmla="*/ 767644 h 1456266"/>
              <a:gd name="connsiteX90" fmla="*/ 829705 w 2467015"/>
              <a:gd name="connsiteY90" fmla="*/ 745066 h 1456266"/>
              <a:gd name="connsiteX91" fmla="*/ 795839 w 2467015"/>
              <a:gd name="connsiteY91" fmla="*/ 733777 h 1456266"/>
              <a:gd name="connsiteX92" fmla="*/ 750683 w 2467015"/>
              <a:gd name="connsiteY92" fmla="*/ 722489 h 1456266"/>
              <a:gd name="connsiteX93" fmla="*/ 682950 w 2467015"/>
              <a:gd name="connsiteY93" fmla="*/ 699911 h 1456266"/>
              <a:gd name="connsiteX94" fmla="*/ 649083 w 2467015"/>
              <a:gd name="connsiteY94" fmla="*/ 677333 h 1456266"/>
              <a:gd name="connsiteX95" fmla="*/ 547483 w 2467015"/>
              <a:gd name="connsiteY95" fmla="*/ 643466 h 1456266"/>
              <a:gd name="connsiteX96" fmla="*/ 479750 w 2467015"/>
              <a:gd name="connsiteY96" fmla="*/ 620889 h 1456266"/>
              <a:gd name="connsiteX97" fmla="*/ 445883 w 2467015"/>
              <a:gd name="connsiteY97" fmla="*/ 609600 h 1456266"/>
              <a:gd name="connsiteX98" fmla="*/ 321705 w 2467015"/>
              <a:gd name="connsiteY98" fmla="*/ 620889 h 1456266"/>
              <a:gd name="connsiteX99" fmla="*/ 299128 w 2467015"/>
              <a:gd name="connsiteY99" fmla="*/ 654755 h 1456266"/>
              <a:gd name="connsiteX100" fmla="*/ 321705 w 2467015"/>
              <a:gd name="connsiteY100" fmla="*/ 869244 h 1456266"/>
              <a:gd name="connsiteX101" fmla="*/ 332994 w 2467015"/>
              <a:gd name="connsiteY101" fmla="*/ 970844 h 1456266"/>
              <a:gd name="connsiteX102" fmla="*/ 344283 w 2467015"/>
              <a:gd name="connsiteY102" fmla="*/ 1456266 h 1456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2467015" h="1456266">
                <a:moveTo>
                  <a:pt x="344283" y="1456266"/>
                </a:moveTo>
                <a:cubicBezTo>
                  <a:pt x="336757" y="1437451"/>
                  <a:pt x="332445" y="1417006"/>
                  <a:pt x="321705" y="1399822"/>
                </a:cubicBezTo>
                <a:cubicBezTo>
                  <a:pt x="313244" y="1386284"/>
                  <a:pt x="297640" y="1378557"/>
                  <a:pt x="287839" y="1365955"/>
                </a:cubicBezTo>
                <a:cubicBezTo>
                  <a:pt x="271180" y="1344536"/>
                  <a:pt x="257735" y="1320800"/>
                  <a:pt x="242683" y="1298222"/>
                </a:cubicBezTo>
                <a:cubicBezTo>
                  <a:pt x="235157" y="1286933"/>
                  <a:pt x="224396" y="1277226"/>
                  <a:pt x="220105" y="1264355"/>
                </a:cubicBezTo>
                <a:cubicBezTo>
                  <a:pt x="216342" y="1253066"/>
                  <a:pt x="214595" y="1240891"/>
                  <a:pt x="208816" y="1230489"/>
                </a:cubicBezTo>
                <a:cubicBezTo>
                  <a:pt x="208801" y="1230462"/>
                  <a:pt x="152381" y="1145836"/>
                  <a:pt x="141083" y="1128889"/>
                </a:cubicBezTo>
                <a:lnTo>
                  <a:pt x="118505" y="1095022"/>
                </a:lnTo>
                <a:cubicBezTo>
                  <a:pt x="93736" y="921642"/>
                  <a:pt x="127870" y="1079404"/>
                  <a:pt x="84639" y="982133"/>
                </a:cubicBezTo>
                <a:cubicBezTo>
                  <a:pt x="74973" y="960385"/>
                  <a:pt x="75262" y="934202"/>
                  <a:pt x="62061" y="914400"/>
                </a:cubicBezTo>
                <a:lnTo>
                  <a:pt x="16905" y="846666"/>
                </a:lnTo>
                <a:cubicBezTo>
                  <a:pt x="-9400" y="741448"/>
                  <a:pt x="-1529" y="791865"/>
                  <a:pt x="16905" y="598311"/>
                </a:cubicBezTo>
                <a:cubicBezTo>
                  <a:pt x="18033" y="586465"/>
                  <a:pt x="21593" y="574345"/>
                  <a:pt x="28194" y="564444"/>
                </a:cubicBezTo>
                <a:cubicBezTo>
                  <a:pt x="37050" y="551160"/>
                  <a:pt x="50772" y="541866"/>
                  <a:pt x="62061" y="530577"/>
                </a:cubicBezTo>
                <a:cubicBezTo>
                  <a:pt x="90439" y="445445"/>
                  <a:pt x="52156" y="550390"/>
                  <a:pt x="95928" y="462844"/>
                </a:cubicBezTo>
                <a:cubicBezTo>
                  <a:pt x="101250" y="452201"/>
                  <a:pt x="101437" y="439379"/>
                  <a:pt x="107216" y="428977"/>
                </a:cubicBezTo>
                <a:cubicBezTo>
                  <a:pt x="120394" y="405257"/>
                  <a:pt x="143791" y="386987"/>
                  <a:pt x="152372" y="361244"/>
                </a:cubicBezTo>
                <a:cubicBezTo>
                  <a:pt x="170692" y="306284"/>
                  <a:pt x="154812" y="342025"/>
                  <a:pt x="197528" y="282222"/>
                </a:cubicBezTo>
                <a:cubicBezTo>
                  <a:pt x="205414" y="271182"/>
                  <a:pt x="209682" y="257041"/>
                  <a:pt x="220105" y="248355"/>
                </a:cubicBezTo>
                <a:cubicBezTo>
                  <a:pt x="233033" y="237581"/>
                  <a:pt x="250650" y="234126"/>
                  <a:pt x="265261" y="225777"/>
                </a:cubicBezTo>
                <a:cubicBezTo>
                  <a:pt x="277041" y="219046"/>
                  <a:pt x="287839" y="210726"/>
                  <a:pt x="299128" y="203200"/>
                </a:cubicBezTo>
                <a:cubicBezTo>
                  <a:pt x="306654" y="191911"/>
                  <a:pt x="311111" y="177809"/>
                  <a:pt x="321705" y="169333"/>
                </a:cubicBezTo>
                <a:cubicBezTo>
                  <a:pt x="330997" y="161899"/>
                  <a:pt x="344929" y="163366"/>
                  <a:pt x="355572" y="158044"/>
                </a:cubicBezTo>
                <a:cubicBezTo>
                  <a:pt x="367707" y="151976"/>
                  <a:pt x="378150" y="142992"/>
                  <a:pt x="389439" y="135466"/>
                </a:cubicBezTo>
                <a:cubicBezTo>
                  <a:pt x="419543" y="139229"/>
                  <a:pt x="451180" y="136551"/>
                  <a:pt x="479750" y="146755"/>
                </a:cubicBezTo>
                <a:cubicBezTo>
                  <a:pt x="539661" y="168152"/>
                  <a:pt x="540713" y="191913"/>
                  <a:pt x="581350" y="225777"/>
                </a:cubicBezTo>
                <a:cubicBezTo>
                  <a:pt x="610530" y="250093"/>
                  <a:pt x="615139" y="248329"/>
                  <a:pt x="649083" y="259644"/>
                </a:cubicBezTo>
                <a:cubicBezTo>
                  <a:pt x="679357" y="257121"/>
                  <a:pt x="772302" y="260123"/>
                  <a:pt x="818416" y="237066"/>
                </a:cubicBezTo>
                <a:cubicBezTo>
                  <a:pt x="892285" y="200132"/>
                  <a:pt x="811250" y="230556"/>
                  <a:pt x="886150" y="180622"/>
                </a:cubicBezTo>
                <a:cubicBezTo>
                  <a:pt x="896051" y="174021"/>
                  <a:pt x="908727" y="173096"/>
                  <a:pt x="920016" y="169333"/>
                </a:cubicBezTo>
                <a:cubicBezTo>
                  <a:pt x="946357" y="173096"/>
                  <a:pt x="973553" y="172976"/>
                  <a:pt x="999039" y="180622"/>
                </a:cubicBezTo>
                <a:cubicBezTo>
                  <a:pt x="1037043" y="192023"/>
                  <a:pt x="1040735" y="222319"/>
                  <a:pt x="1066772" y="248355"/>
                </a:cubicBezTo>
                <a:cubicBezTo>
                  <a:pt x="1076366" y="257949"/>
                  <a:pt x="1089350" y="263407"/>
                  <a:pt x="1100639" y="270933"/>
                </a:cubicBezTo>
                <a:cubicBezTo>
                  <a:pt x="1108165" y="282222"/>
                  <a:pt x="1113622" y="295206"/>
                  <a:pt x="1123216" y="304800"/>
                </a:cubicBezTo>
                <a:cubicBezTo>
                  <a:pt x="1145098" y="326682"/>
                  <a:pt x="1163407" y="329485"/>
                  <a:pt x="1190950" y="338666"/>
                </a:cubicBezTo>
                <a:cubicBezTo>
                  <a:pt x="1202239" y="346192"/>
                  <a:pt x="1211261" y="360655"/>
                  <a:pt x="1224816" y="361244"/>
                </a:cubicBezTo>
                <a:cubicBezTo>
                  <a:pt x="1300098" y="364517"/>
                  <a:pt x="1375874" y="359701"/>
                  <a:pt x="1450594" y="349955"/>
                </a:cubicBezTo>
                <a:cubicBezTo>
                  <a:pt x="1464048" y="348200"/>
                  <a:pt x="1472063" y="332887"/>
                  <a:pt x="1484461" y="327377"/>
                </a:cubicBezTo>
                <a:cubicBezTo>
                  <a:pt x="1506209" y="317711"/>
                  <a:pt x="1532392" y="318001"/>
                  <a:pt x="1552194" y="304800"/>
                </a:cubicBezTo>
                <a:cubicBezTo>
                  <a:pt x="1629829" y="253043"/>
                  <a:pt x="1594185" y="268225"/>
                  <a:pt x="1653794" y="248355"/>
                </a:cubicBezTo>
                <a:cubicBezTo>
                  <a:pt x="1678761" y="223389"/>
                  <a:pt x="1690095" y="207628"/>
                  <a:pt x="1721528" y="191911"/>
                </a:cubicBezTo>
                <a:cubicBezTo>
                  <a:pt x="1732171" y="186589"/>
                  <a:pt x="1744751" y="185944"/>
                  <a:pt x="1755394" y="180622"/>
                </a:cubicBezTo>
                <a:cubicBezTo>
                  <a:pt x="1767529" y="174554"/>
                  <a:pt x="1776863" y="163554"/>
                  <a:pt x="1789261" y="158044"/>
                </a:cubicBezTo>
                <a:cubicBezTo>
                  <a:pt x="1811009" y="148378"/>
                  <a:pt x="1837192" y="148667"/>
                  <a:pt x="1856994" y="135466"/>
                </a:cubicBezTo>
                <a:cubicBezTo>
                  <a:pt x="1879572" y="120414"/>
                  <a:pt x="1905541" y="109499"/>
                  <a:pt x="1924728" y="90311"/>
                </a:cubicBezTo>
                <a:cubicBezTo>
                  <a:pt x="1953951" y="61088"/>
                  <a:pt x="1985815" y="24794"/>
                  <a:pt x="2026328" y="11289"/>
                </a:cubicBezTo>
                <a:lnTo>
                  <a:pt x="2060194" y="0"/>
                </a:lnTo>
                <a:cubicBezTo>
                  <a:pt x="2101587" y="3763"/>
                  <a:pt x="2143731" y="2580"/>
                  <a:pt x="2184372" y="11289"/>
                </a:cubicBezTo>
                <a:cubicBezTo>
                  <a:pt x="2225084" y="20013"/>
                  <a:pt x="2242180" y="80387"/>
                  <a:pt x="2263394" y="101600"/>
                </a:cubicBezTo>
                <a:lnTo>
                  <a:pt x="2297261" y="135466"/>
                </a:lnTo>
                <a:cubicBezTo>
                  <a:pt x="2304787" y="150518"/>
                  <a:pt x="2310058" y="166928"/>
                  <a:pt x="2319839" y="180622"/>
                </a:cubicBezTo>
                <a:cubicBezTo>
                  <a:pt x="2329118" y="193613"/>
                  <a:pt x="2344849" y="201205"/>
                  <a:pt x="2353705" y="214489"/>
                </a:cubicBezTo>
                <a:cubicBezTo>
                  <a:pt x="2360306" y="224390"/>
                  <a:pt x="2359672" y="237712"/>
                  <a:pt x="2364994" y="248355"/>
                </a:cubicBezTo>
                <a:cubicBezTo>
                  <a:pt x="2371062" y="260490"/>
                  <a:pt x="2382062" y="269824"/>
                  <a:pt x="2387572" y="282222"/>
                </a:cubicBezTo>
                <a:cubicBezTo>
                  <a:pt x="2397238" y="303970"/>
                  <a:pt x="2402624" y="327377"/>
                  <a:pt x="2410150" y="349955"/>
                </a:cubicBezTo>
                <a:lnTo>
                  <a:pt x="2432728" y="417689"/>
                </a:lnTo>
                <a:lnTo>
                  <a:pt x="2444016" y="451555"/>
                </a:lnTo>
                <a:cubicBezTo>
                  <a:pt x="2447779" y="485422"/>
                  <a:pt x="2449703" y="519544"/>
                  <a:pt x="2455305" y="553155"/>
                </a:cubicBezTo>
                <a:cubicBezTo>
                  <a:pt x="2457261" y="564893"/>
                  <a:pt x="2466594" y="575122"/>
                  <a:pt x="2466594" y="587022"/>
                </a:cubicBezTo>
                <a:cubicBezTo>
                  <a:pt x="2466594" y="814395"/>
                  <a:pt x="2472008" y="703536"/>
                  <a:pt x="2444016" y="801511"/>
                </a:cubicBezTo>
                <a:cubicBezTo>
                  <a:pt x="2436127" y="829122"/>
                  <a:pt x="2423566" y="894277"/>
                  <a:pt x="2410150" y="914400"/>
                </a:cubicBezTo>
                <a:lnTo>
                  <a:pt x="2387572" y="948266"/>
                </a:lnTo>
                <a:cubicBezTo>
                  <a:pt x="2360704" y="1028871"/>
                  <a:pt x="2378196" y="996198"/>
                  <a:pt x="2342416" y="1049866"/>
                </a:cubicBezTo>
                <a:cubicBezTo>
                  <a:pt x="2324547" y="1121347"/>
                  <a:pt x="2339735" y="1082112"/>
                  <a:pt x="2285972" y="1162755"/>
                </a:cubicBezTo>
                <a:lnTo>
                  <a:pt x="2263394" y="1196622"/>
                </a:lnTo>
                <a:cubicBezTo>
                  <a:pt x="2244579" y="1140177"/>
                  <a:pt x="2248342" y="1174044"/>
                  <a:pt x="2274683" y="1095022"/>
                </a:cubicBezTo>
                <a:lnTo>
                  <a:pt x="2285972" y="1061155"/>
                </a:lnTo>
                <a:cubicBezTo>
                  <a:pt x="2282209" y="948266"/>
                  <a:pt x="2284063" y="835050"/>
                  <a:pt x="2274683" y="722489"/>
                </a:cubicBezTo>
                <a:cubicBezTo>
                  <a:pt x="2272707" y="698772"/>
                  <a:pt x="2259631" y="677333"/>
                  <a:pt x="2252105" y="654755"/>
                </a:cubicBezTo>
                <a:cubicBezTo>
                  <a:pt x="2248342" y="643466"/>
                  <a:pt x="2250717" y="627490"/>
                  <a:pt x="2240816" y="620889"/>
                </a:cubicBezTo>
                <a:lnTo>
                  <a:pt x="2206950" y="598311"/>
                </a:lnTo>
                <a:cubicBezTo>
                  <a:pt x="2199424" y="587022"/>
                  <a:pt x="2195877" y="571635"/>
                  <a:pt x="2184372" y="564444"/>
                </a:cubicBezTo>
                <a:cubicBezTo>
                  <a:pt x="2164191" y="551830"/>
                  <a:pt x="2116639" y="541866"/>
                  <a:pt x="2116639" y="541866"/>
                </a:cubicBezTo>
                <a:cubicBezTo>
                  <a:pt x="1975489" y="577154"/>
                  <a:pt x="2150972" y="532056"/>
                  <a:pt x="2037616" y="564444"/>
                </a:cubicBezTo>
                <a:cubicBezTo>
                  <a:pt x="2022698" y="568706"/>
                  <a:pt x="2007322" y="571275"/>
                  <a:pt x="1992461" y="575733"/>
                </a:cubicBezTo>
                <a:cubicBezTo>
                  <a:pt x="1969666" y="582572"/>
                  <a:pt x="1944530" y="585110"/>
                  <a:pt x="1924728" y="598311"/>
                </a:cubicBezTo>
                <a:cubicBezTo>
                  <a:pt x="1913439" y="605837"/>
                  <a:pt x="1903332" y="615545"/>
                  <a:pt x="1890861" y="620889"/>
                </a:cubicBezTo>
                <a:cubicBezTo>
                  <a:pt x="1876600" y="627001"/>
                  <a:pt x="1860566" y="627719"/>
                  <a:pt x="1845705" y="632177"/>
                </a:cubicBezTo>
                <a:cubicBezTo>
                  <a:pt x="1822910" y="639015"/>
                  <a:pt x="1800550" y="647229"/>
                  <a:pt x="1777972" y="654755"/>
                </a:cubicBezTo>
                <a:lnTo>
                  <a:pt x="1744105" y="666044"/>
                </a:lnTo>
                <a:cubicBezTo>
                  <a:pt x="1647056" y="730745"/>
                  <a:pt x="1769843" y="653176"/>
                  <a:pt x="1676372" y="699911"/>
                </a:cubicBezTo>
                <a:cubicBezTo>
                  <a:pt x="1664237" y="705979"/>
                  <a:pt x="1654903" y="716979"/>
                  <a:pt x="1642505" y="722489"/>
                </a:cubicBezTo>
                <a:cubicBezTo>
                  <a:pt x="1620757" y="732155"/>
                  <a:pt x="1594574" y="731865"/>
                  <a:pt x="1574772" y="745066"/>
                </a:cubicBezTo>
                <a:cubicBezTo>
                  <a:pt x="1477712" y="809772"/>
                  <a:pt x="1600515" y="732194"/>
                  <a:pt x="1507039" y="778933"/>
                </a:cubicBezTo>
                <a:cubicBezTo>
                  <a:pt x="1494904" y="785001"/>
                  <a:pt x="1485570" y="796001"/>
                  <a:pt x="1473172" y="801511"/>
                </a:cubicBezTo>
                <a:cubicBezTo>
                  <a:pt x="1473143" y="801524"/>
                  <a:pt x="1388520" y="829728"/>
                  <a:pt x="1371572" y="835377"/>
                </a:cubicBezTo>
                <a:lnTo>
                  <a:pt x="1337705" y="846666"/>
                </a:lnTo>
                <a:cubicBezTo>
                  <a:pt x="1239868" y="842903"/>
                  <a:pt x="1141871" y="842113"/>
                  <a:pt x="1044194" y="835377"/>
                </a:cubicBezTo>
                <a:cubicBezTo>
                  <a:pt x="993273" y="831865"/>
                  <a:pt x="1000416" y="793389"/>
                  <a:pt x="942594" y="778933"/>
                </a:cubicBezTo>
                <a:cubicBezTo>
                  <a:pt x="927542" y="775170"/>
                  <a:pt x="912300" y="772102"/>
                  <a:pt x="897439" y="767644"/>
                </a:cubicBezTo>
                <a:cubicBezTo>
                  <a:pt x="874643" y="760805"/>
                  <a:pt x="852283" y="752592"/>
                  <a:pt x="829705" y="745066"/>
                </a:cubicBezTo>
                <a:cubicBezTo>
                  <a:pt x="818416" y="741303"/>
                  <a:pt x="807383" y="736663"/>
                  <a:pt x="795839" y="733777"/>
                </a:cubicBezTo>
                <a:cubicBezTo>
                  <a:pt x="780787" y="730014"/>
                  <a:pt x="765544" y="726947"/>
                  <a:pt x="750683" y="722489"/>
                </a:cubicBezTo>
                <a:cubicBezTo>
                  <a:pt x="727888" y="715651"/>
                  <a:pt x="702752" y="713112"/>
                  <a:pt x="682950" y="699911"/>
                </a:cubicBezTo>
                <a:cubicBezTo>
                  <a:pt x="671661" y="692385"/>
                  <a:pt x="661481" y="682843"/>
                  <a:pt x="649083" y="677333"/>
                </a:cubicBezTo>
                <a:cubicBezTo>
                  <a:pt x="649080" y="677331"/>
                  <a:pt x="564418" y="649111"/>
                  <a:pt x="547483" y="643466"/>
                </a:cubicBezTo>
                <a:lnTo>
                  <a:pt x="479750" y="620889"/>
                </a:lnTo>
                <a:lnTo>
                  <a:pt x="445883" y="609600"/>
                </a:lnTo>
                <a:cubicBezTo>
                  <a:pt x="404490" y="613363"/>
                  <a:pt x="361430" y="608666"/>
                  <a:pt x="321705" y="620889"/>
                </a:cubicBezTo>
                <a:cubicBezTo>
                  <a:pt x="308738" y="624879"/>
                  <a:pt x="299974" y="641214"/>
                  <a:pt x="299128" y="654755"/>
                </a:cubicBezTo>
                <a:cubicBezTo>
                  <a:pt x="293426" y="745979"/>
                  <a:pt x="311095" y="789669"/>
                  <a:pt x="321705" y="869244"/>
                </a:cubicBezTo>
                <a:cubicBezTo>
                  <a:pt x="326209" y="903020"/>
                  <a:pt x="329231" y="936977"/>
                  <a:pt x="332994" y="970844"/>
                </a:cubicBezTo>
                <a:lnTo>
                  <a:pt x="344283" y="1456266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1493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9252520" cy="6597352"/>
          </a:xfrm>
        </p:spPr>
      </p:pic>
    </p:spTree>
    <p:extLst>
      <p:ext uri="{BB962C8B-B14F-4D97-AF65-F5344CB8AC3E}">
        <p14:creationId xmlns:p14="http://schemas.microsoft.com/office/powerpoint/2010/main" val="4048073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chemeClr val="tx1"/>
                </a:solidFill>
              </a:rPr>
              <a:t>牙齿结构及龋齿的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发生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46582199"/>
              </p:ext>
            </p:extLst>
          </p:nvPr>
        </p:nvGraphicFramePr>
        <p:xfrm>
          <a:off x="251520" y="1628800"/>
          <a:ext cx="8136904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097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>
                <a:solidFill>
                  <a:schemeClr val="tx1"/>
                </a:solidFill>
              </a:rPr>
              <a:t>牙齿的机械清洁</a:t>
            </a:r>
            <a:endParaRPr lang="zh-CN" alt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755576" y="1723600"/>
            <a:ext cx="7169224" cy="48737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000" b="1" dirty="0" smtClean="0"/>
              <a:t>刷牙</a:t>
            </a:r>
            <a:endParaRPr lang="en-US" altLang="zh-CN" sz="3000" b="1" dirty="0" smtClean="0"/>
          </a:p>
          <a:p>
            <a:pPr lvl="1">
              <a:lnSpc>
                <a:spcPct val="150000"/>
              </a:lnSpc>
            </a:pPr>
            <a:r>
              <a:rPr lang="zh-CN" altLang="en-US" sz="2800" b="1" dirty="0" smtClean="0"/>
              <a:t>适合自己的牙刷</a:t>
            </a:r>
            <a:endParaRPr lang="en-US" altLang="zh-CN" sz="2800" b="1" dirty="0" smtClean="0"/>
          </a:p>
          <a:p>
            <a:pPr lvl="2">
              <a:lnSpc>
                <a:spcPct val="150000"/>
              </a:lnSpc>
            </a:pPr>
            <a:r>
              <a:rPr lang="zh-CN" altLang="en-US" sz="2600" b="1" dirty="0" smtClean="0"/>
              <a:t>大小、软硬、间隙牙刷</a:t>
            </a:r>
            <a:endParaRPr lang="en-US" altLang="zh-CN" sz="2600" b="1" dirty="0" smtClean="0"/>
          </a:p>
          <a:p>
            <a:pPr lvl="1">
              <a:lnSpc>
                <a:spcPct val="150000"/>
              </a:lnSpc>
            </a:pPr>
            <a:r>
              <a:rPr lang="zh-CN" altLang="en-US" sz="2800" b="1" dirty="0"/>
              <a:t>巴氏刷牙</a:t>
            </a:r>
            <a:r>
              <a:rPr lang="zh-CN" altLang="en-US" sz="2800" b="1" dirty="0" smtClean="0"/>
              <a:t>法</a:t>
            </a:r>
            <a:endParaRPr lang="en-US" altLang="zh-CN" sz="2800" b="1" dirty="0" smtClean="0"/>
          </a:p>
          <a:p>
            <a:pPr lvl="1">
              <a:lnSpc>
                <a:spcPct val="150000"/>
              </a:lnSpc>
            </a:pPr>
            <a:r>
              <a:rPr lang="zh-CN" altLang="en-US" sz="2800" b="1" dirty="0"/>
              <a:t>圆弧刷牙法</a:t>
            </a:r>
            <a:endParaRPr lang="en-US" altLang="zh-CN" sz="2800" b="1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1052736"/>
            <a:ext cx="2270523" cy="151216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56496" y="2722276"/>
            <a:ext cx="2299880" cy="157082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437112"/>
            <a:ext cx="2302500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39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/>
              <a:t>此</a:t>
            </a:r>
            <a:r>
              <a:rPr lang="zh-CN" altLang="en-US" dirty="0" smtClean="0"/>
              <a:t>处播放刷牙的视频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62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>
                <a:solidFill>
                  <a:schemeClr val="tx1"/>
                </a:solidFill>
              </a:rPr>
              <a:t>牙齿的机械清洁</a:t>
            </a:r>
            <a:endParaRPr lang="zh-CN" alt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539552" y="1844824"/>
            <a:ext cx="7385248" cy="4629128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zh-CN" altLang="en-US" sz="2800" b="1" dirty="0" smtClean="0"/>
              <a:t>牙线的使用</a:t>
            </a:r>
            <a:endParaRPr lang="en-US" altLang="zh-CN" sz="2800" b="1" dirty="0" smtClean="0"/>
          </a:p>
          <a:p>
            <a:pPr marL="365760" lvl="1" indent="0">
              <a:lnSpc>
                <a:spcPct val="150000"/>
              </a:lnSpc>
              <a:buNone/>
            </a:pPr>
            <a:endParaRPr lang="en-US" altLang="zh-CN" b="1" dirty="0" smtClean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212976"/>
            <a:ext cx="2928036" cy="194421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7588" y="3068960"/>
            <a:ext cx="2232248" cy="24195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5025" y="3284984"/>
            <a:ext cx="2569455" cy="1707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659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7467600" cy="1143000"/>
          </a:xfrm>
        </p:spPr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US" altLang="zh-CN" sz="3200" b="1" dirty="0" smtClean="0"/>
              <a:t>0~6</a:t>
            </a:r>
            <a:r>
              <a:rPr lang="zh-CN" altLang="en-US" sz="3200" b="1" dirty="0" smtClean="0"/>
              <a:t>岁宝宝需要成人帮助</a:t>
            </a:r>
            <a:endParaRPr lang="zh-CN" alt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653688"/>
            <a:ext cx="3096344" cy="3007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653688"/>
            <a:ext cx="3432871" cy="3007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内容占位符 2"/>
          <p:cNvSpPr>
            <a:spLocks noGrp="1"/>
          </p:cNvSpPr>
          <p:nvPr>
            <p:ph sz="quarter" idx="1"/>
          </p:nvPr>
        </p:nvSpPr>
        <p:spPr>
          <a:xfrm>
            <a:off x="457200" y="1795608"/>
            <a:ext cx="7467600" cy="4873752"/>
          </a:xfrm>
        </p:spPr>
        <p:txBody>
          <a:bodyPr>
            <a:normAutofit/>
          </a:bodyPr>
          <a:lstStyle/>
          <a:p>
            <a:r>
              <a:rPr lang="zh-CN" altLang="en-US" sz="2800" b="1" dirty="0" smtClean="0"/>
              <a:t>膝对膝，仰卧；家长站于孩子背后</a:t>
            </a:r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18491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凸显">
  <a:themeElements>
    <a:clrScheme name="凸显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266</TotalTime>
  <Words>358</Words>
  <Application>Microsoft Office PowerPoint</Application>
  <PresentationFormat>On-screen Show (4:3)</PresentationFormat>
  <Paragraphs>54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华文楷体</vt:lpstr>
      <vt:lpstr>宋体</vt:lpstr>
      <vt:lpstr>微软雅黑</vt:lpstr>
      <vt:lpstr>Century Schoolbook</vt:lpstr>
      <vt:lpstr>Wingdings</vt:lpstr>
      <vt:lpstr>Wingdings 2</vt:lpstr>
      <vt:lpstr>凸显</vt:lpstr>
      <vt:lpstr>儿童龋齿的预防</vt:lpstr>
      <vt:lpstr>PowerPoint Presentation</vt:lpstr>
      <vt:lpstr>牙齿结构及龋齿的发生</vt:lpstr>
      <vt:lpstr>PowerPoint Presentation</vt:lpstr>
      <vt:lpstr>牙齿结构及龋齿的发生</vt:lpstr>
      <vt:lpstr>牙齿的机械清洁</vt:lpstr>
      <vt:lpstr>PowerPoint Presentation</vt:lpstr>
      <vt:lpstr>牙齿的机械清洁</vt:lpstr>
      <vt:lpstr>0~6岁宝宝需要成人帮助</vt:lpstr>
      <vt:lpstr>其他预防龋齿的方法</vt:lpstr>
      <vt:lpstr>PowerPoint Presentation</vt:lpstr>
      <vt:lpstr>各国推荐牙膏用量：</vt:lpstr>
      <vt:lpstr>含氟漱口液</vt:lpstr>
      <vt:lpstr>谢谢！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儿童龋齿的预防</dc:title>
  <dc:creator>韩莹</dc:creator>
  <cp:lastModifiedBy>ZHOU Yingchun</cp:lastModifiedBy>
  <cp:revision>18</cp:revision>
  <dcterms:created xsi:type="dcterms:W3CDTF">2017-10-26T06:06:08Z</dcterms:created>
  <dcterms:modified xsi:type="dcterms:W3CDTF">2017-10-31T07:05:36Z</dcterms:modified>
</cp:coreProperties>
</file>