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912" r:id="rId4"/>
    <p:sldMasterId id="2147483924" r:id="rId5"/>
    <p:sldMasterId id="2147483936" r:id="rId6"/>
    <p:sldMasterId id="2147483996" r:id="rId7"/>
    <p:sldMasterId id="2147484008" r:id="rId8"/>
    <p:sldMasterId id="2147484020" r:id="rId9"/>
  </p:sldMasterIdLst>
  <p:notesMasterIdLst>
    <p:notesMasterId r:id="rId34"/>
  </p:notesMasterIdLst>
  <p:sldIdLst>
    <p:sldId id="260" r:id="rId10"/>
    <p:sldId id="391" r:id="rId11"/>
    <p:sldId id="395" r:id="rId12"/>
    <p:sldId id="396" r:id="rId13"/>
    <p:sldId id="397" r:id="rId14"/>
    <p:sldId id="399" r:id="rId15"/>
    <p:sldId id="398" r:id="rId16"/>
    <p:sldId id="411" r:id="rId17"/>
    <p:sldId id="412" r:id="rId18"/>
    <p:sldId id="413" r:id="rId19"/>
    <p:sldId id="361" r:id="rId20"/>
    <p:sldId id="375" r:id="rId21"/>
    <p:sldId id="373" r:id="rId22"/>
    <p:sldId id="362" r:id="rId23"/>
    <p:sldId id="376" r:id="rId24"/>
    <p:sldId id="374" r:id="rId25"/>
    <p:sldId id="380" r:id="rId26"/>
    <p:sldId id="381" r:id="rId27"/>
    <p:sldId id="406" r:id="rId28"/>
    <p:sldId id="409" r:id="rId29"/>
    <p:sldId id="410" r:id="rId30"/>
    <p:sldId id="414" r:id="rId31"/>
    <p:sldId id="390" r:id="rId32"/>
    <p:sldId id="306" r:id="rId33"/>
  </p:sldIdLst>
  <p:sldSz cx="9721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7F98C"/>
    <a:srgbClr val="33CCFF"/>
    <a:srgbClr val="32D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86" y="72"/>
      </p:cViewPr>
      <p:guideLst>
        <p:guide orient="horz" pos="2160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EF7F6-F6ED-42CC-83F6-0CA7B801983F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685800"/>
            <a:ext cx="486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6E1BF-0E09-4E4E-A3A6-47D97BA18D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0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576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63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576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7227-CC30-4696-A93A-809F96A98D5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C20E-9252-422E-BC27-617120A32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364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EAD0-D5EE-4598-84D1-146D90E93D58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07A8-BFC5-4F6E-9B88-AA559F5E58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15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5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6F8B-BC71-4FBB-BB83-3B0BEAC2DC4A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7552-1281-49D5-82CF-6483B633F3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585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81EF-0E0A-464E-8C17-AEBB96AF384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E85C-E845-415B-A652-22EFE9AA08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4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4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4FD3-6D71-4B90-AA67-F126026CDF4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E2F6-5A9A-47A9-8801-2B5BC9178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52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BF0C-6191-49F5-9BD8-E47C0E2857E2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1AB3-930D-48D3-9791-D08E5FA342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594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A6B6-87A3-4C48-BBFC-9DF6E710232F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4C47-EE6A-4E51-917D-81C25B38B7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198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B60B-FD11-4529-A2ED-818A1E93A32D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2D53-1BA3-48BC-AC24-3644519CD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85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7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85F7-732F-4708-9AEE-E3324BE5B696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E826-DC7D-4DD2-ABE1-45C121C31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803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1639-962D-44BD-B124-60A3ED50940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99ED-0E40-4765-A264-7EF3EB9FCA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276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AF4E-AAF1-454C-9DAA-18FEF71C9AB7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AF1F-46D4-42CD-BF30-378BB5E44F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9449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575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2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0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3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30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49"/>
            <a:ext cx="8263573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22"/>
            <a:ext cx="8263573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89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5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16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79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4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0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4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4"/>
            <a:ext cx="4293817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50" y="1600204"/>
            <a:ext cx="4293817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9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328" indent="0">
              <a:buNone/>
              <a:defRPr sz="1800" b="1"/>
            </a:lvl2pPr>
            <a:lvl3pPr marL="812657" indent="0">
              <a:buNone/>
              <a:defRPr sz="1600" b="1"/>
            </a:lvl3pPr>
            <a:lvl4pPr marL="1218985" indent="0">
              <a:buNone/>
              <a:defRPr sz="1400" b="1"/>
            </a:lvl4pPr>
            <a:lvl5pPr marL="1625313" indent="0">
              <a:buNone/>
              <a:defRPr sz="1400" b="1"/>
            </a:lvl5pPr>
            <a:lvl6pPr marL="2031641" indent="0">
              <a:buNone/>
              <a:defRPr sz="1400" b="1"/>
            </a:lvl6pPr>
            <a:lvl7pPr marL="2437970" indent="0">
              <a:buNone/>
              <a:defRPr sz="1400" b="1"/>
            </a:lvl7pPr>
            <a:lvl8pPr marL="2844298" indent="0">
              <a:buNone/>
              <a:defRPr sz="1400" b="1"/>
            </a:lvl8pPr>
            <a:lvl9pPr marL="3250626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49" y="1535113"/>
            <a:ext cx="4297193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328" indent="0">
              <a:buNone/>
              <a:defRPr sz="1800" b="1"/>
            </a:lvl2pPr>
            <a:lvl3pPr marL="812657" indent="0">
              <a:buNone/>
              <a:defRPr sz="1600" b="1"/>
            </a:lvl3pPr>
            <a:lvl4pPr marL="1218985" indent="0">
              <a:buNone/>
              <a:defRPr sz="1400" b="1"/>
            </a:lvl4pPr>
            <a:lvl5pPr marL="1625313" indent="0">
              <a:buNone/>
              <a:defRPr sz="1400" b="1"/>
            </a:lvl5pPr>
            <a:lvl6pPr marL="2031641" indent="0">
              <a:buNone/>
              <a:defRPr sz="1400" b="1"/>
            </a:lvl6pPr>
            <a:lvl7pPr marL="2437970" indent="0">
              <a:buNone/>
              <a:defRPr sz="1400" b="1"/>
            </a:lvl7pPr>
            <a:lvl8pPr marL="2844298" indent="0">
              <a:buNone/>
              <a:defRPr sz="1400" b="1"/>
            </a:lvl8pPr>
            <a:lvl9pPr marL="3250626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49" y="2174875"/>
            <a:ext cx="429719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88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2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5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50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1"/>
            <a:ext cx="3198422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1054" y="273052"/>
            <a:ext cx="5434785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3"/>
            <a:ext cx="3198422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6328" indent="0">
              <a:buNone/>
              <a:defRPr sz="1100"/>
            </a:lvl2pPr>
            <a:lvl3pPr marL="812657" indent="0">
              <a:buNone/>
              <a:defRPr sz="900"/>
            </a:lvl3pPr>
            <a:lvl4pPr marL="1218985" indent="0">
              <a:buNone/>
              <a:defRPr sz="800"/>
            </a:lvl4pPr>
            <a:lvl5pPr marL="1625313" indent="0">
              <a:buNone/>
              <a:defRPr sz="800"/>
            </a:lvl5pPr>
            <a:lvl6pPr marL="2031641" indent="0">
              <a:buNone/>
              <a:defRPr sz="800"/>
            </a:lvl6pPr>
            <a:lvl7pPr marL="2437970" indent="0">
              <a:buNone/>
              <a:defRPr sz="800"/>
            </a:lvl7pPr>
            <a:lvl8pPr marL="2844298" indent="0">
              <a:buNone/>
              <a:defRPr sz="800"/>
            </a:lvl8pPr>
            <a:lvl9pPr marL="3250626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89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1"/>
            <a:ext cx="583311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6328" indent="0">
              <a:buNone/>
              <a:defRPr sz="2500"/>
            </a:lvl2pPr>
            <a:lvl3pPr marL="812657" indent="0">
              <a:buNone/>
              <a:defRPr sz="2100"/>
            </a:lvl3pPr>
            <a:lvl4pPr marL="1218985" indent="0">
              <a:buNone/>
              <a:defRPr sz="1800"/>
            </a:lvl4pPr>
            <a:lvl5pPr marL="1625313" indent="0">
              <a:buNone/>
              <a:defRPr sz="1800"/>
            </a:lvl5pPr>
            <a:lvl6pPr marL="2031641" indent="0">
              <a:buNone/>
              <a:defRPr sz="1800"/>
            </a:lvl6pPr>
            <a:lvl7pPr marL="2437970" indent="0">
              <a:buNone/>
              <a:defRPr sz="1800"/>
            </a:lvl7pPr>
            <a:lvl8pPr marL="2844298" indent="0">
              <a:buNone/>
              <a:defRPr sz="1800"/>
            </a:lvl8pPr>
            <a:lvl9pPr marL="3250626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9"/>
            <a:ext cx="583311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6328" indent="0">
              <a:buNone/>
              <a:defRPr sz="1100"/>
            </a:lvl2pPr>
            <a:lvl3pPr marL="812657" indent="0">
              <a:buNone/>
              <a:defRPr sz="900"/>
            </a:lvl3pPr>
            <a:lvl4pPr marL="1218985" indent="0">
              <a:buNone/>
              <a:defRPr sz="800"/>
            </a:lvl4pPr>
            <a:lvl5pPr marL="1625313" indent="0">
              <a:buNone/>
              <a:defRPr sz="800"/>
            </a:lvl5pPr>
            <a:lvl6pPr marL="2031641" indent="0">
              <a:buNone/>
              <a:defRPr sz="800"/>
            </a:lvl6pPr>
            <a:lvl7pPr marL="2437970" indent="0">
              <a:buNone/>
              <a:defRPr sz="800"/>
            </a:lvl7pPr>
            <a:lvl8pPr marL="2844298" indent="0">
              <a:buNone/>
              <a:defRPr sz="800"/>
            </a:lvl8pPr>
            <a:lvl9pPr marL="3250626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94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96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43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43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05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596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69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22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7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3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17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56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56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82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50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80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3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5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81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32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67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67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2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604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23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34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79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56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90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60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60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3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4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4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84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07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60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80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3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2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40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8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67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67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40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604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7227-CC30-4696-A93A-809F96A98D5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C20E-9252-422E-BC27-617120A32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138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EAD0-D5EE-4598-84D1-146D90E93D58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07A8-BFC5-4F6E-9B88-AA559F5E58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3264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79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6F8B-BC71-4FBB-BB83-3B0BEAC2DC4A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7552-1281-49D5-82CF-6483B633F3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152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81EF-0E0A-464E-8C17-AEBB96AF384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E85C-E845-415B-A652-22EFE9AA08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7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090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60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60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4FD3-6D71-4B90-AA67-F126026CDF4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E2F6-5A9A-47A9-8801-2B5BC9178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7125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BF0C-6191-49F5-9BD8-E47C0E2857E2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1AB3-930D-48D3-9791-D08E5FA342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3688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A6B6-87A3-4C48-BBFC-9DF6E710232F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4C47-EE6A-4E51-917D-81C25B38B7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4869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80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3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B60B-FD11-4529-A2ED-818A1E93A32D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2D53-1BA3-48BC-AC24-3644519CD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1115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85F7-732F-4708-9AEE-E3324BE5B696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E826-DC7D-4DD2-ABE1-45C121C31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3158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1639-962D-44BD-B124-60A3ED50940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99ED-0E40-4765-A264-7EF3EB9FCA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9679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67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67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AF4E-AAF1-454C-9DAA-18FEF71C9AB7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AF1F-46D4-42CD-BF30-378BB5E44F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40504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462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7227-CC30-4696-A93A-809F96A98D5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C20E-9252-422E-BC27-617120A32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917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EAD0-D5EE-4598-84D1-146D90E93D58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07A8-BFC5-4F6E-9B88-AA559F5E58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543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6937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6F8B-BC71-4FBB-BB83-3B0BEAC2DC4A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7552-1281-49D5-82CF-6483B633F3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4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23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6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81EF-0E0A-464E-8C17-AEBB96AF384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E85C-E845-415B-A652-22EFE9AA08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9373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584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584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4FD3-6D71-4B90-AA67-F126026CDF4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E2F6-5A9A-47A9-8801-2B5BC9178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630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BF0C-6191-49F5-9BD8-E47C0E2857E2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1AB3-930D-48D3-9791-D08E5FA342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07610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A6B6-87A3-4C48-BBFC-9DF6E710232F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4C47-EE6A-4E51-917D-81C25B38B7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592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80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3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B60B-FD11-4529-A2ED-818A1E93A32D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2D53-1BA3-48BC-AC24-3644519CD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0751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85F7-732F-4708-9AEE-E3324BE5B696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E826-DC7D-4DD2-ABE1-45C121C31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6995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1639-962D-44BD-B124-60A3ED50940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99ED-0E40-4765-A264-7EF3EB9FCA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34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67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67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AF4E-AAF1-454C-9DAA-18FEF71C9AB7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AF1F-46D4-42CD-BF30-378BB5E44F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6898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482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7227-CC30-4696-A93A-809F96A98D5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C20E-9252-422E-BC27-617120A32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223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EAD0-D5EE-4598-84D1-146D90E93D58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07A8-BFC5-4F6E-9B88-AA559F5E58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82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94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6957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6F8B-BC71-4FBB-BB83-3B0BEAC2DC4A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7552-1281-49D5-82CF-6483B633F3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01367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81EF-0E0A-464E-8C17-AEBB96AF384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E85C-E845-415B-A652-22EFE9AA08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1530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59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59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4FD3-6D71-4B90-AA67-F126026CDF4C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E2F6-5A9A-47A9-8801-2B5BC91789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511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BF0C-6191-49F5-9BD8-E47C0E2857E2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1AB3-930D-48D3-9791-D08E5FA342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3343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A6B6-87A3-4C48-BBFC-9DF6E710232F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4C47-EE6A-4E51-917D-81C25B38B7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390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B60B-FD11-4529-A2ED-818A1E93A32D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2D53-1BA3-48BC-AC24-3644519CD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4091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85F7-732F-4708-9AEE-E3324BE5B696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E826-DC7D-4DD2-ABE1-45C121C31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4836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1639-962D-44BD-B124-60A3ED509401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99ED-0E40-4765-A264-7EF3EB9FCA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1831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AF4E-AAF1-454C-9DAA-18FEF71C9AB7}" type="datetime1">
              <a:rPr lang="en-US" altLang="zh-CN"/>
              <a:pPr>
                <a:defRPr/>
              </a:pPr>
              <a:t>10/26/2017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AF1F-46D4-42CD-BF30-378BB5E44F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505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29147" y="2130576"/>
            <a:ext cx="826357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286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7285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97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960" y="440705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7960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241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610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41940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869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097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97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3864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3864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64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4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34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096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2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52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37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6101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101" y="1600204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6092" y="635650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082A-254E-4FD7-ACCF-5A3AE3FCEB45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21632" y="6356501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67326" y="635650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63BA-BC88-468F-B62A-80E339854E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6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86101" y="274638"/>
            <a:ext cx="87496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101" y="1600204"/>
            <a:ext cx="8749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092" y="6356501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9615C-607B-48AF-96F6-7BF156D8A4CA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10/26/2017</a:t>
            </a:fld>
            <a:endParaRPr lang="en-US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1632" y="6356501"/>
            <a:ext cx="30785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326" y="6356501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D6A27-1C10-4615-BEA5-B9503CC5F8B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2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6101" y="274640"/>
            <a:ext cx="8749665" cy="1143000"/>
          </a:xfrm>
          <a:prstGeom prst="rect">
            <a:avLst/>
          </a:prstGeom>
        </p:spPr>
        <p:txBody>
          <a:bodyPr vert="horz" lIns="81265" tIns="40633" rIns="81265" bIns="4063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101" y="1600204"/>
            <a:ext cx="8749665" cy="4525963"/>
          </a:xfrm>
          <a:prstGeom prst="rect">
            <a:avLst/>
          </a:prstGeom>
        </p:spPr>
        <p:txBody>
          <a:bodyPr vert="horz" lIns="81265" tIns="40633" rIns="81265" bIns="4063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6092" y="6356500"/>
            <a:ext cx="2268432" cy="365125"/>
          </a:xfrm>
          <a:prstGeom prst="rect">
            <a:avLst/>
          </a:prstGeom>
        </p:spPr>
        <p:txBody>
          <a:bodyPr vert="horz" lIns="81265" tIns="40633" rIns="81265" bIns="406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57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657"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21632" y="6356500"/>
            <a:ext cx="3078586" cy="365125"/>
          </a:xfrm>
          <a:prstGeom prst="rect">
            <a:avLst/>
          </a:prstGeom>
        </p:spPr>
        <p:txBody>
          <a:bodyPr vert="horz" lIns="81265" tIns="40633" rIns="81265" bIns="406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5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67326" y="6356500"/>
            <a:ext cx="2268432" cy="365125"/>
          </a:xfrm>
          <a:prstGeom prst="rect">
            <a:avLst/>
          </a:prstGeom>
        </p:spPr>
        <p:txBody>
          <a:bodyPr vert="horz" lIns="81265" tIns="40633" rIns="81265" bIns="4063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657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65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1265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6" indent="-304746" algn="l" defTabSz="81265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0283" indent="-253955" algn="l" defTabSz="81265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21" indent="-203164" algn="l" defTabSz="8126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149" indent="-203164" algn="l" defTabSz="81265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indent="-203164" algn="l" defTabSz="81265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805" indent="-203164" algn="l" defTabSz="81265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134" indent="-203164" algn="l" defTabSz="81265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462" indent="-203164" algn="l" defTabSz="81265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790" indent="-203164" algn="l" defTabSz="81265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28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57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5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13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641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970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298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626" algn="l" defTabSz="8126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6101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101" y="1600206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6092" y="635652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21632" y="6356521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67326" y="635652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6101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101" y="1600206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6092" y="6356529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21632" y="6356529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67326" y="6356529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86101" y="274638"/>
            <a:ext cx="87496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101" y="1600206"/>
            <a:ext cx="8749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092" y="6356529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9615C-607B-48AF-96F6-7BF156D8A4CA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10/26/2017</a:t>
            </a:fld>
            <a:endParaRPr lang="en-US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1632" y="6356529"/>
            <a:ext cx="30785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326" y="6356529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D6A27-1C10-4615-BEA5-B9503CC5F8B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40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86101" y="274638"/>
            <a:ext cx="87496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101" y="1600206"/>
            <a:ext cx="8749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092" y="6356387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9615C-607B-48AF-96F6-7BF156D8A4CA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10/26/2017</a:t>
            </a:fld>
            <a:endParaRPr lang="en-US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1632" y="6356387"/>
            <a:ext cx="30785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326" y="6356387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D6A27-1C10-4615-BEA5-B9503CC5F8B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45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86101" y="274638"/>
            <a:ext cx="87496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101" y="1600204"/>
            <a:ext cx="8749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092" y="6356407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9615C-607B-48AF-96F6-7BF156D8A4CA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10/26/2017</a:t>
            </a:fld>
            <a:endParaRPr lang="en-US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1632" y="6356407"/>
            <a:ext cx="307858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326" y="6356407"/>
            <a:ext cx="22684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D6A27-1C10-4615-BEA5-B9503CC5F8B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602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6101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6101" y="1600204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86092" y="635650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082A-254E-4FD7-ACCF-5A3AE3FCEB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21632" y="6356501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67326" y="6356501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63BA-BC88-468F-B62A-80E339854E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wjdong863@163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1268760"/>
            <a:ext cx="9721851" cy="1152128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基于病毒载体和转座子的遗传性大疱性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表皮松解症基因治疗临床前研究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北京伊美昂生物科技有限公司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b="1" dirty="0" smtClean="0">
                <a:latin typeface="Candara" pitchFamily="34" charset="0"/>
                <a:ea typeface="微软雅黑" pitchFamily="34" charset="-122"/>
              </a:rPr>
              <a:t>IMAGEN Therapeutics</a:t>
            </a: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董文吉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2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4074" y="3140968"/>
            <a:ext cx="553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Constantia" pitchFamily="18" charset="0"/>
                <a:ea typeface="微软雅黑" pitchFamily="34" charset="-122"/>
              </a:rPr>
              <a:t>遗传性大疱性表皮松解症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基因治疗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180405" y="2060848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665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Candara" pitchFamily="34" charset="0"/>
                <a:ea typeface="微软雅黑" pitchFamily="34" charset="-122"/>
              </a:rPr>
              <a:t>大疱性表皮松解症</a:t>
            </a: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（</a:t>
            </a:r>
            <a:r>
              <a:rPr lang="en-US" altLang="zh-CN" sz="2400" dirty="0" err="1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epidermolysis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2400" dirty="0" err="1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bullosa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, EB</a:t>
            </a: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）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505941" y="1268760"/>
            <a:ext cx="8711213" cy="5417543"/>
          </a:xfrm>
        </p:spPr>
        <p:txBody>
          <a:bodyPr>
            <a:normAutofit/>
          </a:bodyPr>
          <a:lstStyle/>
          <a:p>
            <a:pPr>
              <a:buSzPct val="120000"/>
              <a:buFont typeface="Wingdings" pitchFamily="2" charset="2"/>
              <a:buChar char="Ø"/>
            </a:pP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EB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分为遗传性和获得性两种；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遗传性大疱性表皮松解症是典型的机械性大疱病，以皮肤轻微损伤后出现大疱为特点；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zh-CN" altLang="en-US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遗传性大疱性表皮松解症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根据水疱的发生部位可分为四大类：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A</a:t>
            </a:r>
            <a:r>
              <a:rPr lang="zh-CN" altLang="en-US" sz="1600" dirty="0">
                <a:latin typeface="Constantia" pitchFamily="18" charset="0"/>
                <a:ea typeface="微软雅黑" pitchFamily="34" charset="-122"/>
              </a:rPr>
              <a:t>）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单纯性大疱性表皮松解症（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epidermolysis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bullosa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simplex, EBS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），水疱在表皮内；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B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）交界型大疱性表皮松解症（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junctional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epidermolysis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bullosa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，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JEB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），水疱在透明层；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C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）营养不良型大疱性表皮松解症（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dystrophic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epidermolysis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bullosa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，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DEB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），水疱在致密板下方；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D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Kindler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综合征，皮肤分离可以发生在表皮、交接部位或致密板下层。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EBS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：角蛋白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5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和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或角蛋白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14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基因突变；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JEB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：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BP180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BPAG2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，也成为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XVII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型胶原）或</a:t>
            </a:r>
            <a:r>
              <a:rPr lang="zh-CN" altLang="en-US" sz="1600" b="1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板层素</a:t>
            </a:r>
            <a:r>
              <a:rPr lang="en-US" altLang="zh-CN" sz="1600" b="1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5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基因突变；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DEB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：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VII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型胶原（</a:t>
            </a:r>
            <a:r>
              <a:rPr lang="en-US" altLang="zh-CN" sz="1600" b="1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COL7A1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）基因突变；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Kindler syndrome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：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Kindlin-1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基因突变；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共同特点是皮肤在受到轻微摩擦或碰撞后出现水疱及血疱；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对症和支持治疗。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2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EB</a:t>
            </a: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的突变基因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65" y="1412776"/>
            <a:ext cx="5441981" cy="44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3558" y="6271510"/>
            <a:ext cx="55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Cold. Spring. </a:t>
            </a:r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Harb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. </a:t>
            </a:r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Perspect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. Med. (2014) 4: a015149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102" y="1600204"/>
            <a:ext cx="3007425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1800" dirty="0" smtClean="0">
                <a:latin typeface="Constantia" pitchFamily="18" charset="0"/>
                <a:ea typeface="微软雅黑" pitchFamily="34" charset="-122"/>
              </a:rPr>
              <a:t>JEB: </a:t>
            </a:r>
            <a:r>
              <a:rPr lang="zh-CN" altLang="en-US" sz="1800" dirty="0">
                <a:latin typeface="Constantia" pitchFamily="18" charset="0"/>
                <a:ea typeface="微软雅黑" pitchFamily="34" charset="-122"/>
              </a:rPr>
              <a:t>因</a:t>
            </a:r>
            <a:r>
              <a:rPr lang="en-US" altLang="zh-CN" sz="1800" dirty="0" smtClean="0">
                <a:latin typeface="Constantia" pitchFamily="18" charset="0"/>
                <a:ea typeface="微软雅黑" pitchFamily="34" charset="-122"/>
              </a:rPr>
              <a:t>LAMA3, LAMB3, or LAMC2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突变引起</a:t>
            </a:r>
            <a:r>
              <a:rPr lang="en-US" altLang="zh-CN" sz="1800" dirty="0" smtClean="0">
                <a:latin typeface="Constantia" pitchFamily="18" charset="0"/>
                <a:ea typeface="微软雅黑" pitchFamily="34" charset="-122"/>
              </a:rPr>
              <a:t>, 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其中</a:t>
            </a:r>
            <a:r>
              <a:rPr lang="en-US" altLang="zh-CN" sz="18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LAMB3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基因</a:t>
            </a:r>
            <a:r>
              <a:rPr lang="zh-CN" altLang="en-US" sz="1800" dirty="0">
                <a:latin typeface="Constantia" pitchFamily="18" charset="0"/>
                <a:ea typeface="微软雅黑" pitchFamily="34" charset="-122"/>
              </a:rPr>
              <a:t>编码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区长</a:t>
            </a:r>
            <a:r>
              <a:rPr lang="en-US" altLang="zh-CN" sz="1800" dirty="0" smtClean="0">
                <a:latin typeface="Constantia" pitchFamily="18" charset="0"/>
                <a:ea typeface="微软雅黑" pitchFamily="34" charset="-122"/>
              </a:rPr>
              <a:t>3519bp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18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18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1800" dirty="0" smtClean="0">
                <a:latin typeface="Constantia" pitchFamily="18" charset="0"/>
                <a:ea typeface="微软雅黑" pitchFamily="34" charset="-122"/>
              </a:rPr>
              <a:t>RDEB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：由</a:t>
            </a:r>
            <a:r>
              <a:rPr lang="en-US" altLang="zh-CN" sz="18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COL7A1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基因突变造成，编码区全长</a:t>
            </a:r>
            <a:r>
              <a:rPr lang="en-US" altLang="zh-CN" sz="1800" dirty="0" smtClean="0">
                <a:latin typeface="Constantia" pitchFamily="18" charset="0"/>
                <a:ea typeface="微软雅黑" pitchFamily="34" charset="-122"/>
              </a:rPr>
              <a:t>8850bp</a:t>
            </a:r>
            <a:r>
              <a:rPr lang="zh-CN" altLang="en-US" sz="1800" dirty="0" smtClean="0">
                <a:latin typeface="Constantia" pitchFamily="18" charset="0"/>
                <a:ea typeface="微软雅黑" pitchFamily="34" charset="-122"/>
              </a:rPr>
              <a:t>。</a:t>
            </a:r>
            <a:endParaRPr lang="zh-CN" altLang="en-US" sz="1800" dirty="0">
              <a:latin typeface="Constantia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9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1" y="435632"/>
            <a:ext cx="540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Candara" pitchFamily="34" charset="0"/>
                <a:ea typeface="微软雅黑" pitchFamily="34" charset="-122"/>
              </a:rPr>
              <a:t>探索大疱性表皮松解症新的治疗策略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1263122" y="1440457"/>
            <a:ext cx="7235304" cy="5417543"/>
          </a:xfrm>
        </p:spPr>
        <p:txBody>
          <a:bodyPr>
            <a:normAutofit/>
          </a:bodyPr>
          <a:lstStyle/>
          <a:p>
            <a:pPr>
              <a:buSzPct val="120000"/>
              <a:buFont typeface="Wingdings" pitchFamily="2" charset="2"/>
              <a:buChar char="Ø"/>
            </a:pPr>
            <a:r>
              <a:rPr lang="en-US" altLang="zh-CN" sz="2000" dirty="0" smtClean="0">
                <a:latin typeface="Constantia" pitchFamily="18" charset="0"/>
                <a:ea typeface="微软雅黑" pitchFamily="34" charset="-122"/>
              </a:rPr>
              <a:t>Cell therapy</a:t>
            </a:r>
            <a:r>
              <a:rPr lang="zh-CN" altLang="en-US" sz="20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20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endParaRPr lang="en-US" altLang="zh-CN" sz="20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en-US" altLang="zh-CN" sz="2000" dirty="0" smtClean="0">
                <a:latin typeface="Constantia" pitchFamily="18" charset="0"/>
                <a:ea typeface="微软雅黑" pitchFamily="34" charset="-122"/>
              </a:rPr>
              <a:t>Protein replacement therapy</a:t>
            </a:r>
            <a:r>
              <a:rPr lang="zh-CN" altLang="en-US" sz="20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20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endParaRPr lang="en-US" altLang="zh-CN" sz="2000" dirty="0">
              <a:latin typeface="Constantia" pitchFamily="18" charset="0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en-US" altLang="zh-CN" sz="2000" dirty="0" smtClean="0">
                <a:latin typeface="Constantia" pitchFamily="18" charset="0"/>
                <a:ea typeface="微软雅黑" pitchFamily="34" charset="-122"/>
              </a:rPr>
              <a:t>Read-through premature stop codon induced by aminoglycoside antibiotic;</a:t>
            </a:r>
          </a:p>
          <a:p>
            <a:pPr marL="0" indent="0">
              <a:buSzPct val="120000"/>
              <a:buNone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buSzPct val="120000"/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Gene therapy</a:t>
            </a:r>
            <a:r>
              <a:rPr lang="zh-CN" altLang="en-US" sz="2000" dirty="0" smtClean="0">
                <a:latin typeface="Constantia" pitchFamily="18" charset="0"/>
                <a:ea typeface="微软雅黑" pitchFamily="34" charset="-122"/>
              </a:rPr>
              <a:t>。</a:t>
            </a:r>
            <a:endParaRPr lang="en-US" altLang="zh-CN" sz="2000" dirty="0" smtClean="0">
              <a:latin typeface="Constantia" pitchFamily="18" charset="0"/>
              <a:ea typeface="微软雅黑" pitchFamily="34" charset="-122"/>
            </a:endParaRP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0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463877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453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Gene therapy for </a:t>
            </a:r>
            <a:r>
              <a:rPr lang="en-US" altLang="zh-CN" sz="2400" dirty="0" err="1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junctional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060" y="1196752"/>
            <a:ext cx="4556353" cy="1972810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CN" sz="16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The Italy team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JEB: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Herlitz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(JEB-H), non-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Herlitz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(JEB-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nH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), and JEB with pyloric atresia (JEB-PA)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Laminin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332 (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laminin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5): a 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heterotrimeric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protein that consists of </a:t>
            </a:r>
            <a:r>
              <a:rPr lang="el-GR" altLang="zh-CN" sz="1600" dirty="0" smtClean="0">
                <a:latin typeface="Constantia" pitchFamily="18" charset="0"/>
                <a:ea typeface="微软雅黑" pitchFamily="34" charset="-122"/>
              </a:rPr>
              <a:t>α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3, </a:t>
            </a:r>
            <a:r>
              <a:rPr lang="el-GR" altLang="zh-CN" sz="1600" dirty="0" smtClean="0">
                <a:latin typeface="Constantia" pitchFamily="18" charset="0"/>
                <a:ea typeface="微软雅黑" pitchFamily="34" charset="-122"/>
              </a:rPr>
              <a:t>β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3, and </a:t>
            </a:r>
            <a:r>
              <a:rPr lang="el-GR" altLang="zh-CN" sz="1600" dirty="0" smtClean="0">
                <a:latin typeface="Constantia" pitchFamily="18" charset="0"/>
                <a:ea typeface="微软雅黑" pitchFamily="34" charset="-122"/>
              </a:rPr>
              <a:t>γ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2 chains, encoded by LAMA3, LAMB3, and LAMC2 respectively.</a:t>
            </a:r>
          </a:p>
          <a:p>
            <a:pPr marL="0" indent="0"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176" y="5877272"/>
            <a:ext cx="433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Constantia" pitchFamily="18" charset="0"/>
              </a:rPr>
              <a:t>Nat. Med. (2006) 12: 1397-1402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Constantia" pitchFamily="18" charset="0"/>
              </a:rPr>
              <a:t>Stem Cell Rep. (2014) 2: 1-8</a:t>
            </a:r>
            <a:endParaRPr lang="zh-CN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2" y="3840740"/>
            <a:ext cx="4259820" cy="203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9" y="214905"/>
            <a:ext cx="3949605" cy="605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692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GMP-guided </a:t>
            </a:r>
            <a:r>
              <a:rPr lang="en-US" altLang="zh-CN" sz="2400" i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ex vivo 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gene therapy for </a:t>
            </a:r>
            <a:r>
              <a:rPr lang="en-US" altLang="zh-CN" sz="2400" dirty="0" err="1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junctional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344" y="6316971"/>
            <a:ext cx="29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Keio. J. Med. (2015) 64: 21-25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18" y="1051306"/>
            <a:ext cx="4859312" cy="52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654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Human Gene therapy for recessive dystrophic 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3" y="1038605"/>
            <a:ext cx="7160168" cy="162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3460" y="2899224"/>
            <a:ext cx="587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onstantia" pitchFamily="18" charset="0"/>
              </a:rPr>
              <a:t>Hum. Gene </a:t>
            </a:r>
            <a:r>
              <a:rPr lang="en-US" altLang="zh-CN" dirty="0" err="1" smtClean="0">
                <a:latin typeface="Constantia" pitchFamily="18" charset="0"/>
              </a:rPr>
              <a:t>Ther</a:t>
            </a:r>
            <a:r>
              <a:rPr lang="en-US" altLang="zh-CN" dirty="0" smtClean="0">
                <a:latin typeface="Constantia" pitchFamily="18" charset="0"/>
              </a:rPr>
              <a:t>. (2010) 21: 1299-1310 (</a:t>
            </a:r>
            <a:r>
              <a:rPr lang="en-US" altLang="zh-CN" dirty="0" smtClean="0">
                <a:solidFill>
                  <a:srgbClr val="FF0000"/>
                </a:solidFill>
                <a:latin typeface="Constantia" pitchFamily="18" charset="0"/>
              </a:rPr>
              <a:t>The Stanford team</a:t>
            </a:r>
            <a:r>
              <a:rPr lang="en-US" altLang="zh-CN" dirty="0" smtClean="0">
                <a:latin typeface="Constantia" pitchFamily="18" charset="0"/>
              </a:rPr>
              <a:t>)</a:t>
            </a:r>
            <a:endParaRPr lang="zh-CN" altLang="en-US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9" y="3645024"/>
            <a:ext cx="760537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79996" y="5706348"/>
            <a:ext cx="489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onstantia" pitchFamily="18" charset="0"/>
              </a:rPr>
              <a:t>JAMA (2016) 316: 1808-1817 (</a:t>
            </a:r>
            <a:r>
              <a:rPr lang="en-US" altLang="zh-CN" dirty="0" smtClean="0">
                <a:solidFill>
                  <a:srgbClr val="FF0000"/>
                </a:solidFill>
                <a:latin typeface="Constantia" pitchFamily="18" charset="0"/>
              </a:rPr>
              <a:t>The Stanford team</a:t>
            </a:r>
            <a:r>
              <a:rPr lang="en-US" altLang="zh-CN" dirty="0" smtClean="0">
                <a:latin typeface="Constantia" pitchFamily="18" charset="0"/>
              </a:rPr>
              <a:t>)</a:t>
            </a:r>
            <a:endParaRPr lang="zh-CN" alt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654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Human Gene therapy for recessive dystrophic 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477" y="1372126"/>
            <a:ext cx="818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EB-101: </a:t>
            </a:r>
            <a:r>
              <a:rPr lang="en-US" altLang="zh-CN" dirty="0" err="1">
                <a:latin typeface="Constantia" pitchFamily="18" charset="0"/>
                <a:ea typeface="微软雅黑" pitchFamily="34" charset="-122"/>
              </a:rPr>
              <a:t>Abeona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 Therapeutics, 2017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年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3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月和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5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月分别被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EMA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和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FDA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授予孤儿药地位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5" y="2193822"/>
            <a:ext cx="4657998" cy="3493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40" y="2193822"/>
            <a:ext cx="4632176" cy="3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2" y="435632"/>
            <a:ext cx="654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Human Gene therapy for recessive dystrophic 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478" y="137212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nstantia" pitchFamily="18" charset="0"/>
                <a:ea typeface="微软雅黑" pitchFamily="34" charset="-122"/>
              </a:rPr>
              <a:t>FCX-007: </a:t>
            </a:r>
            <a:r>
              <a:rPr lang="en-US" altLang="zh-CN" dirty="0" err="1" smtClean="0">
                <a:latin typeface="Constantia" pitchFamily="18" charset="0"/>
                <a:ea typeface="微软雅黑" pitchFamily="34" charset="-122"/>
              </a:rPr>
              <a:t>Fibrocell</a:t>
            </a:r>
            <a:r>
              <a:rPr lang="en-US" altLang="zh-CN" dirty="0" smtClean="0">
                <a:latin typeface="Constantia" pitchFamily="18" charset="0"/>
                <a:ea typeface="微软雅黑" pitchFamily="34" charset="-122"/>
              </a:rPr>
              <a:t> Technologies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, </a:t>
            </a:r>
            <a:r>
              <a:rPr lang="en-US" altLang="zh-CN" dirty="0" smtClean="0">
                <a:latin typeface="Constantia" pitchFamily="18" charset="0"/>
                <a:ea typeface="微软雅黑" pitchFamily="34" charset="-122"/>
              </a:rPr>
              <a:t>FDA</a:t>
            </a:r>
            <a:r>
              <a:rPr lang="zh-CN" altLang="en-US" dirty="0" smtClean="0">
                <a:latin typeface="Constantia" pitchFamily="18" charset="0"/>
                <a:ea typeface="微软雅黑" pitchFamily="34" charset="-122"/>
              </a:rPr>
              <a:t>将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大疱性表皮松解症基因疗法</a:t>
            </a:r>
            <a:r>
              <a:rPr lang="en-US" altLang="zh-CN" dirty="0">
                <a:latin typeface="Constantia" pitchFamily="18" charset="0"/>
                <a:ea typeface="微软雅黑" pitchFamily="34" charset="-122"/>
              </a:rPr>
              <a:t>FCX-007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纳入审批</a:t>
            </a:r>
            <a:r>
              <a:rPr lang="zh-CN" altLang="en-US" dirty="0" smtClean="0">
                <a:latin typeface="Constantia" pitchFamily="18" charset="0"/>
                <a:ea typeface="微软雅黑" pitchFamily="34" charset="-122"/>
              </a:rPr>
              <a:t>快速通道</a:t>
            </a:r>
            <a:r>
              <a:rPr lang="zh-CN" altLang="en-US" dirty="0">
                <a:latin typeface="Constantia" pitchFamily="18" charset="0"/>
                <a:ea typeface="微软雅黑" pitchFamily="34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8" y="2219470"/>
            <a:ext cx="8100644" cy="348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3" y="253427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1" y="435632"/>
            <a:ext cx="540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Gene addition: JEB and RDEB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96629" y="1340768"/>
            <a:ext cx="4961503" cy="4968552"/>
            <a:chOff x="2196629" y="1340768"/>
            <a:chExt cx="4961503" cy="4968552"/>
          </a:xfrm>
        </p:grpSpPr>
        <p:sp>
          <p:nvSpPr>
            <p:cNvPr id="10" name="TextBox 9"/>
            <p:cNvSpPr txBox="1"/>
            <p:nvPr/>
          </p:nvSpPr>
          <p:spPr>
            <a:xfrm>
              <a:off x="3606496" y="1340768"/>
              <a:ext cx="1792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 患者皮肤细胞</a:t>
              </a:r>
              <a:endParaRPr lang="en-US" altLang="zh-CN" sz="1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endParaRPr lang="zh-CN" altLang="en-US" sz="1600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>
              <a:off x="4452578" y="1772816"/>
              <a:ext cx="179611" cy="576064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764473" y="3717032"/>
              <a:ext cx="488428" cy="504056"/>
              <a:chOff x="6235154" y="3212976"/>
              <a:chExt cx="914400" cy="914400"/>
            </a:xfrm>
          </p:grpSpPr>
          <p:sp>
            <p:nvSpPr>
              <p:cNvPr id="12" name="太阳形 11"/>
              <p:cNvSpPr/>
              <p:nvPr/>
            </p:nvSpPr>
            <p:spPr>
              <a:xfrm>
                <a:off x="6235154" y="3212976"/>
                <a:ext cx="914400" cy="914400"/>
              </a:xfrm>
              <a:prstGeom prst="sun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加号 12"/>
              <p:cNvSpPr/>
              <p:nvPr/>
            </p:nvSpPr>
            <p:spPr>
              <a:xfrm>
                <a:off x="6463754" y="3441576"/>
                <a:ext cx="457200" cy="457200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675807" y="2499226"/>
              <a:ext cx="1826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永生化</a:t>
              </a:r>
              <a:r>
                <a:rPr lang="zh-CN" altLang="en-US" sz="1600" dirty="0" smtClean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成纤维细胞</a:t>
              </a:r>
              <a:endParaRPr lang="en-US" altLang="zh-CN" sz="1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r>
                <a:rPr lang="zh-CN" altLang="en-US" sz="1600" dirty="0" smtClean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表皮干细胞</a:t>
              </a:r>
              <a:endParaRPr lang="en-US" altLang="zh-CN" sz="1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r>
                <a:rPr lang="en-US" altLang="zh-CN" sz="1600" dirty="0" smtClean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     </a:t>
              </a:r>
              <a:r>
                <a:rPr lang="en-US" altLang="zh-CN" sz="1600" dirty="0" smtClean="0">
                  <a:latin typeface="Constantia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1600" dirty="0" err="1" smtClean="0">
                  <a:latin typeface="Constantia" pitchFamily="18" charset="0"/>
                  <a:ea typeface="微软雅黑" pitchFamily="34" charset="-122"/>
                  <a:cs typeface="Times New Roman" pitchFamily="18" charset="0"/>
                </a:rPr>
                <a:t>iPSCs</a:t>
              </a:r>
              <a:endParaRPr lang="zh-CN" altLang="en-US" sz="1600" dirty="0">
                <a:latin typeface="Constantia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97496" y="3429000"/>
              <a:ext cx="488428" cy="504056"/>
              <a:chOff x="6229077" y="3495650"/>
              <a:chExt cx="488428" cy="504056"/>
            </a:xfrm>
          </p:grpSpPr>
          <p:sp>
            <p:nvSpPr>
              <p:cNvPr id="23" name="太阳形 22"/>
              <p:cNvSpPr/>
              <p:nvPr/>
            </p:nvSpPr>
            <p:spPr>
              <a:xfrm>
                <a:off x="6229077" y="3495650"/>
                <a:ext cx="488428" cy="504056"/>
              </a:xfrm>
              <a:prstGeom prst="sun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加号 23"/>
              <p:cNvSpPr/>
              <p:nvPr/>
            </p:nvSpPr>
            <p:spPr>
              <a:xfrm>
                <a:off x="6351184" y="3621664"/>
                <a:ext cx="244214" cy="252028"/>
              </a:xfrm>
              <a:prstGeom prst="mathPlu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814171" y="4095074"/>
              <a:ext cx="399745" cy="360040"/>
              <a:chOff x="3492773" y="4365104"/>
              <a:chExt cx="1060704" cy="914400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492773" y="4365104"/>
                <a:ext cx="1060704" cy="914400"/>
              </a:xfrm>
              <a:prstGeom prst="hexagon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加号 16"/>
              <p:cNvSpPr/>
              <p:nvPr/>
            </p:nvSpPr>
            <p:spPr>
              <a:xfrm>
                <a:off x="3580822" y="4365104"/>
                <a:ext cx="914400" cy="914400"/>
              </a:xfrm>
              <a:prstGeom prst="mathPlu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49747" y="3784394"/>
              <a:ext cx="137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nstantia" pitchFamily="18" charset="0"/>
                </a:rPr>
                <a:t>Lenti-LAMB3</a:t>
              </a:r>
              <a:endParaRPr lang="zh-CN" altLang="en-US" sz="1600" dirty="0">
                <a:latin typeface="Constantia" pitchFamily="18" charset="0"/>
              </a:endParaRPr>
            </a:p>
          </p:txBody>
        </p:sp>
        <p:sp>
          <p:nvSpPr>
            <p:cNvPr id="30" name="下箭头 29"/>
            <p:cNvSpPr/>
            <p:nvPr/>
          </p:nvSpPr>
          <p:spPr>
            <a:xfrm>
              <a:off x="4423630" y="3681028"/>
              <a:ext cx="179611" cy="828092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32771" y="3543487"/>
              <a:ext cx="142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nstantia" pitchFamily="18" charset="0"/>
                </a:rPr>
                <a:t>Lenti-COL7A1</a:t>
              </a:r>
              <a:endParaRPr lang="zh-CN" altLang="en-US" sz="1600" dirty="0">
                <a:latin typeface="Constantia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85672" y="4130026"/>
              <a:ext cx="1759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nstantia" pitchFamily="18" charset="0"/>
                </a:rPr>
                <a:t>Piggybac-COL7A1</a:t>
              </a:r>
              <a:endParaRPr lang="zh-CN" altLang="en-US" sz="1600" dirty="0">
                <a:latin typeface="Constantia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06497" y="1340768"/>
              <a:ext cx="196745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569573" y="2492896"/>
              <a:ext cx="2004383" cy="8373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196629" y="3762037"/>
              <a:ext cx="1486227" cy="4140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399236" y="3502314"/>
              <a:ext cx="1758896" cy="4294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399236" y="4084585"/>
              <a:ext cx="1758896" cy="4294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522" y="1876182"/>
              <a:ext cx="11885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nstantia" pitchFamily="18" charset="0"/>
                </a:rPr>
                <a:t>Retro-E6E7</a:t>
              </a:r>
              <a:endParaRPr lang="zh-CN" altLang="en-US" sz="1600" dirty="0">
                <a:latin typeface="Constantia" pitchFamily="18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766674" y="1853825"/>
              <a:ext cx="1486227" cy="4140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1868" y="1899266"/>
              <a:ext cx="1837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onstantia" pitchFamily="18" charset="0"/>
                </a:rPr>
                <a:t>Yamanaka Factors</a:t>
              </a:r>
              <a:endParaRPr lang="zh-CN" altLang="en-US" sz="1600" dirty="0">
                <a:latin typeface="Constantia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814911" y="1813320"/>
              <a:ext cx="1835133" cy="4950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45764" y="472514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遗传修饰细胞</a:t>
              </a:r>
              <a:endParaRPr lang="zh-CN" altLang="en-US" sz="1600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69573" y="4725144"/>
              <a:ext cx="196745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下箭头 43"/>
            <p:cNvSpPr/>
            <p:nvPr/>
          </p:nvSpPr>
          <p:spPr>
            <a:xfrm>
              <a:off x="4398483" y="5229200"/>
              <a:ext cx="179611" cy="576064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569573" y="5970766"/>
              <a:ext cx="196745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57732" y="5970766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体外和间接体内研究</a:t>
              </a:r>
              <a:endParaRPr lang="zh-CN" altLang="en-US" sz="1600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7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525" y="2609036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  <a:latin typeface="Constantia" pitchFamily="18" charset="0"/>
              </a:rPr>
              <a:t>7000+</a:t>
            </a:r>
            <a:endParaRPr lang="zh-CN" altLang="en-US" sz="66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6568" y="16288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  <a:latin typeface="Constantia" pitchFamily="18" charset="0"/>
              </a:rPr>
              <a:t>&lt;</a:t>
            </a:r>
            <a:r>
              <a:rPr lang="en-US" altLang="zh-CN" sz="2800" dirty="0" smtClean="0">
                <a:solidFill>
                  <a:srgbClr val="FFFFFF"/>
                </a:solidFill>
                <a:latin typeface="Constantia" pitchFamily="18" charset="0"/>
              </a:rPr>
              <a:t>20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893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  <a:latin typeface="Constantia" pitchFamily="18" charset="0"/>
              </a:rPr>
              <a:t>&lt;</a:t>
            </a:r>
            <a:r>
              <a:rPr lang="en-US" altLang="zh-CN" sz="2800" dirty="0" smtClean="0">
                <a:solidFill>
                  <a:srgbClr val="FFFFFF"/>
                </a:solidFill>
                <a:latin typeface="Constantia" pitchFamily="18" charset="0"/>
              </a:rPr>
              <a:t>5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6568" y="30113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  <a:latin typeface="Constantia" pitchFamily="18" charset="0"/>
              </a:rPr>
              <a:t>&lt;</a:t>
            </a:r>
            <a:r>
              <a:rPr lang="en-US" altLang="zh-CN" sz="2800" dirty="0" smtClean="0">
                <a:solidFill>
                  <a:srgbClr val="FFFFFF"/>
                </a:solidFill>
                <a:latin typeface="Constantia" pitchFamily="18" charset="0"/>
              </a:rPr>
              <a:t>10</a:t>
            </a:r>
            <a:r>
              <a:rPr lang="zh-CN" altLang="en-US" sz="28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157" y="30113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7F98C"/>
                </a:solidFill>
                <a:latin typeface="Constantia" pitchFamily="18" charset="0"/>
              </a:rPr>
              <a:t>&lt;</a:t>
            </a:r>
            <a:r>
              <a:rPr lang="en-US" altLang="zh-CN" sz="2800" dirty="0">
                <a:solidFill>
                  <a:srgbClr val="07F98C"/>
                </a:solidFill>
                <a:latin typeface="Constantia" pitchFamily="18" charset="0"/>
              </a:rPr>
              <a:t>7</a:t>
            </a:r>
            <a:r>
              <a:rPr lang="en-US" altLang="zh-CN" sz="2800" dirty="0" smtClean="0">
                <a:solidFill>
                  <a:srgbClr val="07F98C"/>
                </a:solidFill>
                <a:latin typeface="Constantia" pitchFamily="18" charset="0"/>
              </a:rPr>
              <a:t>0</a:t>
            </a:r>
            <a:r>
              <a:rPr lang="zh-CN" altLang="en-US" sz="2800" dirty="0" smtClean="0">
                <a:solidFill>
                  <a:srgbClr val="07F98C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800" dirty="0">
              <a:solidFill>
                <a:srgbClr val="07F98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罕见病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8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3" y="253427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1" y="435632"/>
            <a:ext cx="540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Gene </a:t>
            </a:r>
            <a:r>
              <a:rPr lang="en-US" altLang="zh-CN" sz="24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correction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: RDEB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18525" y="1484784"/>
            <a:ext cx="5092445" cy="4680520"/>
            <a:chOff x="2318525" y="1484784"/>
            <a:chExt cx="5092445" cy="4680520"/>
          </a:xfrm>
        </p:grpSpPr>
        <p:sp>
          <p:nvSpPr>
            <p:cNvPr id="10" name="TextBox 9"/>
            <p:cNvSpPr txBox="1"/>
            <p:nvPr/>
          </p:nvSpPr>
          <p:spPr>
            <a:xfrm>
              <a:off x="3606497" y="1484784"/>
              <a:ext cx="1774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 患者皮肤细胞</a:t>
              </a:r>
              <a:endParaRPr lang="zh-CN" altLang="en-US" sz="16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>
              <a:off x="4452578" y="1916832"/>
              <a:ext cx="179611" cy="576064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75807" y="2643242"/>
              <a:ext cx="18261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永生化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成纤维细胞</a:t>
              </a:r>
              <a:endParaRPr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r>
                <a:rPr lang="zh-CN" altLang="en-US" sz="1600" dirty="0" smtClean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表皮干细胞</a:t>
              </a:r>
              <a:endParaRPr lang="en-US" altLang="zh-CN" sz="1600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r>
                <a:rPr lang="en-US" altLang="zh-CN" sz="1600" dirty="0" smtClean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          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Constantia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1600" dirty="0" err="1" smtClean="0">
                  <a:solidFill>
                    <a:prstClr val="black"/>
                  </a:solidFill>
                  <a:latin typeface="Constantia" pitchFamily="18" charset="0"/>
                  <a:ea typeface="微软雅黑" pitchFamily="34" charset="-122"/>
                  <a:cs typeface="Times New Roman" pitchFamily="18" charset="0"/>
                </a:rPr>
                <a:t>iPSCs</a:t>
              </a:r>
              <a:endParaRPr lang="zh-CN" altLang="en-US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14171" y="3799529"/>
              <a:ext cx="399745" cy="360040"/>
              <a:chOff x="3492773" y="4365104"/>
              <a:chExt cx="1060704" cy="914400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492773" y="4365104"/>
                <a:ext cx="1060704" cy="914400"/>
              </a:xfrm>
              <a:prstGeom prst="hexagon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加号 16"/>
              <p:cNvSpPr/>
              <p:nvPr/>
            </p:nvSpPr>
            <p:spPr>
              <a:xfrm>
                <a:off x="3580822" y="4365104"/>
                <a:ext cx="914400" cy="914400"/>
              </a:xfrm>
              <a:prstGeom prst="mathPlu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371643" y="3829399"/>
              <a:ext cx="1769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prstClr val="black"/>
                  </a:solidFill>
                  <a:latin typeface="Constantia" pitchFamily="18" charset="0"/>
                </a:rPr>
                <a:t>CRISPR-Cas9RNP</a:t>
              </a:r>
              <a:endParaRPr lang="zh-CN" altLang="en-US" sz="1600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sp>
          <p:nvSpPr>
            <p:cNvPr id="30" name="下箭头 29"/>
            <p:cNvSpPr/>
            <p:nvPr/>
          </p:nvSpPr>
          <p:spPr>
            <a:xfrm>
              <a:off x="4423630" y="3573016"/>
              <a:ext cx="179611" cy="828092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85672" y="3834481"/>
              <a:ext cx="2025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prstClr val="black"/>
                  </a:solidFill>
                  <a:latin typeface="Constantia" pitchFamily="18" charset="0"/>
                </a:rPr>
                <a:t>AAV targeting vector</a:t>
              </a:r>
              <a:endParaRPr lang="zh-CN" altLang="en-US" sz="1600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06497" y="1484784"/>
              <a:ext cx="196745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69573" y="2636912"/>
              <a:ext cx="2004383" cy="8373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318525" y="3807042"/>
              <a:ext cx="1822320" cy="4140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99236" y="3789040"/>
              <a:ext cx="2011734" cy="4294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522" y="2020198"/>
              <a:ext cx="11885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prstClr val="black"/>
                  </a:solidFill>
                  <a:latin typeface="Constantia" pitchFamily="18" charset="0"/>
                </a:rPr>
                <a:t>Retro-E6E7</a:t>
              </a:r>
              <a:endParaRPr lang="zh-CN" altLang="en-US" sz="1600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766674" y="1997841"/>
              <a:ext cx="1486227" cy="4140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1868" y="2043282"/>
              <a:ext cx="1837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prstClr val="black"/>
                  </a:solidFill>
                  <a:latin typeface="Constantia" pitchFamily="18" charset="0"/>
                </a:rPr>
                <a:t>Yamanaka Factors</a:t>
              </a:r>
              <a:endParaRPr lang="zh-CN" altLang="en-US" sz="1600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814911" y="1957336"/>
              <a:ext cx="1835133" cy="4950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45764" y="4581128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遗传修复细胞</a:t>
              </a:r>
              <a:endParaRPr lang="zh-CN" altLang="en-US" sz="16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69573" y="4581128"/>
              <a:ext cx="196745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下箭头 43"/>
            <p:cNvSpPr/>
            <p:nvPr/>
          </p:nvSpPr>
          <p:spPr>
            <a:xfrm>
              <a:off x="4398483" y="5085184"/>
              <a:ext cx="179611" cy="576064"/>
            </a:xfrm>
            <a:prstGeom prst="downArrow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569573" y="5826750"/>
              <a:ext cx="196745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57732" y="5826750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black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体外和间接体内研究</a:t>
              </a:r>
              <a:endParaRPr lang="zh-CN" altLang="en-US" sz="16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108871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32" name="AutoShape 3"/>
          <p:cNvSpPr>
            <a:spLocks/>
          </p:cNvSpPr>
          <p:nvPr/>
        </p:nvSpPr>
        <p:spPr bwMode="auto">
          <a:xfrm>
            <a:off x="241907" y="332656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375" y="473965"/>
            <a:ext cx="692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研发进展和工作计划</a:t>
            </a:r>
            <a:endParaRPr lang="zh-CN" altLang="en-US" sz="2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5375" y="1700808"/>
            <a:ext cx="8749665" cy="4525963"/>
          </a:xfrm>
        </p:spPr>
        <p:txBody>
          <a:bodyPr>
            <a:normAutofit/>
          </a:bodyPr>
          <a:lstStyle/>
          <a:p>
            <a:pPr>
              <a:buClr>
                <a:srgbClr val="66FFFF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单基因遗传病基因添加：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lentivirus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, AAV; Lenti-LAMB3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Lenti-COL7A1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Piggybac-COL7A1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基因原位修复：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gene editing plus AAV; CRISPR-Cas9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基因编辑系统；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AAV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基因打靶载体；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Cas9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昆虫表达系统；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endParaRPr lang="en-US" altLang="zh-CN" sz="1600" dirty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细胞和动物模型：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iPSCs</a:t>
            </a:r>
            <a:r>
              <a:rPr lang="zh-CN" altLang="en-US" sz="1600" dirty="0">
                <a:latin typeface="Constantia" pitchFamily="18" charset="0"/>
                <a:ea typeface="微软雅黑" pitchFamily="34" charset="-122"/>
              </a:rPr>
              <a:t>，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细胞永生化，小鼠疾病模型；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endParaRPr lang="en-US" altLang="zh-CN" sz="1600" dirty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重组病毒技术：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adenovirus 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Ad-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Cre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），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adeno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-associated virus (AAV targeting vector)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，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baculovirus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 (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病毒生产和蛋白表达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)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，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retrovirus 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（</a:t>
            </a:r>
            <a:r>
              <a:rPr lang="en-US" altLang="zh-CN" sz="1600" dirty="0" smtClean="0">
                <a:latin typeface="Constantia" pitchFamily="18" charset="0"/>
                <a:ea typeface="微软雅黑" pitchFamily="34" charset="-122"/>
              </a:rPr>
              <a:t>RV-E6E7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永生化载体），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lentivirus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endParaRPr lang="en-US" altLang="zh-CN" sz="1600" dirty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患者来源表皮干细胞、成纤维细胞、成纤维细胞永生化和</a:t>
            </a:r>
            <a:r>
              <a:rPr lang="en-US" altLang="zh-CN" sz="1600" dirty="0" err="1" smtClean="0">
                <a:latin typeface="Constantia" pitchFamily="18" charset="0"/>
                <a:ea typeface="微软雅黑" pitchFamily="34" charset="-122"/>
              </a:rPr>
              <a:t>iPSCs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建立；</a:t>
            </a:r>
            <a:endParaRPr lang="en-US" altLang="zh-CN" sz="16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u"/>
            </a:pPr>
            <a:endParaRPr lang="en-US" altLang="zh-CN" sz="1600" dirty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1600" i="1" dirty="0" smtClean="0">
                <a:latin typeface="Constantia" pitchFamily="18" charset="0"/>
                <a:ea typeface="微软雅黑" pitchFamily="34" charset="-122"/>
              </a:rPr>
              <a:t>In vitro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和</a:t>
            </a:r>
            <a:r>
              <a:rPr lang="en-US" altLang="zh-CN" sz="1600" i="1" dirty="0" smtClean="0">
                <a:latin typeface="Constantia" pitchFamily="18" charset="0"/>
                <a:ea typeface="微软雅黑" pitchFamily="34" charset="-122"/>
              </a:rPr>
              <a:t>ex vivo</a:t>
            </a:r>
            <a:r>
              <a:rPr lang="zh-CN" altLang="en-US" sz="1600" dirty="0" smtClean="0">
                <a:latin typeface="Constantia" pitchFamily="18" charset="0"/>
                <a:ea typeface="微软雅黑" pitchFamily="34" charset="-122"/>
              </a:rPr>
              <a:t>功能分析，完善临床前研究内容。</a:t>
            </a:r>
            <a:endParaRPr lang="zh-CN" altLang="en-US" sz="1600" dirty="0">
              <a:latin typeface="Constantia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41995" y="294321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51" y="435632"/>
            <a:ext cx="905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Summary                                      Challenges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1044501" y="1821786"/>
            <a:ext cx="429381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120000"/>
              <a:buNone/>
            </a:pPr>
            <a:endParaRPr lang="en-US" altLang="zh-CN" sz="2000" dirty="0" smtClean="0"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基因治疗</a:t>
            </a:r>
            <a:r>
              <a:rPr lang="zh-CN" altLang="en-US" sz="2000" dirty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概况</a:t>
            </a:r>
            <a:r>
              <a:rPr lang="zh-CN" altLang="en-US" sz="20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；</a:t>
            </a:r>
            <a:endParaRPr lang="en-US" altLang="zh-CN" sz="2000" dirty="0" smtClean="0">
              <a:solidFill>
                <a:srgbClr val="FF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altLang="zh-CN" sz="2000" dirty="0">
              <a:solidFill>
                <a:srgbClr val="FF0000"/>
              </a:solidFill>
              <a:latin typeface="Constantia" pitchFamily="18" charset="0"/>
              <a:ea typeface="微软雅黑" pitchFamily="34" charset="-122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EB</a:t>
            </a:r>
            <a:r>
              <a:rPr lang="zh-CN" altLang="en-US" sz="2000" dirty="0" smtClean="0">
                <a:solidFill>
                  <a:srgbClr val="FF0000"/>
                </a:solidFill>
                <a:latin typeface="Constantia" pitchFamily="18" charset="0"/>
                <a:ea typeface="微软雅黑" pitchFamily="34" charset="-122"/>
              </a:rPr>
              <a:t>基因治疗。</a:t>
            </a:r>
            <a:endParaRPr lang="en-US" altLang="zh-CN" sz="2000" dirty="0">
              <a:solidFill>
                <a:srgbClr val="FF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SzPct val="120000"/>
              <a:buNone/>
            </a:pPr>
            <a:endParaRPr lang="en-US" altLang="zh-CN" sz="2000" dirty="0" smtClean="0">
              <a:latin typeface="Constantia" pitchFamily="18" charset="0"/>
              <a:ea typeface="微软雅黑" pitchFamily="34" charset="-122"/>
            </a:endParaRP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4961976" y="1268760"/>
            <a:ext cx="4293817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基因转移体系；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基因表达盒；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临床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级病毒生产；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临床试验申报；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临床试验开展；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基因药物上市；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个体化定制；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定价及付费模式。</a:t>
            </a:r>
            <a:endParaRPr lang="en-US" altLang="zh-CN" sz="2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4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/>
          </p:cNvSpPr>
          <p:nvPr/>
        </p:nvSpPr>
        <p:spPr bwMode="auto">
          <a:xfrm>
            <a:off x="241922" y="332684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4134" y="473993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致    谢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5345" y="6316971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63169" y="1268760"/>
            <a:ext cx="4293817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刘德培 中国医学科学院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北京协和医学院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地贫项目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Mohandas </a:t>
            </a:r>
            <a:r>
              <a:rPr lang="en-US" altLang="zh-CN" sz="1400" dirty="0" err="1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Narla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美国纽约血液中心；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安秀丽，郑州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大学。</a:t>
            </a: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600" b="1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LHON</a:t>
            </a:r>
          </a:p>
          <a:p>
            <a:pPr marL="0" indent="0">
              <a:buNone/>
            </a:pPr>
            <a:r>
              <a:rPr lang="zh-CN" altLang="en-US" sz="1400" dirty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魏世辉，</a:t>
            </a:r>
            <a:r>
              <a:rPr lang="zh-CN" altLang="en-US" sz="1400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解放军总医院；</a:t>
            </a: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赵从健，第三军医大学西南</a:t>
            </a:r>
            <a:r>
              <a:rPr lang="zh-CN" altLang="en-US" sz="1400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医院。</a:t>
            </a: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遗传性大疱性表皮松解症</a:t>
            </a:r>
            <a:endParaRPr lang="en-US" altLang="zh-CN" sz="1600" b="1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傅    裕，北京医院；</a:t>
            </a: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鲍迎秋，北京医院；</a:t>
            </a: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宫    环，北京医院；</a:t>
            </a: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徐    哲，北京儿童医院。</a:t>
            </a: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b="1" dirty="0" smtClean="0">
              <a:solidFill>
                <a:srgbClr val="000000"/>
              </a:solidFill>
              <a:latin typeface="Constantia" pitchFamily="18" charset="0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5009797" y="1268760"/>
            <a:ext cx="4293817" cy="5589240"/>
          </a:xfrm>
        </p:spPr>
        <p:txBody>
          <a:bodyPr/>
          <a:lstStyle/>
          <a:p>
            <a:pPr marL="0" lvl="0" indent="0"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病毒安全性</a:t>
            </a:r>
            <a:endParaRPr lang="en-US" altLang="zh-CN" sz="16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王    威，德国</a:t>
            </a:r>
            <a:r>
              <a:rPr lang="en-US" altLang="zh-CN" sz="1400" dirty="0" err="1">
                <a:solidFill>
                  <a:srgbClr val="000000"/>
                </a:solidFill>
                <a:latin typeface="Constantia" pitchFamily="18" charset="0"/>
                <a:ea typeface="微软雅黑" pitchFamily="34" charset="-122"/>
              </a:rPr>
              <a:t>Genewerk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友情支持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张   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，中国医学科学院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北京协和医学院；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彭小忠，中国医学科学院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北京协和医学院；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梅品超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，中国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医学科学院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北京协和医学院；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黄   粤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，中国医学科学院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北京协和医学院；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常永生，中国医学科学院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北京协和医学院；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陈忠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周，中国农业大学；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王   婧，中国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医学科学院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北京协和医学院。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779" y="2924944"/>
            <a:ext cx="438600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Thank you for your patience!</a:t>
            </a:r>
          </a:p>
          <a:p>
            <a:pPr lvl="0" algn="ctr"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董文吉 </a:t>
            </a:r>
            <a:endParaRPr lang="en-US" altLang="zh-CN" sz="20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13651139439</a:t>
            </a:r>
          </a:p>
          <a:p>
            <a:pPr lvl="0" algn="ctr"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charset="0"/>
                <a:ea typeface="宋体" pitchFamily="2" charset="-122"/>
                <a:hlinkClick r:id="rId2"/>
              </a:rPr>
              <a:t>wjdong863@163.com</a:t>
            </a:r>
            <a:endParaRPr lang="en-US" altLang="zh-CN" sz="2000" kern="0" dirty="0">
              <a:solidFill>
                <a:sysClr val="windowText" lastClr="000000"/>
              </a:solidFill>
              <a:latin typeface="Arial" charset="0"/>
              <a:ea typeface="宋体" pitchFamily="2" charset="-122"/>
            </a:endParaRPr>
          </a:p>
          <a:p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7195331" y="6316971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0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/>
          </p:cNvSpPr>
          <p:nvPr/>
        </p:nvSpPr>
        <p:spPr bwMode="auto">
          <a:xfrm>
            <a:off x="241922" y="332684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97" y="504771"/>
            <a:ext cx="907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基因治疗</a:t>
            </a:r>
            <a:r>
              <a:rPr lang="zh-CN" altLang="en-US" sz="24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分类</a:t>
            </a: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：</a:t>
            </a:r>
            <a:r>
              <a:rPr lang="en-US" altLang="zh-CN" sz="2400" dirty="0" err="1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G</a:t>
            </a:r>
            <a:r>
              <a:rPr lang="en-US" altLang="zh-CN" sz="2400" dirty="0" err="1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ermline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gene therapy VS somatic gene therapy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80974" y="1415129"/>
            <a:ext cx="5256584" cy="230425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生殖细胞基因治疗：精子、卵子、受精卵和早期胚胎；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u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体细胞基因治疗：成体患病组织和细胞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69" y="1268759"/>
            <a:ext cx="3225352" cy="483566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7" y="3429000"/>
            <a:ext cx="5726013" cy="225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8097" y="6193698"/>
            <a:ext cx="55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J. Intern. Med. (2016) 280: 236-245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/>
          </p:cNvSpPr>
          <p:nvPr/>
        </p:nvSpPr>
        <p:spPr bwMode="auto">
          <a:xfrm>
            <a:off x="241922" y="332684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97" y="504771"/>
            <a:ext cx="794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基因传送方式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: </a:t>
            </a:r>
            <a:r>
              <a:rPr lang="en-US" altLang="zh-CN" sz="2400" i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Ex vivo 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versus </a:t>
            </a:r>
            <a:r>
              <a:rPr lang="en-US" altLang="zh-CN" sz="2400" i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in vivo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097" y="6193698"/>
            <a:ext cx="55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Cold. Spring. </a:t>
            </a:r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Harb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. </a:t>
            </a:r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Perspect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. Med. (2014) 4: a015149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17" y="1171574"/>
            <a:ext cx="7571282" cy="48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237189" y="6370898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24" name="AutoShape 3"/>
          <p:cNvSpPr>
            <a:spLocks/>
          </p:cNvSpPr>
          <p:nvPr/>
        </p:nvSpPr>
        <p:spPr bwMode="auto">
          <a:xfrm>
            <a:off x="241907" y="332656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066" y="504743"/>
            <a:ext cx="7590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基因传送载体系统</a:t>
            </a:r>
            <a:r>
              <a:rPr lang="en-US" altLang="zh-CN" sz="24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: viral </a:t>
            </a:r>
            <a:r>
              <a:rPr lang="en-US" altLang="zh-CN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vectors versus non-viral vectors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6" y="1320545"/>
            <a:ext cx="1527001" cy="3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99" y="1320545"/>
            <a:ext cx="335363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276" y="13016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对比内容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600" y="13160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慢病毒载体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37" y="1330512"/>
            <a:ext cx="33528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24440" y="1316769"/>
            <a:ext cx="193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腺相关病毒载体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205" y="1876182"/>
            <a:ext cx="1527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种属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8199" y="1876182"/>
            <a:ext cx="335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反转录病毒科反转录病毒属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5172" y="1876182"/>
            <a:ext cx="269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微小病毒科依赖病毒属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206" y="2214736"/>
            <a:ext cx="1527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基因组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48199" y="2232567"/>
            <a:ext cx="335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拷贝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RNA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3663" y="2250863"/>
            <a:ext cx="269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单链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DNA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206" y="2553290"/>
            <a:ext cx="591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来源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HIV                                                               AAV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6205" y="2866522"/>
            <a:ext cx="892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整合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是，基因内部内含子区域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很少整合，主要以</a:t>
            </a:r>
            <a:r>
              <a:rPr lang="en-US" altLang="zh-CN" sz="1600" dirty="0" err="1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episome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形式存在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6205" y="3202718"/>
            <a:ext cx="606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包装容量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7Kb                                                               4.7Kb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206" y="3541272"/>
            <a:ext cx="798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转导效率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分裂细胞与非分裂细胞均高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非分裂终末分化细胞更适合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204" y="3879826"/>
            <a:ext cx="593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基因组毒性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有，但远低于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retrovirus vector                  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极小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206" y="4216452"/>
            <a:ext cx="6300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临床安全性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激活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HMG2A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，但没有致白血病风险       基本安全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206" y="4555006"/>
            <a:ext cx="9913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优点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高效转导非分裂细胞；                             </a:t>
            </a:r>
            <a:r>
              <a:rPr lang="zh-CN" altLang="en-US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安全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，野生型</a:t>
            </a:r>
            <a:r>
              <a:rPr lang="en-US" altLang="zh-CN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AAV</a:t>
            </a:r>
            <a:r>
              <a:rPr lang="zh-CN" altLang="en-US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对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人体不致病；</a:t>
            </a:r>
            <a:endParaRPr lang="en-US" altLang="zh-CN" sz="1600" dirty="0" smtClean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       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携带基因容量大；                                     以附加体形式存在，长期表达；</a:t>
            </a:r>
            <a:endParaRPr lang="en-US" altLang="zh-CN" sz="1600" dirty="0" smtClean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       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整合，长期高效表达；                             病毒滴度高，物理性质稳定；</a:t>
            </a:r>
            <a:endParaRPr lang="en-US" altLang="zh-CN" sz="1600" dirty="0" smtClean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        适用于造血、皮肤等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ex vivo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基因治疗     适用于神经、视网膜、肌肉和肝脏</a:t>
            </a:r>
            <a:endParaRPr lang="en-US" altLang="zh-CN" sz="1600" dirty="0" smtClean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                                                                             等靶器官的</a:t>
            </a:r>
            <a:r>
              <a:rPr lang="en-US" altLang="zh-CN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in vivo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基因治疗                                     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206" y="5826750"/>
            <a:ext cx="7520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缺点</a:t>
            </a:r>
            <a:r>
              <a:rPr lang="zh-CN" altLang="en-US" sz="16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                          有激活内源基因表达可能性                     包装容量小，费用昂贵</a:t>
            </a:r>
            <a:endParaRPr lang="zh-CN" altLang="en-US" sz="16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151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/>
          </p:cNvSpPr>
          <p:nvPr/>
        </p:nvSpPr>
        <p:spPr bwMode="auto">
          <a:xfrm>
            <a:off x="241922" y="332684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97" y="504771"/>
            <a:ext cx="794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  <a:latin typeface="Constantia" pitchFamily="18" charset="0"/>
                <a:ea typeface="微软雅黑" pitchFamily="34" charset="-122"/>
              </a:rPr>
              <a:t>基因治疗策略</a:t>
            </a:r>
            <a:endParaRPr lang="zh-CN" altLang="en-US" sz="2400" dirty="0">
              <a:solidFill>
                <a:prstClr val="black"/>
              </a:solidFill>
              <a:latin typeface="Constantia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8885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05868" y="1268761"/>
            <a:ext cx="8749665" cy="12961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Constantia" pitchFamily="18" charset="0"/>
              </a:rPr>
              <a:t>Gene replacement : gene addition;</a:t>
            </a:r>
          </a:p>
          <a:p>
            <a:pPr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Constantia" pitchFamily="18" charset="0"/>
              </a:rPr>
              <a:t>Gene correction: gene editing.</a:t>
            </a:r>
            <a:endParaRPr lang="zh-CN" altLang="en-US" sz="2000" dirty="0">
              <a:latin typeface="Constant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3" y="2636912"/>
            <a:ext cx="392674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2573" y="5877272"/>
            <a:ext cx="159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Gene </a:t>
            </a:r>
            <a:r>
              <a:rPr lang="en-US" altLang="zh-CN" dirty="0">
                <a:solidFill>
                  <a:prstClr val="black"/>
                </a:solidFill>
                <a:latin typeface="Constantia" pitchFamily="18" charset="0"/>
              </a:rPr>
              <a:t>addition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763" y="5904170"/>
            <a:ext cx="14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Gene </a:t>
            </a:r>
            <a:r>
              <a:rPr lang="en-US" altLang="zh-CN" dirty="0">
                <a:solidFill>
                  <a:prstClr val="black"/>
                </a:solidFill>
                <a:latin typeface="Constantia" pitchFamily="18" charset="0"/>
              </a:rPr>
              <a:t>editing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49" y="1628800"/>
            <a:ext cx="4349089" cy="41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20" y="1988840"/>
            <a:ext cx="4374584" cy="263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5648" y="5166092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Constantia" pitchFamily="18" charset="0"/>
              </a:rPr>
              <a:t>Hum</a:t>
            </a:r>
            <a:r>
              <a:rPr lang="en-US" altLang="zh-CN" dirty="0">
                <a:solidFill>
                  <a:srgbClr val="000000"/>
                </a:solidFill>
                <a:latin typeface="Constantia" pitchFamily="18" charset="0"/>
              </a:rPr>
              <a:t>.</a:t>
            </a:r>
            <a:r>
              <a:rPr lang="en-US" altLang="zh-CN" dirty="0" smtClean="0">
                <a:solidFill>
                  <a:srgbClr val="000000"/>
                </a:solidFill>
                <a:latin typeface="Constantia" pitchFamily="18" charset="0"/>
              </a:rPr>
              <a:t> Gene </a:t>
            </a:r>
            <a:r>
              <a:rPr lang="en-US" altLang="zh-CN" dirty="0" err="1" smtClean="0">
                <a:solidFill>
                  <a:srgbClr val="000000"/>
                </a:solidFill>
                <a:latin typeface="Constantia" pitchFamily="18" charset="0"/>
              </a:rPr>
              <a:t>Ther</a:t>
            </a:r>
            <a:r>
              <a:rPr lang="en-US" altLang="zh-CN" dirty="0" smtClean="0">
                <a:solidFill>
                  <a:srgbClr val="000000"/>
                </a:solidFill>
                <a:latin typeface="Constantia" pitchFamily="18" charset="0"/>
              </a:rPr>
              <a:t>. 2011</a:t>
            </a:r>
            <a:endParaRPr lang="zh-CN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241907" y="332656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5331" y="6316971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21" y="473965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安全性：免疫反应、基因组毒性和脱靶效应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1" y="1556792"/>
            <a:ext cx="3810000" cy="4391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9040" y="6137832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美国亚利桑那州 杰西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基辛格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鸟氨酸氨甲酰基转移酶缺乏症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7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3"/>
          <p:cNvSpPr>
            <a:spLocks/>
          </p:cNvSpPr>
          <p:nvPr/>
        </p:nvSpPr>
        <p:spPr bwMode="auto">
          <a:xfrm>
            <a:off x="214447" y="236443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08871" y="6347749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IMAGEN </a:t>
            </a:r>
            <a:r>
              <a:rPr lang="en-US" altLang="zh-CN" sz="1600" b="1" dirty="0" smtClean="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微软雅黑" pitchFamily="34" charset="-122"/>
              </a:rPr>
              <a:t>Therapeutics</a:t>
            </a:r>
            <a:endParaRPr lang="en-US" altLang="zh-CN" sz="1600" b="1" dirty="0">
              <a:solidFill>
                <a:prstClr val="black">
                  <a:tint val="75000"/>
                </a:prstClr>
              </a:solidFill>
              <a:latin typeface="Candara" pitchFamily="34" charset="0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518" y="377752"/>
            <a:ext cx="5150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基因治疗的历史与现状：全球背景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3510" y="1592386"/>
            <a:ext cx="8885722" cy="4065551"/>
            <a:chOff x="136122" y="1607021"/>
            <a:chExt cx="8885722" cy="4065551"/>
          </a:xfrm>
        </p:grpSpPr>
        <p:grpSp>
          <p:nvGrpSpPr>
            <p:cNvPr id="162" name="组合 12"/>
            <p:cNvGrpSpPr>
              <a:grpSpLocks/>
            </p:cNvGrpSpPr>
            <p:nvPr/>
          </p:nvGrpSpPr>
          <p:grpSpPr bwMode="auto">
            <a:xfrm>
              <a:off x="136122" y="1607021"/>
              <a:ext cx="8885722" cy="4065551"/>
              <a:chOff x="70791" y="1072821"/>
              <a:chExt cx="8821658" cy="4065437"/>
            </a:xfrm>
          </p:grpSpPr>
          <p:grpSp>
            <p:nvGrpSpPr>
              <p:cNvPr id="163" name="组合 13"/>
              <p:cNvGrpSpPr>
                <a:grpSpLocks/>
              </p:cNvGrpSpPr>
              <p:nvPr/>
            </p:nvGrpSpPr>
            <p:grpSpPr bwMode="auto">
              <a:xfrm>
                <a:off x="526752" y="2252304"/>
                <a:ext cx="8365697" cy="1661899"/>
                <a:chOff x="128174" y="1988840"/>
                <a:chExt cx="9678499" cy="2315762"/>
              </a:xfrm>
            </p:grpSpPr>
            <p:grpSp>
              <p:nvGrpSpPr>
                <p:cNvPr id="171" name="组合 21"/>
                <p:cNvGrpSpPr>
                  <a:grpSpLocks/>
                </p:cNvGrpSpPr>
                <p:nvPr/>
              </p:nvGrpSpPr>
              <p:grpSpPr bwMode="auto">
                <a:xfrm>
                  <a:off x="128174" y="1988840"/>
                  <a:ext cx="9678499" cy="2315762"/>
                  <a:chOff x="128174" y="1988840"/>
                  <a:chExt cx="9678499" cy="2315762"/>
                </a:xfrm>
              </p:grpSpPr>
              <p:sp>
                <p:nvSpPr>
                  <p:cNvPr id="186" name="右箭头 185"/>
                  <p:cNvSpPr/>
                  <p:nvPr/>
                </p:nvSpPr>
                <p:spPr>
                  <a:xfrm>
                    <a:off x="128174" y="3098446"/>
                    <a:ext cx="9678499" cy="112813"/>
                  </a:xfrm>
                  <a:prstGeom prst="rightArrow">
                    <a:avLst/>
                  </a:prstGeom>
                  <a:solidFill>
                    <a:srgbClr val="1F497D">
                      <a:lumMod val="60000"/>
                      <a:lumOff val="40000"/>
                    </a:srgbClr>
                  </a:solidFill>
                  <a:ln w="25400" cap="flat" cmpd="sng" algn="ctr">
                    <a:solidFill>
                      <a:srgbClr val="1F497D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 sz="1600" kern="0">
                      <a:solidFill>
                        <a:srgbClr val="FFFFFF"/>
                      </a:solidFill>
                      <a:ea typeface="宋体"/>
                    </a:endParaRPr>
                  </a:p>
                </p:txBody>
              </p:sp>
              <p:grpSp>
                <p:nvGrpSpPr>
                  <p:cNvPr id="187" name="组合 37"/>
                  <p:cNvGrpSpPr>
                    <a:grpSpLocks/>
                  </p:cNvGrpSpPr>
                  <p:nvPr/>
                </p:nvGrpSpPr>
                <p:grpSpPr bwMode="auto">
                  <a:xfrm>
                    <a:off x="227324" y="3038400"/>
                    <a:ext cx="6462949" cy="217099"/>
                    <a:chOff x="335764" y="4077072"/>
                    <a:chExt cx="6462949" cy="217099"/>
                  </a:xfrm>
                </p:grpSpPr>
                <p:sp>
                  <p:nvSpPr>
                    <p:cNvPr id="213" name="椭圆 212"/>
                    <p:cNvSpPr/>
                    <p:nvPr/>
                  </p:nvSpPr>
                  <p:spPr bwMode="auto">
                    <a:xfrm>
                      <a:off x="2198240" y="4090665"/>
                      <a:ext cx="191457" cy="18802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sz="1600" kern="0">
                        <a:solidFill>
                          <a:srgbClr val="FFFFFF"/>
                        </a:solidFill>
                        <a:ea typeface="宋体"/>
                      </a:endParaRPr>
                    </a:p>
                  </p:txBody>
                </p:sp>
                <p:grpSp>
                  <p:nvGrpSpPr>
                    <p:cNvPr id="196" name="组合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764" y="4077072"/>
                      <a:ext cx="215999" cy="216000"/>
                      <a:chOff x="-1855474" y="2348880"/>
                      <a:chExt cx="2520272" cy="2520280"/>
                    </a:xfrm>
                  </p:grpSpPr>
                  <p:sp>
                    <p:nvSpPr>
                      <p:cNvPr id="210" name="椭圆 209"/>
                      <p:cNvSpPr/>
                      <p:nvPr/>
                    </p:nvSpPr>
                    <p:spPr>
                      <a:xfrm>
                        <a:off x="-1863502" y="2352619"/>
                        <a:ext cx="2340261" cy="2503567"/>
                      </a:xfrm>
                      <a:prstGeom prst="ellipse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CN" altLang="en-US" sz="1600" kern="0">
                          <a:solidFill>
                            <a:srgbClr val="FFFFFF"/>
                          </a:solidFill>
                          <a:ea typeface="宋体"/>
                        </a:endParaRPr>
                      </a:p>
                    </p:txBody>
                  </p:sp>
                  <p:sp>
                    <p:nvSpPr>
                      <p:cNvPr id="211" name="椭圆 210"/>
                      <p:cNvSpPr/>
                      <p:nvPr/>
                    </p:nvSpPr>
                    <p:spPr>
                      <a:xfrm>
                        <a:off x="-1863502" y="2507479"/>
                        <a:ext cx="2063678" cy="219384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5400" cap="flat" cmpd="sng" algn="ctr">
                        <a:solidFill>
                          <a:srgbClr val="4F81BD"/>
                        </a:solidFill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CN" altLang="en-US" sz="1600" kern="0">
                          <a:solidFill>
                            <a:srgbClr val="FFFFFF"/>
                          </a:solidFill>
                          <a:ea typeface="宋体"/>
                        </a:endParaRPr>
                      </a:p>
                    </p:txBody>
                  </p:sp>
                </p:grpSp>
                <p:sp>
                  <p:nvSpPr>
                    <p:cNvPr id="197" name="椭圆 196"/>
                    <p:cNvSpPr/>
                    <p:nvPr/>
                  </p:nvSpPr>
                  <p:spPr>
                    <a:xfrm>
                      <a:off x="6581730" y="4079605"/>
                      <a:ext cx="216983" cy="21456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sz="1600" kern="0">
                        <a:solidFill>
                          <a:srgbClr val="FFFFFF"/>
                        </a:solidFill>
                        <a:ea typeface="宋体"/>
                      </a:endParaRPr>
                    </a:p>
                  </p:txBody>
                </p:sp>
                <p:sp>
                  <p:nvSpPr>
                    <p:cNvPr id="209" name="椭圆 208"/>
                    <p:cNvSpPr/>
                    <p:nvPr/>
                  </p:nvSpPr>
                  <p:spPr bwMode="auto">
                    <a:xfrm>
                      <a:off x="1205752" y="4090665"/>
                      <a:ext cx="191455" cy="18802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sz="1600" kern="0">
                        <a:solidFill>
                          <a:srgbClr val="FFFFFF"/>
                        </a:solidFill>
                        <a:ea typeface="宋体"/>
                      </a:endParaRPr>
                    </a:p>
                  </p:txBody>
                </p:sp>
                <p:sp>
                  <p:nvSpPr>
                    <p:cNvPr id="207" name="椭圆 206"/>
                    <p:cNvSpPr/>
                    <p:nvPr/>
                  </p:nvSpPr>
                  <p:spPr bwMode="auto">
                    <a:xfrm>
                      <a:off x="5506535" y="4090665"/>
                      <a:ext cx="207865" cy="18802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sz="1600" kern="0">
                        <a:solidFill>
                          <a:srgbClr val="FFFFFF"/>
                        </a:solidFill>
                        <a:ea typeface="宋体"/>
                      </a:endParaRPr>
                    </a:p>
                  </p:txBody>
                </p:sp>
                <p:sp>
                  <p:nvSpPr>
                    <p:cNvPr id="205" name="椭圆 204"/>
                    <p:cNvSpPr/>
                    <p:nvPr/>
                  </p:nvSpPr>
                  <p:spPr bwMode="auto">
                    <a:xfrm>
                      <a:off x="4348632" y="4090665"/>
                      <a:ext cx="191454" cy="18802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sz="1600" kern="0">
                        <a:solidFill>
                          <a:srgbClr val="FFFFFF"/>
                        </a:solidFill>
                        <a:ea typeface="宋体"/>
                      </a:endParaRPr>
                    </a:p>
                  </p:txBody>
                </p:sp>
                <p:sp>
                  <p:nvSpPr>
                    <p:cNvPr id="203" name="椭圆 202"/>
                    <p:cNvSpPr/>
                    <p:nvPr/>
                  </p:nvSpPr>
                  <p:spPr bwMode="auto">
                    <a:xfrm>
                      <a:off x="3273436" y="4090665"/>
                      <a:ext cx="184161" cy="18802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solidFill>
                        <a:srgbClr val="FFFF00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 sz="1600" kern="0">
                        <a:solidFill>
                          <a:srgbClr val="FFFFFF"/>
                        </a:solidFill>
                        <a:ea typeface="宋体"/>
                      </a:endParaRPr>
                    </a:p>
                  </p:txBody>
                </p:sp>
              </p:grpSp>
              <p:cxnSp>
                <p:nvCxnSpPr>
                  <p:cNvPr id="188" name="直接连接符 38"/>
                  <p:cNvCxnSpPr>
                    <a:cxnSpLocks noChangeShapeType="1"/>
                    <a:stCxn id="211" idx="4"/>
                  </p:cNvCxnSpPr>
                  <p:nvPr/>
                </p:nvCxnSpPr>
                <p:spPr bwMode="auto">
                  <a:xfrm>
                    <a:off x="322980" y="3242058"/>
                    <a:ext cx="7662" cy="1061002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4A7EBB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9" name="直接连接符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72508" y="3243599"/>
                    <a:ext cx="7662" cy="1061003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0" name="直接连接符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22899" y="3243599"/>
                    <a:ext cx="7662" cy="1061003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1" name="直接连接符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5998" y="3243600"/>
                    <a:ext cx="7662" cy="1061002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FF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2" name="直接连接符 42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1180020" y="1988840"/>
                    <a:ext cx="7662" cy="1061003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3" name="直接连接符 43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3247705" y="1988840"/>
                    <a:ext cx="7662" cy="1061003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FFFF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" name="直接连接符 44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5480802" y="2007958"/>
                    <a:ext cx="7662" cy="1061003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9" name="矩形 178"/>
                <p:cNvSpPr/>
                <p:nvPr/>
              </p:nvSpPr>
              <p:spPr>
                <a:xfrm>
                  <a:off x="352946" y="3762384"/>
                  <a:ext cx="1008328" cy="42692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1968</a:t>
                  </a:r>
                  <a:r>
                    <a:rPr lang="zh-CN" altLang="en-US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>
                <a:xfrm>
                  <a:off x="187532" y="2025275"/>
                  <a:ext cx="1008330" cy="4291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1990</a:t>
                  </a:r>
                  <a:r>
                    <a:rPr lang="zh-CN" altLang="en-US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>
                  <a:off x="2238635" y="3772992"/>
                  <a:ext cx="1008330" cy="42913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2000</a:t>
                  </a:r>
                  <a:r>
                    <a:rPr lang="zh-CN" altLang="en-US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>
                <a:xfrm>
                  <a:off x="2337923" y="2007958"/>
                  <a:ext cx="1008330" cy="42913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2004</a:t>
                  </a:r>
                  <a:r>
                    <a:rPr lang="zh-CN" altLang="en-US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>
                  <a:off x="4322899" y="3775205"/>
                  <a:ext cx="1008330" cy="42692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2012</a:t>
                  </a:r>
                  <a:r>
                    <a:rPr lang="zh-CN" altLang="en-US" sz="1400" b="1" kern="0" dirty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>
                  <a:off x="4488314" y="2013937"/>
                  <a:ext cx="1008328" cy="42913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 smtClean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2015</a:t>
                  </a:r>
                  <a:r>
                    <a:rPr lang="zh-CN" altLang="en-US" sz="1400" b="1" kern="0" dirty="0" smtClean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>
                <a:xfrm>
                  <a:off x="6620917" y="3774100"/>
                  <a:ext cx="1008328" cy="42692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400" b="1" kern="0" dirty="0" smtClean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2016</a:t>
                  </a:r>
                  <a:r>
                    <a:rPr lang="zh-CN" altLang="en-US" sz="1400" b="1" kern="0" dirty="0" smtClean="0">
                      <a:solidFill>
                        <a:sysClr val="windowText" lastClr="000000"/>
                      </a:solidFill>
                      <a:latin typeface="微软雅黑" pitchFamily="34" charset="-122"/>
                      <a:ea typeface="微软雅黑" pitchFamily="34" charset="-122"/>
                    </a:rPr>
                    <a:t>年</a:t>
                  </a:r>
                  <a:endParaRPr lang="zh-CN" altLang="en-US" sz="14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4" name="矩形 163"/>
              <p:cNvSpPr/>
              <p:nvPr/>
            </p:nvSpPr>
            <p:spPr>
              <a:xfrm>
                <a:off x="70791" y="4261791"/>
                <a:ext cx="1586447" cy="646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美国人迈克尔</a:t>
                </a: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·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布莱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泽</a:t>
                </a:r>
                <a:endParaRPr lang="en-US" altLang="zh-CN" sz="12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defRPr/>
                </a:pP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首次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提出</a:t>
                </a:r>
                <a:r>
                  <a:rPr lang="zh-CN" altLang="en-US" sz="1200" b="1" u="sng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基因疗法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的</a:t>
                </a:r>
                <a:endParaRPr lang="en-US" altLang="zh-CN" sz="12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defRPr/>
                </a:pP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概念。</a:t>
                </a:r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220614" y="1165153"/>
                <a:ext cx="1760453" cy="830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美国的</a:t>
                </a: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French </a:t>
                </a:r>
                <a:r>
                  <a:rPr lang="en-US" altLang="zh-CN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Anderson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开启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了世界上第一个真正意义上的基因治疗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临床试验。</a:t>
                </a:r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1935503" y="4078410"/>
                <a:ext cx="1522924" cy="1015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法国</a:t>
                </a: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Necker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儿童医院利用基因治疗，使数名有</a:t>
                </a:r>
                <a:r>
                  <a:rPr lang="zh-CN" altLang="en-US" sz="1200" b="1" u="sng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免疫缺陷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的婴儿恢复了正常的免疫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功能。</a:t>
                </a:r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2033962" y="1072821"/>
                <a:ext cx="1628092" cy="1015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深圳赛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百诺推出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世界上第一个基因治疗产品重组腺病毒人</a:t>
                </a: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p53 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抗癌注射液</a:t>
                </a: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( 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商品名：</a:t>
                </a:r>
                <a:r>
                  <a:rPr lang="zh-CN" altLang="en-US" sz="1200" b="1" u="sng" kern="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今又生</a:t>
                </a:r>
                <a:r>
                  <a:rPr lang="en-US" altLang="zh-CN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)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。</a:t>
                </a:r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693857" y="4122624"/>
                <a:ext cx="1683929" cy="1015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欧盟批准了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西方第一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个基因治疗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药物</a:t>
                </a:r>
                <a:r>
                  <a:rPr lang="en-US" altLang="zh-CN" sz="1200" b="1" u="sng" kern="0" dirty="0" err="1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Glybera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，用以治疗家族性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脂蛋白酯酶缺乏症。</a:t>
                </a:r>
                <a:endParaRPr lang="zh-CN" altLang="en-US" sz="12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3848584" y="1079595"/>
                <a:ext cx="1608686" cy="1015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  <a:defRPr/>
                </a:pP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Bluebird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公司的</a:t>
                </a:r>
                <a:r>
                  <a:rPr lang="en-US" altLang="zh-CN" sz="1200" b="1" kern="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BB305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获得了美国</a:t>
                </a:r>
                <a:r>
                  <a:rPr lang="en-US" altLang="zh-CN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FDA</a:t>
                </a:r>
                <a:r>
                  <a:rPr lang="zh-CN" altLang="en-US" sz="1200" kern="0" dirty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的突破性疗法</a:t>
                </a:r>
                <a:r>
                  <a:rPr lang="zh-CN" altLang="en-US" sz="1200" kern="0" dirty="0" smtClea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</a:rPr>
                  <a:t>认证，用于地贫基因治疗。</a:t>
                </a:r>
                <a:endParaRPr lang="zh-CN" altLang="en-US" sz="12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4" name="椭圆 213"/>
            <p:cNvSpPr/>
            <p:nvPr/>
          </p:nvSpPr>
          <p:spPr>
            <a:xfrm>
              <a:off x="7055785" y="3564484"/>
              <a:ext cx="165100" cy="13652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rgbClr val="FFFFFF"/>
                </a:solidFill>
              </a:endParaRPr>
            </a:p>
          </p:txBody>
        </p:sp>
        <p:pic>
          <p:nvPicPr>
            <p:cNvPr id="2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076" y="2777084"/>
              <a:ext cx="85725" cy="8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" name="矩形 216"/>
            <p:cNvSpPr/>
            <p:nvPr/>
          </p:nvSpPr>
          <p:spPr>
            <a:xfrm>
              <a:off x="6246603" y="2818594"/>
              <a:ext cx="8066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400" b="1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r>
                <a:rPr lang="zh-CN" altLang="en-US" sz="1400" b="1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endParaRPr lang="zh-CN" altLang="en-US" sz="14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218" name="矩形 71"/>
            <p:cNvSpPr>
              <a:spLocks noChangeArrowheads="1"/>
            </p:cNvSpPr>
            <p:nvPr/>
          </p:nvSpPr>
          <p:spPr bwMode="auto">
            <a:xfrm>
              <a:off x="5654523" y="4804806"/>
              <a:ext cx="17003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GSK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en-US" altLang="zh-CN" sz="1200" b="1" dirty="0" err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Strimvelis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获得欧盟批准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上市，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用于治疗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ADA-SCID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4" name="椭圆 63"/>
          <p:cNvSpPr/>
          <p:nvPr/>
        </p:nvSpPr>
        <p:spPr>
          <a:xfrm>
            <a:off x="7957269" y="3535877"/>
            <a:ext cx="165100" cy="13652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108398" y="4468812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8750696" y="3540449"/>
            <a:ext cx="165100" cy="13652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FFFFFF"/>
              </a:solidFill>
            </a:endParaRPr>
          </a:p>
        </p:txBody>
      </p:sp>
      <p:sp>
        <p:nvSpPr>
          <p:cNvPr id="75" name="圆角矩形 74"/>
          <p:cNvSpPr/>
          <p:nvPr/>
        </p:nvSpPr>
        <p:spPr bwMode="auto">
          <a:xfrm>
            <a:off x="259309" y="1484784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76" name="圆角矩形 75"/>
          <p:cNvSpPr/>
          <p:nvPr/>
        </p:nvSpPr>
        <p:spPr bwMode="auto">
          <a:xfrm>
            <a:off x="1954660" y="4484692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77" name="圆角矩形 76"/>
          <p:cNvSpPr/>
          <p:nvPr/>
        </p:nvSpPr>
        <p:spPr bwMode="auto">
          <a:xfrm>
            <a:off x="3790853" y="4485971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78" name="圆角矩形 77"/>
          <p:cNvSpPr/>
          <p:nvPr/>
        </p:nvSpPr>
        <p:spPr bwMode="auto">
          <a:xfrm>
            <a:off x="5664067" y="4493419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79" name="圆角矩形 78"/>
          <p:cNvSpPr/>
          <p:nvPr/>
        </p:nvSpPr>
        <p:spPr bwMode="auto">
          <a:xfrm>
            <a:off x="7569661" y="4493419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80" name="圆角矩形 79"/>
          <p:cNvSpPr/>
          <p:nvPr/>
        </p:nvSpPr>
        <p:spPr bwMode="auto">
          <a:xfrm>
            <a:off x="7763814" y="1484784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5860445" y="1484784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82" name="圆角矩形 81"/>
          <p:cNvSpPr/>
          <p:nvPr/>
        </p:nvSpPr>
        <p:spPr bwMode="auto">
          <a:xfrm>
            <a:off x="3962728" y="1484784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sp>
        <p:nvSpPr>
          <p:cNvPr id="83" name="圆角矩形 82"/>
          <p:cNvSpPr/>
          <p:nvPr/>
        </p:nvSpPr>
        <p:spPr bwMode="auto">
          <a:xfrm>
            <a:off x="2108352" y="1484784"/>
            <a:ext cx="1728192" cy="1239837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00" kern="0">
              <a:solidFill>
                <a:srgbClr val="66FFFF"/>
              </a:solidFill>
              <a:ea typeface="宋体"/>
            </a:endParaRP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83" y="2750193"/>
            <a:ext cx="857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5" name="直接连接符 40"/>
          <p:cNvCxnSpPr>
            <a:cxnSpLocks noChangeShapeType="1"/>
          </p:cNvCxnSpPr>
          <p:nvPr/>
        </p:nvCxnSpPr>
        <p:spPr bwMode="auto">
          <a:xfrm>
            <a:off x="8039819" y="3707365"/>
            <a:ext cx="6671" cy="76144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矩形 85"/>
          <p:cNvSpPr/>
          <p:nvPr/>
        </p:nvSpPr>
        <p:spPr bwMode="auto">
          <a:xfrm>
            <a:off x="8076966" y="4043404"/>
            <a:ext cx="877887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7836062" y="2810351"/>
            <a:ext cx="877887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88" name="矩形 71"/>
          <p:cNvSpPr>
            <a:spLocks noChangeArrowheads="1"/>
          </p:cNvSpPr>
          <p:nvPr/>
        </p:nvSpPr>
        <p:spPr bwMode="auto">
          <a:xfrm>
            <a:off x="5837042" y="1691492"/>
            <a:ext cx="17003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年为止，</a:t>
            </a:r>
            <a:r>
              <a:rPr lang="en-US" altLang="zh-CN" sz="12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uniQure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Glybera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只售出一支，因市场反应太差而退市。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矩形 71"/>
          <p:cNvSpPr>
            <a:spLocks noChangeArrowheads="1"/>
          </p:cNvSpPr>
          <p:nvPr/>
        </p:nvSpPr>
        <p:spPr bwMode="auto">
          <a:xfrm>
            <a:off x="7583583" y="4765564"/>
            <a:ext cx="1700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Novartis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Kymriah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获得美国批准上市，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用于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治疗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白血病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矩形 71"/>
          <p:cNvSpPr>
            <a:spLocks noChangeArrowheads="1"/>
          </p:cNvSpPr>
          <p:nvPr/>
        </p:nvSpPr>
        <p:spPr bwMode="auto">
          <a:xfrm>
            <a:off x="7763814" y="1777051"/>
            <a:ext cx="1700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Kite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Yescarta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获得美国批准上市，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用于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治疗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淋巴瘤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8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3"/>
          <p:cNvSpPr>
            <a:spLocks/>
          </p:cNvSpPr>
          <p:nvPr/>
        </p:nvSpPr>
        <p:spPr bwMode="auto">
          <a:xfrm>
            <a:off x="214447" y="236443"/>
            <a:ext cx="9277559" cy="744285"/>
          </a:xfrm>
          <a:prstGeom prst="roundRect">
            <a:avLst>
              <a:gd name="adj" fmla="val 16611"/>
            </a:avLst>
          </a:prstGeom>
          <a:solidFill>
            <a:srgbClr val="66FFFF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518" y="377752"/>
            <a:ext cx="5150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基因治疗的历史与现状：全球背景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53447" y="4566622"/>
            <a:ext cx="351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Glybera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: 2012/</a:t>
            </a:r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uniQure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/AAV1-LPL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4406" y="2085296"/>
            <a:ext cx="313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Strimvelis:2016/GSK/RV-ADA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25021" y="2085296"/>
            <a:ext cx="321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Kymriah:2017/Novartis/CAR-T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5" y="2852936"/>
            <a:ext cx="2722861" cy="1531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3" y="1196752"/>
            <a:ext cx="3987729" cy="8134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75" y="1304246"/>
            <a:ext cx="4762500" cy="781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2" y="5373216"/>
            <a:ext cx="4762500" cy="666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4406" y="6147694"/>
            <a:ext cx="275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Yescarta:2017/Kite/CAR-T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24" y="5373216"/>
            <a:ext cx="3766985" cy="6177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25021" y="6147694"/>
            <a:ext cx="368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  <a:latin typeface="Constantia" pitchFamily="18" charset="0"/>
              </a:rPr>
              <a:t>Luxturna</a:t>
            </a:r>
            <a:r>
              <a:rPr lang="en-US" altLang="zh-CN" dirty="0" smtClean="0">
                <a:solidFill>
                  <a:prstClr val="black"/>
                </a:solidFill>
                <a:latin typeface="Constantia" pitchFamily="18" charset="0"/>
              </a:rPr>
              <a:t>: 2018/Spark/AAV2-RPE65</a:t>
            </a:r>
            <a:endParaRPr lang="zh-CN" alt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1407</Words>
  <Application>Microsoft Office PowerPoint</Application>
  <PresentationFormat>自定义</PresentationFormat>
  <Paragraphs>262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Office 主题​​</vt:lpstr>
      <vt:lpstr>Office Theme</vt:lpstr>
      <vt:lpstr>2_Office 主题</vt:lpstr>
      <vt:lpstr>5_Office 主题​​</vt:lpstr>
      <vt:lpstr>6_Office 主题​​</vt:lpstr>
      <vt:lpstr>1_Office Theme</vt:lpstr>
      <vt:lpstr>6_Office Theme</vt:lpstr>
      <vt:lpstr>3_Office Theme</vt:lpstr>
      <vt:lpstr>1_Office 主题​​</vt:lpstr>
      <vt:lpstr>基于病毒载体和转座子的遗传性大疱性 表皮松解症基因治疗临床前研究</vt:lpstr>
      <vt:lpstr>罕见病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ang dong</dc:creator>
  <cp:lastModifiedBy>ang dong</cp:lastModifiedBy>
  <cp:revision>503</cp:revision>
  <dcterms:created xsi:type="dcterms:W3CDTF">2016-03-31T09:03:49Z</dcterms:created>
  <dcterms:modified xsi:type="dcterms:W3CDTF">2017-10-26T09:29:57Z</dcterms:modified>
</cp:coreProperties>
</file>