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7" r:id="rId2"/>
    <p:sldId id="259" r:id="rId3"/>
    <p:sldId id="260" r:id="rId4"/>
    <p:sldId id="261" r:id="rId5"/>
    <p:sldId id="262" r:id="rId6"/>
    <p:sldId id="263" r:id="rId7"/>
    <p:sldId id="268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1" r:id="rId29"/>
    <p:sldId id="292" r:id="rId30"/>
    <p:sldId id="293" r:id="rId31"/>
    <p:sldId id="304" r:id="rId32"/>
    <p:sldId id="305" r:id="rId33"/>
    <p:sldId id="294" r:id="rId34"/>
    <p:sldId id="306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94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32"/>
    </p:cViewPr>
  </p:sorterViewPr>
  <p:notesViewPr>
    <p:cSldViewPr>
      <p:cViewPr varScale="1">
        <p:scale>
          <a:sx n="53" d="100"/>
          <a:sy n="53" d="100"/>
        </p:scale>
        <p:origin x="-233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9F250-C432-4A62-8247-3F0A51B3A682}" type="datetimeFigureOut">
              <a:rPr lang="zh-CN" altLang="en-US" smtClean="0"/>
              <a:pPr/>
              <a:t>2017/10/31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7C7A6-D6AD-44D1-9889-DD22BC6E21E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7377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16A12-50F5-4C77-AD7B-6CF93D302CA5}" type="datetimeFigureOut">
              <a:rPr lang="zh-CN" altLang="en-US" smtClean="0"/>
              <a:pPr/>
              <a:t>2017/10/31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F2294-F339-46CF-945E-C598ADFE6E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8215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6042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EC3323-51CE-42B1-ACCE-8853EDEBEFF8}" type="slidenum">
              <a:rPr lang="ja-JP" altLang="en-US" smtClean="0">
                <a:latin typeface="Arial" pitchFamily="34" charset="0"/>
              </a:rPr>
              <a:pPr/>
              <a:t>6</a:t>
            </a:fld>
            <a:endParaRPr lang="ja-JP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83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7066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BD54B4-6846-4409-B49E-DA3A96B47A80}" type="slidenum">
              <a:rPr lang="ja-JP" altLang="en-US" smtClean="0">
                <a:latin typeface="Arial" pitchFamily="34" charset="0"/>
              </a:rPr>
              <a:pPr/>
              <a:t>15</a:t>
            </a:fld>
            <a:endParaRPr lang="ja-JP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9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7168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2A44A6-7A28-4FAD-9693-A9EABBEC7A02}" type="slidenum">
              <a:rPr lang="ja-JP" altLang="en-US" smtClean="0">
                <a:latin typeface="Arial" pitchFamily="34" charset="0"/>
              </a:rPr>
              <a:pPr/>
              <a:t>16</a:t>
            </a:fld>
            <a:endParaRPr lang="ja-JP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315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7270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7AB721-2272-403F-BAA5-561E3CD79D45}" type="slidenum">
              <a:rPr lang="ja-JP" altLang="en-US" smtClean="0">
                <a:latin typeface="Arial" pitchFamily="34" charset="0"/>
              </a:rPr>
              <a:pPr/>
              <a:t>17</a:t>
            </a:fld>
            <a:endParaRPr lang="ja-JP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412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73732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75F794-7CD1-4FE5-A333-08BD3013BD99}" type="slidenum">
              <a:rPr lang="ja-JP" altLang="en-US" smtClean="0">
                <a:latin typeface="Arial" pitchFamily="34" charset="0"/>
              </a:rPr>
              <a:pPr/>
              <a:t>18</a:t>
            </a:fld>
            <a:endParaRPr lang="ja-JP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5668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7475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78459B-9F02-4B53-AA17-0EF4CC5AC90B}" type="slidenum">
              <a:rPr lang="ja-JP" altLang="en-US" smtClean="0">
                <a:latin typeface="Arial" pitchFamily="34" charset="0"/>
              </a:rPr>
              <a:pPr/>
              <a:t>19</a:t>
            </a:fld>
            <a:endParaRPr lang="ja-JP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9773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7578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4F1BDA-EF51-4FD1-B1B9-5A7E5C5C9476}" type="slidenum">
              <a:rPr lang="ja-JP" altLang="en-US" smtClean="0">
                <a:latin typeface="Arial" pitchFamily="34" charset="0"/>
              </a:rPr>
              <a:pPr/>
              <a:t>20</a:t>
            </a:fld>
            <a:endParaRPr lang="ja-JP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5438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7680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6C7640-00FF-4020-ADE5-3CDE87A7ACFA}" type="slidenum">
              <a:rPr lang="ja-JP" altLang="en-US" smtClean="0">
                <a:latin typeface="Arial" pitchFamily="34" charset="0"/>
              </a:rPr>
              <a:pPr/>
              <a:t>21</a:t>
            </a:fld>
            <a:endParaRPr lang="ja-JP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0737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7782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1FFB8F-0D4B-49E7-85CD-6C443F14C7FB}" type="slidenum">
              <a:rPr lang="ja-JP" altLang="en-US" smtClean="0">
                <a:latin typeface="Arial" pitchFamily="34" charset="0"/>
              </a:rPr>
              <a:pPr/>
              <a:t>22</a:t>
            </a:fld>
            <a:endParaRPr lang="ja-JP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4662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78852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397B06-95F6-4DC7-840E-4A60B13C52F1}" type="slidenum">
              <a:rPr lang="ja-JP" altLang="en-US" smtClean="0">
                <a:latin typeface="Arial" pitchFamily="34" charset="0"/>
              </a:rPr>
              <a:pPr/>
              <a:t>23</a:t>
            </a:fld>
            <a:endParaRPr lang="ja-JP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1631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7987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C55A48-1878-4F2A-8618-9EC488E39A55}" type="slidenum">
              <a:rPr lang="ja-JP" altLang="en-US" smtClean="0">
                <a:latin typeface="Arial" pitchFamily="34" charset="0"/>
              </a:rPr>
              <a:pPr/>
              <a:t>24</a:t>
            </a:fld>
            <a:endParaRPr lang="ja-JP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373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6144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A81BE8-B626-4E05-B760-9F45BC52AE11}" type="slidenum">
              <a:rPr lang="ja-JP" altLang="en-US" smtClean="0">
                <a:latin typeface="Arial" pitchFamily="34" charset="0"/>
              </a:rPr>
              <a:pPr/>
              <a:t>7</a:t>
            </a:fld>
            <a:endParaRPr lang="ja-JP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1349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8090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D19120-B3E9-42B8-B128-FF0C9936AC8E}" type="slidenum">
              <a:rPr lang="ja-JP" altLang="en-US" smtClean="0">
                <a:latin typeface="Arial" pitchFamily="34" charset="0"/>
              </a:rPr>
              <a:pPr/>
              <a:t>25</a:t>
            </a:fld>
            <a:endParaRPr lang="ja-JP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8352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8192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4329EF-36AD-452A-A729-8D37D1075733}" type="slidenum">
              <a:rPr lang="ja-JP" altLang="en-US" smtClean="0">
                <a:latin typeface="Arial" pitchFamily="34" charset="0"/>
              </a:rPr>
              <a:pPr/>
              <a:t>26</a:t>
            </a:fld>
            <a:endParaRPr lang="ja-JP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8008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8294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CD00F6-0D40-48DE-929F-2110E0386E21}" type="slidenum">
              <a:rPr lang="ja-JP" altLang="en-US" smtClean="0">
                <a:latin typeface="Arial" pitchFamily="34" charset="0"/>
              </a:rPr>
              <a:pPr/>
              <a:t>27</a:t>
            </a:fld>
            <a:endParaRPr lang="ja-JP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7624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dirty="0" smtClean="0"/>
          </a:p>
        </p:txBody>
      </p:sp>
      <p:sp>
        <p:nvSpPr>
          <p:cNvPr id="13824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4660F6-87F0-4512-85B7-E084CD069C57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21963313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1700" y="739775"/>
            <a:ext cx="4933950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2118409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145412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6A6F55-FB4F-4692-9B99-ED58D3C0A6E2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2374448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63492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196368-7249-45E3-9996-2118A610BBFC}" type="slidenum">
              <a:rPr lang="ja-JP" altLang="en-US" smtClean="0">
                <a:latin typeface="Arial" pitchFamily="34" charset="0"/>
              </a:rPr>
              <a:pPr/>
              <a:t>8</a:t>
            </a:fld>
            <a:endParaRPr lang="ja-JP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037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6451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D5F2FA-362C-4AA6-9827-1FCE07603098}" type="slidenum">
              <a:rPr lang="ja-JP" altLang="en-US" smtClean="0">
                <a:latin typeface="Arial" pitchFamily="34" charset="0"/>
              </a:rPr>
              <a:pPr/>
              <a:t>9</a:t>
            </a:fld>
            <a:endParaRPr lang="ja-JP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25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6554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5BE821-7E71-4735-B4CC-021545EA611D}" type="slidenum">
              <a:rPr lang="ja-JP" altLang="en-US" smtClean="0">
                <a:latin typeface="Arial" pitchFamily="34" charset="0"/>
              </a:rPr>
              <a:pPr/>
              <a:t>10</a:t>
            </a:fld>
            <a:endParaRPr lang="ja-JP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416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6656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2219FA-F042-415C-BF4F-57194B281D18}" type="slidenum">
              <a:rPr lang="ja-JP" altLang="en-US" smtClean="0">
                <a:latin typeface="Arial" pitchFamily="34" charset="0"/>
              </a:rPr>
              <a:pPr/>
              <a:t>11</a:t>
            </a:fld>
            <a:endParaRPr lang="ja-JP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805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6758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66015F-9136-4A49-ABCF-40245F2FFB3F}" type="slidenum">
              <a:rPr lang="ja-JP" altLang="en-US" smtClean="0">
                <a:latin typeface="Arial" pitchFamily="34" charset="0"/>
              </a:rPr>
              <a:pPr/>
              <a:t>12</a:t>
            </a:fld>
            <a:endParaRPr lang="ja-JP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488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68612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BB6394-9CAC-4837-A4BD-F0333E5CBEAF}" type="slidenum">
              <a:rPr lang="ja-JP" altLang="en-US" smtClean="0">
                <a:latin typeface="Arial" pitchFamily="34" charset="0"/>
              </a:rPr>
              <a:pPr/>
              <a:t>13</a:t>
            </a:fld>
            <a:endParaRPr lang="ja-JP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060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6963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9AFB94-83BD-4030-97AD-6D205665EF8D}" type="slidenum">
              <a:rPr lang="ja-JP" altLang="en-US" smtClean="0">
                <a:latin typeface="Arial" pitchFamily="34" charset="0"/>
              </a:rPr>
              <a:pPr/>
              <a:t>14</a:t>
            </a:fld>
            <a:endParaRPr lang="ja-JP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343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E843-0781-4AC7-AC91-D570ED03DC97}" type="datetimeFigureOut">
              <a:rPr lang="zh-CN" altLang="en-US" smtClean="0"/>
              <a:pPr/>
              <a:t>2017/10/31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321DC-CC65-4ED9-8FA4-C65246C2DC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E843-0781-4AC7-AC91-D570ED03DC97}" type="datetimeFigureOut">
              <a:rPr lang="zh-CN" altLang="en-US" smtClean="0"/>
              <a:pPr/>
              <a:t>2017/10/31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321DC-CC65-4ED9-8FA4-C65246C2DC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E843-0781-4AC7-AC91-D570ED03DC97}" type="datetimeFigureOut">
              <a:rPr lang="zh-CN" altLang="en-US" smtClean="0"/>
              <a:pPr/>
              <a:t>2017/10/31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321DC-CC65-4ED9-8FA4-C65246C2DC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E843-0781-4AC7-AC91-D570ED03DC97}" type="datetimeFigureOut">
              <a:rPr lang="zh-CN" altLang="en-US" smtClean="0"/>
              <a:pPr/>
              <a:t>2017/10/31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321DC-CC65-4ED9-8FA4-C65246C2DC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E843-0781-4AC7-AC91-D570ED03DC97}" type="datetimeFigureOut">
              <a:rPr lang="zh-CN" altLang="en-US" smtClean="0"/>
              <a:pPr/>
              <a:t>2017/10/31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321DC-CC65-4ED9-8FA4-C65246C2DC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E843-0781-4AC7-AC91-D570ED03DC97}" type="datetimeFigureOut">
              <a:rPr lang="zh-CN" altLang="en-US" smtClean="0"/>
              <a:pPr/>
              <a:t>2017/10/31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321DC-CC65-4ED9-8FA4-C65246C2DC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E843-0781-4AC7-AC91-D570ED03DC97}" type="datetimeFigureOut">
              <a:rPr lang="zh-CN" altLang="en-US" smtClean="0"/>
              <a:pPr/>
              <a:t>2017/10/31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321DC-CC65-4ED9-8FA4-C65246C2DC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E843-0781-4AC7-AC91-D570ED03DC97}" type="datetimeFigureOut">
              <a:rPr lang="zh-CN" altLang="en-US" smtClean="0"/>
              <a:pPr/>
              <a:t>2017/10/31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321DC-CC65-4ED9-8FA4-C65246C2DC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E843-0781-4AC7-AC91-D570ED03DC97}" type="datetimeFigureOut">
              <a:rPr lang="zh-CN" altLang="en-US" smtClean="0"/>
              <a:pPr/>
              <a:t>2017/10/31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321DC-CC65-4ED9-8FA4-C65246C2DCF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598488" y="3276600"/>
            <a:ext cx="142875" cy="3114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457200" y="6046788"/>
            <a:ext cx="4800600" cy="134937"/>
          </a:xfrm>
          <a:prstGeom prst="rect">
            <a:avLst/>
          </a:prstGeom>
          <a:gradFill rotWithShape="0">
            <a:gsLst>
              <a:gs pos="0">
                <a:srgbClr val="276FE5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850900" y="4495800"/>
            <a:ext cx="130175" cy="22098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8" name="Rectangle 11"/>
          <p:cNvSpPr>
            <a:spLocks noChangeArrowheads="1"/>
          </p:cNvSpPr>
          <p:nvPr userDrawn="1"/>
        </p:nvSpPr>
        <p:spPr bwMode="auto">
          <a:xfrm>
            <a:off x="303213" y="6305550"/>
            <a:ext cx="6402387" cy="136525"/>
          </a:xfrm>
          <a:prstGeom prst="rect">
            <a:avLst/>
          </a:prstGeom>
          <a:gradFill rotWithShape="0">
            <a:gsLst>
              <a:gs pos="0">
                <a:srgbClr val="00823B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  <p:pic>
        <p:nvPicPr>
          <p:cNvPr id="9" name="Picture 6" descr="C:\Documents and Settings\Administrator\桌面\院徽\院徽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214289"/>
            <a:ext cx="1111680" cy="1143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5" y="285729"/>
            <a:ext cx="933334" cy="73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071546"/>
            <a:ext cx="980895" cy="26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图片 12" descr="儿童医院顺义妇儿医院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9062" y="214290"/>
            <a:ext cx="1519737" cy="1071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E843-0781-4AC7-AC91-D570ED03DC97}" type="datetimeFigureOut">
              <a:rPr lang="zh-CN" altLang="en-US" smtClean="0"/>
              <a:pPr/>
              <a:t>2017/10/31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321DC-CC65-4ED9-8FA4-C65246C2DC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E843-0781-4AC7-AC91-D570ED03DC97}" type="datetimeFigureOut">
              <a:rPr lang="zh-CN" altLang="en-US" smtClean="0"/>
              <a:pPr/>
              <a:t>2017/10/31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321DC-CC65-4ED9-8FA4-C65246C2DC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EE843-0781-4AC7-AC91-D570ED03DC97}" type="datetimeFigureOut">
              <a:rPr lang="zh-CN" altLang="en-US" smtClean="0"/>
              <a:pPr/>
              <a:t>2017/10/31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321DC-CC65-4ED9-8FA4-C65246C2DC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571612"/>
            <a:ext cx="9144000" cy="5286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2057400" y="2514600"/>
            <a:ext cx="47131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4400" b="1" dirty="0" smtClean="0">
                <a:latin typeface="楷体" pitchFamily="49" charset="-122"/>
                <a:ea typeface="楷体" pitchFamily="49" charset="-122"/>
                <a:cs typeface="+mj-cs"/>
              </a:rPr>
              <a:t>干细胞移植治疗</a:t>
            </a:r>
            <a:r>
              <a:rPr lang="en-US" altLang="zh-CN" sz="4400" b="1" dirty="0" smtClean="0">
                <a:latin typeface="楷体" pitchFamily="49" charset="-122"/>
                <a:ea typeface="楷体" pitchFamily="49" charset="-122"/>
                <a:cs typeface="+mj-cs"/>
              </a:rPr>
              <a:t>EB</a:t>
            </a:r>
          </a:p>
          <a:p>
            <a:pPr algn="ctr">
              <a:defRPr/>
            </a:pPr>
            <a:r>
              <a:rPr lang="zh-CN" altLang="en-US" sz="4400" b="1" dirty="0" smtClean="0">
                <a:latin typeface="楷体" pitchFamily="49" charset="-122"/>
                <a:ea typeface="楷体" pitchFamily="49" charset="-122"/>
                <a:cs typeface="+mj-cs"/>
              </a:rPr>
              <a:t>的进展及病例分享</a:t>
            </a:r>
            <a:endParaRPr lang="zh-TW" altLang="en-US" sz="4400" b="1" dirty="0">
              <a:latin typeface="楷体" pitchFamily="49" charset="-122"/>
              <a:ea typeface="楷体" pitchFamily="49" charset="-122"/>
              <a:cs typeface="+mj-cs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2514600" y="4572000"/>
            <a:ext cx="6400800" cy="609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  <a:cs typeface="+mn-cs"/>
              </a:rPr>
              <a:t>徐   哲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华文楷体" pitchFamily="2" charset="-122"/>
              <a:ea typeface="华文楷体" pitchFamily="2" charset="-122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itchFamily="2" charset="-122"/>
                <a:ea typeface="华文楷体" pitchFamily="2" charset="-122"/>
              </a:rPr>
              <a:t>国家儿童医学中心   首都医科大学附属北京儿童医院</a:t>
            </a:r>
            <a:endParaRPr lang="en-US" altLang="zh-CN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  <a:cs typeface="+mn-cs"/>
              </a:rPr>
              <a:t>北京儿童医院顺义妇儿医院  皮肤科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Fig3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40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5" descr="figs1b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0363" y="0"/>
            <a:ext cx="2968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 descr="figs1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6888" y="0"/>
            <a:ext cx="3567112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テキスト ボックス 1"/>
          <p:cNvSpPr txBox="1">
            <a:spLocks noChangeArrowheads="1"/>
          </p:cNvSpPr>
          <p:nvPr/>
        </p:nvSpPr>
        <p:spPr bwMode="auto">
          <a:xfrm>
            <a:off x="5564188" y="4122738"/>
            <a:ext cx="35798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2400" b="1" dirty="0" smtClean="0">
                <a:latin typeface="Calibri" pitchFamily="34" charset="0"/>
              </a:rPr>
              <a:t>移植皮片后该区域皮肤在</a:t>
            </a:r>
            <a:r>
              <a:rPr lang="en-US" altLang="zh-CN" sz="2400" b="1" dirty="0" smtClean="0">
                <a:latin typeface="Calibri" pitchFamily="34" charset="0"/>
              </a:rPr>
              <a:t>10</a:t>
            </a:r>
            <a:r>
              <a:rPr lang="zh-CN" altLang="en-US" sz="2400" b="1" dirty="0" smtClean="0">
                <a:latin typeface="Calibri" pitchFamily="34" charset="0"/>
              </a:rPr>
              <a:t>个月内未见水疱出现</a:t>
            </a:r>
            <a:endParaRPr lang="ja-JP" altLang="en-US" sz="2400" b="1" dirty="0"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zh-CN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楷体" pitchFamily="49" charset="-122"/>
                <a:ea typeface="楷体" pitchFamily="49" charset="-122"/>
                <a:cs typeface="+mn-cs"/>
              </a:rPr>
              <a:t>体外基因治疗的不足之处</a:t>
            </a:r>
            <a:endParaRPr lang="ja-JP" altLang="en-US" sz="3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楷体" pitchFamily="49" charset="-122"/>
              <a:ea typeface="楷体" pitchFamily="49" charset="-122"/>
              <a:cs typeface="+mn-cs"/>
            </a:endParaRPr>
          </a:p>
        </p:txBody>
      </p:sp>
      <p:sp>
        <p:nvSpPr>
          <p:cNvPr id="4813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525963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zh-CN" altLang="en-US" sz="2800" b="1" kern="1200" dirty="0" smtClean="0">
                <a:latin typeface="华文楷体" pitchFamily="2" charset="-122"/>
                <a:ea typeface="华文楷体" pitchFamily="2" charset="-122"/>
              </a:rPr>
              <a:t> 仅为局部治疗，治疗效率欠佳</a:t>
            </a:r>
            <a:endParaRPr lang="en-US" altLang="ja-JP" sz="2800" b="1" kern="1200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defRPr/>
            </a:pPr>
            <a:r>
              <a:rPr lang="zh-CN" altLang="en-US" sz="2800" b="1" kern="1200" dirty="0" smtClean="0">
                <a:latin typeface="华文楷体" pitchFamily="2" charset="-122"/>
                <a:ea typeface="华文楷体" pitchFamily="2" charset="-122"/>
              </a:rPr>
              <a:t>板层素</a:t>
            </a:r>
            <a:r>
              <a:rPr lang="en-US" altLang="zh-CN" sz="2800" b="1" kern="1200" dirty="0" smtClean="0">
                <a:latin typeface="华文楷体" pitchFamily="2" charset="-122"/>
                <a:ea typeface="华文楷体" pitchFamily="2" charset="-122"/>
              </a:rPr>
              <a:t>3</a:t>
            </a:r>
            <a:r>
              <a:rPr lang="zh-CN" altLang="en-US" sz="2800" b="1" kern="1200" dirty="0" smtClean="0">
                <a:latin typeface="华文楷体" pitchFamily="2" charset="-122"/>
                <a:ea typeface="华文楷体" pitchFamily="2" charset="-122"/>
              </a:rPr>
              <a:t>的</a:t>
            </a:r>
            <a:r>
              <a:rPr lang="en-US" altLang="ja-JP" sz="2800" b="1" kern="1200" dirty="0" err="1" smtClean="0">
                <a:latin typeface="华文楷体" pitchFamily="2" charset="-122"/>
                <a:ea typeface="华文楷体" pitchFamily="2" charset="-122"/>
              </a:rPr>
              <a:t>cDNA</a:t>
            </a:r>
            <a:r>
              <a:rPr lang="zh-CN" altLang="en-US" sz="2800" b="1" kern="1200" dirty="0" smtClean="0">
                <a:latin typeface="华文楷体" pitchFamily="2" charset="-122"/>
                <a:ea typeface="华文楷体" pitchFamily="2" charset="-122"/>
              </a:rPr>
              <a:t>系随机转染入染色体，存在逆转录 病毒将其转染入抑癌基因的可能，这样会增加患者罹患皮肤肿瘤的可能性</a:t>
            </a:r>
            <a:endParaRPr lang="ja-JP" altLang="en-US" sz="2800" b="1" kern="1200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矩形 19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4" name="矩形 193"/>
          <p:cNvSpPr/>
          <p:nvPr/>
        </p:nvSpPr>
        <p:spPr>
          <a:xfrm>
            <a:off x="0" y="1571612"/>
            <a:ext cx="9144000" cy="5286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zh-TW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楷体" pitchFamily="49" charset="-122"/>
                <a:ea typeface="楷体" pitchFamily="49" charset="-122"/>
              </a:rPr>
              <a:t>重型</a:t>
            </a:r>
            <a:r>
              <a:rPr lang="en-US" altLang="zh-TW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楷体" pitchFamily="49" charset="-122"/>
                <a:ea typeface="楷体" pitchFamily="49" charset="-122"/>
              </a:rPr>
              <a:t>EB</a:t>
            </a:r>
            <a:r>
              <a:rPr lang="zh-TW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楷体" pitchFamily="49" charset="-122"/>
                <a:ea typeface="楷体" pitchFamily="49" charset="-122"/>
              </a:rPr>
              <a:t>的系治</a:t>
            </a:r>
            <a:r>
              <a:rPr lang="zh-CN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楷体" pitchFamily="49" charset="-122"/>
                <a:ea typeface="楷体" pitchFamily="49" charset="-122"/>
              </a:rPr>
              <a:t>统</a:t>
            </a:r>
            <a:r>
              <a:rPr lang="zh-TW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楷体" pitchFamily="49" charset="-122"/>
                <a:ea typeface="楷体" pitchFamily="49" charset="-122"/>
              </a:rPr>
              <a:t>疗</a:t>
            </a:r>
            <a:endParaRPr lang="ja-JP" altLang="en-US" sz="3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2" name="Group 237"/>
          <p:cNvGrpSpPr>
            <a:grpSpLocks/>
          </p:cNvGrpSpPr>
          <p:nvPr/>
        </p:nvGrpSpPr>
        <p:grpSpPr bwMode="auto">
          <a:xfrm>
            <a:off x="3508375" y="1976438"/>
            <a:ext cx="1731963" cy="2303462"/>
            <a:chOff x="2210" y="1245"/>
            <a:chExt cx="1091" cy="1451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 rot="-66051">
              <a:off x="2683" y="1799"/>
              <a:ext cx="192" cy="753"/>
              <a:chOff x="2087" y="864"/>
              <a:chExt cx="265" cy="846"/>
            </a:xfrm>
          </p:grpSpPr>
          <p:sp>
            <p:nvSpPr>
              <p:cNvPr id="26807" name="Oval 7"/>
              <p:cNvSpPr>
                <a:spLocks noChangeArrowheads="1"/>
              </p:cNvSpPr>
              <p:nvPr/>
            </p:nvSpPr>
            <p:spPr bwMode="auto">
              <a:xfrm>
                <a:off x="2126" y="864"/>
                <a:ext cx="96" cy="288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26808" name="Freeform 8"/>
              <p:cNvSpPr>
                <a:spLocks/>
              </p:cNvSpPr>
              <p:nvPr/>
            </p:nvSpPr>
            <p:spPr bwMode="auto">
              <a:xfrm>
                <a:off x="2129" y="1134"/>
                <a:ext cx="223" cy="576"/>
              </a:xfrm>
              <a:custGeom>
                <a:avLst/>
                <a:gdLst>
                  <a:gd name="T0" fmla="*/ 51 w 223"/>
                  <a:gd name="T1" fmla="*/ 0 h 464"/>
                  <a:gd name="T2" fmla="*/ 15 w 223"/>
                  <a:gd name="T3" fmla="*/ 4047 h 464"/>
                  <a:gd name="T4" fmla="*/ 57 w 223"/>
                  <a:gd name="T5" fmla="*/ 6938 h 464"/>
                  <a:gd name="T6" fmla="*/ 75 w 223"/>
                  <a:gd name="T7" fmla="*/ 11336 h 464"/>
                  <a:gd name="T8" fmla="*/ 57 w 223"/>
                  <a:gd name="T9" fmla="*/ 11632 h 464"/>
                  <a:gd name="T10" fmla="*/ 21 w 223"/>
                  <a:gd name="T11" fmla="*/ 13150 h 464"/>
                  <a:gd name="T12" fmla="*/ 15 w 223"/>
                  <a:gd name="T13" fmla="*/ 16847 h 464"/>
                  <a:gd name="T14" fmla="*/ 33 w 223"/>
                  <a:gd name="T15" fmla="*/ 17131 h 464"/>
                  <a:gd name="T16" fmla="*/ 69 w 223"/>
                  <a:gd name="T17" fmla="*/ 18622 h 464"/>
                  <a:gd name="T18" fmla="*/ 81 w 223"/>
                  <a:gd name="T19" fmla="*/ 20819 h 464"/>
                  <a:gd name="T20" fmla="*/ 27 w 223"/>
                  <a:gd name="T21" fmla="*/ 22679 h 464"/>
                  <a:gd name="T22" fmla="*/ 39 w 223"/>
                  <a:gd name="T23" fmla="*/ 27407 h 464"/>
                  <a:gd name="T24" fmla="*/ 87 w 223"/>
                  <a:gd name="T25" fmla="*/ 28153 h 464"/>
                  <a:gd name="T26" fmla="*/ 201 w 223"/>
                  <a:gd name="T27" fmla="*/ 25962 h 464"/>
                  <a:gd name="T28" fmla="*/ 213 w 223"/>
                  <a:gd name="T29" fmla="*/ 23741 h 464"/>
                  <a:gd name="T30" fmla="*/ 207 w 223"/>
                  <a:gd name="T31" fmla="*/ 18269 h 46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23"/>
                  <a:gd name="T49" fmla="*/ 0 h 464"/>
                  <a:gd name="T50" fmla="*/ 223 w 223"/>
                  <a:gd name="T51" fmla="*/ 464 h 46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23" h="464">
                    <a:moveTo>
                      <a:pt x="51" y="0"/>
                    </a:moveTo>
                    <a:cubicBezTo>
                      <a:pt x="37" y="21"/>
                      <a:pt x="15" y="66"/>
                      <a:pt x="15" y="66"/>
                    </a:cubicBezTo>
                    <a:cubicBezTo>
                      <a:pt x="22" y="94"/>
                      <a:pt x="29" y="105"/>
                      <a:pt x="57" y="114"/>
                    </a:cubicBezTo>
                    <a:cubicBezTo>
                      <a:pt x="75" y="132"/>
                      <a:pt x="93" y="158"/>
                      <a:pt x="75" y="186"/>
                    </a:cubicBezTo>
                    <a:cubicBezTo>
                      <a:pt x="71" y="191"/>
                      <a:pt x="63" y="189"/>
                      <a:pt x="57" y="192"/>
                    </a:cubicBezTo>
                    <a:cubicBezTo>
                      <a:pt x="44" y="199"/>
                      <a:pt x="21" y="216"/>
                      <a:pt x="21" y="216"/>
                    </a:cubicBezTo>
                    <a:cubicBezTo>
                      <a:pt x="15" y="233"/>
                      <a:pt x="0" y="257"/>
                      <a:pt x="15" y="276"/>
                    </a:cubicBezTo>
                    <a:cubicBezTo>
                      <a:pt x="19" y="281"/>
                      <a:pt x="27" y="279"/>
                      <a:pt x="33" y="282"/>
                    </a:cubicBezTo>
                    <a:cubicBezTo>
                      <a:pt x="46" y="289"/>
                      <a:pt x="69" y="306"/>
                      <a:pt x="69" y="306"/>
                    </a:cubicBezTo>
                    <a:cubicBezTo>
                      <a:pt x="73" y="318"/>
                      <a:pt x="77" y="330"/>
                      <a:pt x="81" y="342"/>
                    </a:cubicBezTo>
                    <a:cubicBezTo>
                      <a:pt x="81" y="343"/>
                      <a:pt x="31" y="369"/>
                      <a:pt x="27" y="372"/>
                    </a:cubicBezTo>
                    <a:cubicBezTo>
                      <a:pt x="15" y="397"/>
                      <a:pt x="5" y="435"/>
                      <a:pt x="39" y="450"/>
                    </a:cubicBezTo>
                    <a:cubicBezTo>
                      <a:pt x="54" y="457"/>
                      <a:pt x="87" y="462"/>
                      <a:pt x="87" y="462"/>
                    </a:cubicBezTo>
                    <a:cubicBezTo>
                      <a:pt x="204" y="454"/>
                      <a:pt x="143" y="464"/>
                      <a:pt x="201" y="426"/>
                    </a:cubicBezTo>
                    <a:cubicBezTo>
                      <a:pt x="205" y="414"/>
                      <a:pt x="209" y="402"/>
                      <a:pt x="213" y="390"/>
                    </a:cubicBezTo>
                    <a:cubicBezTo>
                      <a:pt x="223" y="361"/>
                      <a:pt x="207" y="300"/>
                      <a:pt x="207" y="300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809" name="Freeform 9"/>
              <p:cNvSpPr>
                <a:spLocks/>
              </p:cNvSpPr>
              <p:nvPr/>
            </p:nvSpPr>
            <p:spPr bwMode="auto">
              <a:xfrm>
                <a:off x="2186" y="1200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810" name="Freeform 10"/>
              <p:cNvSpPr>
                <a:spLocks/>
              </p:cNvSpPr>
              <p:nvPr/>
            </p:nvSpPr>
            <p:spPr bwMode="auto">
              <a:xfrm>
                <a:off x="2204" y="1398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811" name="Freeform 11"/>
              <p:cNvSpPr>
                <a:spLocks/>
              </p:cNvSpPr>
              <p:nvPr/>
            </p:nvSpPr>
            <p:spPr bwMode="auto">
              <a:xfrm>
                <a:off x="2087" y="1500"/>
                <a:ext cx="54" cy="78"/>
              </a:xfrm>
              <a:custGeom>
                <a:avLst/>
                <a:gdLst>
                  <a:gd name="T0" fmla="*/ 42 w 54"/>
                  <a:gd name="T1" fmla="*/ 0 h 78"/>
                  <a:gd name="T2" fmla="*/ 54 w 54"/>
                  <a:gd name="T3" fmla="*/ 78 h 78"/>
                  <a:gd name="T4" fmla="*/ 0 60000 65536"/>
                  <a:gd name="T5" fmla="*/ 0 60000 65536"/>
                  <a:gd name="T6" fmla="*/ 0 w 54"/>
                  <a:gd name="T7" fmla="*/ 0 h 78"/>
                  <a:gd name="T8" fmla="*/ 54 w 54"/>
                  <a:gd name="T9" fmla="*/ 78 h 7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78">
                    <a:moveTo>
                      <a:pt x="42" y="0"/>
                    </a:moveTo>
                    <a:cubicBezTo>
                      <a:pt x="53" y="17"/>
                      <a:pt x="0" y="36"/>
                      <a:pt x="54" y="78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812" name="Freeform 12"/>
              <p:cNvSpPr>
                <a:spLocks/>
              </p:cNvSpPr>
              <p:nvPr/>
            </p:nvSpPr>
            <p:spPr bwMode="auto">
              <a:xfrm>
                <a:off x="2099" y="1275"/>
                <a:ext cx="54" cy="78"/>
              </a:xfrm>
              <a:custGeom>
                <a:avLst/>
                <a:gdLst>
                  <a:gd name="T0" fmla="*/ 42 w 54"/>
                  <a:gd name="T1" fmla="*/ 0 h 78"/>
                  <a:gd name="T2" fmla="*/ 54 w 54"/>
                  <a:gd name="T3" fmla="*/ 78 h 78"/>
                  <a:gd name="T4" fmla="*/ 0 60000 65536"/>
                  <a:gd name="T5" fmla="*/ 0 60000 65536"/>
                  <a:gd name="T6" fmla="*/ 0 w 54"/>
                  <a:gd name="T7" fmla="*/ 0 h 78"/>
                  <a:gd name="T8" fmla="*/ 54 w 54"/>
                  <a:gd name="T9" fmla="*/ 78 h 7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78">
                    <a:moveTo>
                      <a:pt x="42" y="0"/>
                    </a:moveTo>
                    <a:cubicBezTo>
                      <a:pt x="53" y="17"/>
                      <a:pt x="0" y="36"/>
                      <a:pt x="54" y="78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813" name="Freeform 13"/>
              <p:cNvSpPr>
                <a:spLocks/>
              </p:cNvSpPr>
              <p:nvPr/>
            </p:nvSpPr>
            <p:spPr bwMode="auto">
              <a:xfrm>
                <a:off x="2156" y="1296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814" name="Freeform 14"/>
              <p:cNvSpPr>
                <a:spLocks/>
              </p:cNvSpPr>
              <p:nvPr/>
            </p:nvSpPr>
            <p:spPr bwMode="auto">
              <a:xfrm>
                <a:off x="2165" y="1410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815" name="Freeform 15"/>
              <p:cNvSpPr>
                <a:spLocks/>
              </p:cNvSpPr>
              <p:nvPr/>
            </p:nvSpPr>
            <p:spPr bwMode="auto">
              <a:xfrm>
                <a:off x="2183" y="1599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816" name="Freeform 16"/>
              <p:cNvSpPr>
                <a:spLocks/>
              </p:cNvSpPr>
              <p:nvPr/>
            </p:nvSpPr>
            <p:spPr bwMode="auto">
              <a:xfrm>
                <a:off x="2147" y="1506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817" name="Freeform 17"/>
              <p:cNvSpPr>
                <a:spLocks/>
              </p:cNvSpPr>
              <p:nvPr/>
            </p:nvSpPr>
            <p:spPr bwMode="auto">
              <a:xfrm flipH="1">
                <a:off x="2099" y="1593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6782" name="Text Box 19"/>
            <p:cNvSpPr txBox="1">
              <a:spLocks noChangeArrowheads="1"/>
            </p:cNvSpPr>
            <p:nvPr/>
          </p:nvSpPr>
          <p:spPr bwMode="auto">
            <a:xfrm>
              <a:off x="2210" y="1245"/>
              <a:ext cx="109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400" b="1">
                  <a:latin typeface="楷体" pitchFamily="49" charset="-122"/>
                  <a:ea typeface="楷体" pitchFamily="49" charset="-122"/>
                </a:rPr>
                <a:t>锚蛋白异常</a:t>
              </a:r>
              <a:endParaRPr lang="en-US" altLang="ja-JP" sz="2400" b="1">
                <a:latin typeface="楷体" pitchFamily="49" charset="-122"/>
                <a:ea typeface="楷体" pitchFamily="49" charset="-122"/>
              </a:endParaRPr>
            </a:p>
          </p:txBody>
        </p:sp>
        <p:grpSp>
          <p:nvGrpSpPr>
            <p:cNvPr id="4" name="Group 102"/>
            <p:cNvGrpSpPr>
              <a:grpSpLocks/>
            </p:cNvGrpSpPr>
            <p:nvPr/>
          </p:nvGrpSpPr>
          <p:grpSpPr bwMode="auto">
            <a:xfrm rot="-66051">
              <a:off x="2891" y="1919"/>
              <a:ext cx="192" cy="753"/>
              <a:chOff x="2087" y="864"/>
              <a:chExt cx="265" cy="846"/>
            </a:xfrm>
          </p:grpSpPr>
          <p:sp>
            <p:nvSpPr>
              <p:cNvPr id="26796" name="Oval 103"/>
              <p:cNvSpPr>
                <a:spLocks noChangeArrowheads="1"/>
              </p:cNvSpPr>
              <p:nvPr/>
            </p:nvSpPr>
            <p:spPr bwMode="auto">
              <a:xfrm>
                <a:off x="2126" y="864"/>
                <a:ext cx="96" cy="288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26797" name="Freeform 104"/>
              <p:cNvSpPr>
                <a:spLocks/>
              </p:cNvSpPr>
              <p:nvPr/>
            </p:nvSpPr>
            <p:spPr bwMode="auto">
              <a:xfrm>
                <a:off x="2129" y="1134"/>
                <a:ext cx="223" cy="576"/>
              </a:xfrm>
              <a:custGeom>
                <a:avLst/>
                <a:gdLst>
                  <a:gd name="T0" fmla="*/ 51 w 223"/>
                  <a:gd name="T1" fmla="*/ 0 h 464"/>
                  <a:gd name="T2" fmla="*/ 15 w 223"/>
                  <a:gd name="T3" fmla="*/ 4047 h 464"/>
                  <a:gd name="T4" fmla="*/ 57 w 223"/>
                  <a:gd name="T5" fmla="*/ 6938 h 464"/>
                  <a:gd name="T6" fmla="*/ 75 w 223"/>
                  <a:gd name="T7" fmla="*/ 11336 h 464"/>
                  <a:gd name="T8" fmla="*/ 57 w 223"/>
                  <a:gd name="T9" fmla="*/ 11632 h 464"/>
                  <a:gd name="T10" fmla="*/ 21 w 223"/>
                  <a:gd name="T11" fmla="*/ 13150 h 464"/>
                  <a:gd name="T12" fmla="*/ 15 w 223"/>
                  <a:gd name="T13" fmla="*/ 16847 h 464"/>
                  <a:gd name="T14" fmla="*/ 33 w 223"/>
                  <a:gd name="T15" fmla="*/ 17131 h 464"/>
                  <a:gd name="T16" fmla="*/ 69 w 223"/>
                  <a:gd name="T17" fmla="*/ 18622 h 464"/>
                  <a:gd name="T18" fmla="*/ 81 w 223"/>
                  <a:gd name="T19" fmla="*/ 20819 h 464"/>
                  <a:gd name="T20" fmla="*/ 27 w 223"/>
                  <a:gd name="T21" fmla="*/ 22679 h 464"/>
                  <a:gd name="T22" fmla="*/ 39 w 223"/>
                  <a:gd name="T23" fmla="*/ 27407 h 464"/>
                  <a:gd name="T24" fmla="*/ 87 w 223"/>
                  <a:gd name="T25" fmla="*/ 28153 h 464"/>
                  <a:gd name="T26" fmla="*/ 201 w 223"/>
                  <a:gd name="T27" fmla="*/ 25962 h 464"/>
                  <a:gd name="T28" fmla="*/ 213 w 223"/>
                  <a:gd name="T29" fmla="*/ 23741 h 464"/>
                  <a:gd name="T30" fmla="*/ 207 w 223"/>
                  <a:gd name="T31" fmla="*/ 18269 h 46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23"/>
                  <a:gd name="T49" fmla="*/ 0 h 464"/>
                  <a:gd name="T50" fmla="*/ 223 w 223"/>
                  <a:gd name="T51" fmla="*/ 464 h 46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23" h="464">
                    <a:moveTo>
                      <a:pt x="51" y="0"/>
                    </a:moveTo>
                    <a:cubicBezTo>
                      <a:pt x="37" y="21"/>
                      <a:pt x="15" y="66"/>
                      <a:pt x="15" y="66"/>
                    </a:cubicBezTo>
                    <a:cubicBezTo>
                      <a:pt x="22" y="94"/>
                      <a:pt x="29" y="105"/>
                      <a:pt x="57" y="114"/>
                    </a:cubicBezTo>
                    <a:cubicBezTo>
                      <a:pt x="75" y="132"/>
                      <a:pt x="93" y="158"/>
                      <a:pt x="75" y="186"/>
                    </a:cubicBezTo>
                    <a:cubicBezTo>
                      <a:pt x="71" y="191"/>
                      <a:pt x="63" y="189"/>
                      <a:pt x="57" y="192"/>
                    </a:cubicBezTo>
                    <a:cubicBezTo>
                      <a:pt x="44" y="199"/>
                      <a:pt x="21" y="216"/>
                      <a:pt x="21" y="216"/>
                    </a:cubicBezTo>
                    <a:cubicBezTo>
                      <a:pt x="15" y="233"/>
                      <a:pt x="0" y="257"/>
                      <a:pt x="15" y="276"/>
                    </a:cubicBezTo>
                    <a:cubicBezTo>
                      <a:pt x="19" y="281"/>
                      <a:pt x="27" y="279"/>
                      <a:pt x="33" y="282"/>
                    </a:cubicBezTo>
                    <a:cubicBezTo>
                      <a:pt x="46" y="289"/>
                      <a:pt x="69" y="306"/>
                      <a:pt x="69" y="306"/>
                    </a:cubicBezTo>
                    <a:cubicBezTo>
                      <a:pt x="73" y="318"/>
                      <a:pt x="77" y="330"/>
                      <a:pt x="81" y="342"/>
                    </a:cubicBezTo>
                    <a:cubicBezTo>
                      <a:pt x="81" y="343"/>
                      <a:pt x="31" y="369"/>
                      <a:pt x="27" y="372"/>
                    </a:cubicBezTo>
                    <a:cubicBezTo>
                      <a:pt x="15" y="397"/>
                      <a:pt x="5" y="435"/>
                      <a:pt x="39" y="450"/>
                    </a:cubicBezTo>
                    <a:cubicBezTo>
                      <a:pt x="54" y="457"/>
                      <a:pt x="87" y="462"/>
                      <a:pt x="87" y="462"/>
                    </a:cubicBezTo>
                    <a:cubicBezTo>
                      <a:pt x="204" y="454"/>
                      <a:pt x="143" y="464"/>
                      <a:pt x="201" y="426"/>
                    </a:cubicBezTo>
                    <a:cubicBezTo>
                      <a:pt x="205" y="414"/>
                      <a:pt x="209" y="402"/>
                      <a:pt x="213" y="390"/>
                    </a:cubicBezTo>
                    <a:cubicBezTo>
                      <a:pt x="223" y="361"/>
                      <a:pt x="207" y="300"/>
                      <a:pt x="207" y="300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98" name="Freeform 105"/>
              <p:cNvSpPr>
                <a:spLocks/>
              </p:cNvSpPr>
              <p:nvPr/>
            </p:nvSpPr>
            <p:spPr bwMode="auto">
              <a:xfrm>
                <a:off x="2186" y="1200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99" name="Freeform 106"/>
              <p:cNvSpPr>
                <a:spLocks/>
              </p:cNvSpPr>
              <p:nvPr/>
            </p:nvSpPr>
            <p:spPr bwMode="auto">
              <a:xfrm>
                <a:off x="2204" y="1398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800" name="Freeform 107"/>
              <p:cNvSpPr>
                <a:spLocks/>
              </p:cNvSpPr>
              <p:nvPr/>
            </p:nvSpPr>
            <p:spPr bwMode="auto">
              <a:xfrm>
                <a:off x="2087" y="1500"/>
                <a:ext cx="54" cy="78"/>
              </a:xfrm>
              <a:custGeom>
                <a:avLst/>
                <a:gdLst>
                  <a:gd name="T0" fmla="*/ 42 w 54"/>
                  <a:gd name="T1" fmla="*/ 0 h 78"/>
                  <a:gd name="T2" fmla="*/ 54 w 54"/>
                  <a:gd name="T3" fmla="*/ 78 h 78"/>
                  <a:gd name="T4" fmla="*/ 0 60000 65536"/>
                  <a:gd name="T5" fmla="*/ 0 60000 65536"/>
                  <a:gd name="T6" fmla="*/ 0 w 54"/>
                  <a:gd name="T7" fmla="*/ 0 h 78"/>
                  <a:gd name="T8" fmla="*/ 54 w 54"/>
                  <a:gd name="T9" fmla="*/ 78 h 7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78">
                    <a:moveTo>
                      <a:pt x="42" y="0"/>
                    </a:moveTo>
                    <a:cubicBezTo>
                      <a:pt x="53" y="17"/>
                      <a:pt x="0" y="36"/>
                      <a:pt x="54" y="78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801" name="Freeform 108"/>
              <p:cNvSpPr>
                <a:spLocks/>
              </p:cNvSpPr>
              <p:nvPr/>
            </p:nvSpPr>
            <p:spPr bwMode="auto">
              <a:xfrm>
                <a:off x="2099" y="1275"/>
                <a:ext cx="54" cy="78"/>
              </a:xfrm>
              <a:custGeom>
                <a:avLst/>
                <a:gdLst>
                  <a:gd name="T0" fmla="*/ 42 w 54"/>
                  <a:gd name="T1" fmla="*/ 0 h 78"/>
                  <a:gd name="T2" fmla="*/ 54 w 54"/>
                  <a:gd name="T3" fmla="*/ 78 h 78"/>
                  <a:gd name="T4" fmla="*/ 0 60000 65536"/>
                  <a:gd name="T5" fmla="*/ 0 60000 65536"/>
                  <a:gd name="T6" fmla="*/ 0 w 54"/>
                  <a:gd name="T7" fmla="*/ 0 h 78"/>
                  <a:gd name="T8" fmla="*/ 54 w 54"/>
                  <a:gd name="T9" fmla="*/ 78 h 7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78">
                    <a:moveTo>
                      <a:pt x="42" y="0"/>
                    </a:moveTo>
                    <a:cubicBezTo>
                      <a:pt x="53" y="17"/>
                      <a:pt x="0" y="36"/>
                      <a:pt x="54" y="78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802" name="Freeform 109"/>
              <p:cNvSpPr>
                <a:spLocks/>
              </p:cNvSpPr>
              <p:nvPr/>
            </p:nvSpPr>
            <p:spPr bwMode="auto">
              <a:xfrm>
                <a:off x="2156" y="1296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803" name="Freeform 110"/>
              <p:cNvSpPr>
                <a:spLocks/>
              </p:cNvSpPr>
              <p:nvPr/>
            </p:nvSpPr>
            <p:spPr bwMode="auto">
              <a:xfrm>
                <a:off x="2165" y="1410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804" name="Freeform 111"/>
              <p:cNvSpPr>
                <a:spLocks/>
              </p:cNvSpPr>
              <p:nvPr/>
            </p:nvSpPr>
            <p:spPr bwMode="auto">
              <a:xfrm>
                <a:off x="2183" y="1599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805" name="Freeform 112"/>
              <p:cNvSpPr>
                <a:spLocks/>
              </p:cNvSpPr>
              <p:nvPr/>
            </p:nvSpPr>
            <p:spPr bwMode="auto">
              <a:xfrm>
                <a:off x="2147" y="1506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806" name="Freeform 113"/>
              <p:cNvSpPr>
                <a:spLocks/>
              </p:cNvSpPr>
              <p:nvPr/>
            </p:nvSpPr>
            <p:spPr bwMode="auto">
              <a:xfrm flipH="1">
                <a:off x="2099" y="1593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" name="Group 114"/>
            <p:cNvGrpSpPr>
              <a:grpSpLocks/>
            </p:cNvGrpSpPr>
            <p:nvPr/>
          </p:nvGrpSpPr>
          <p:grpSpPr bwMode="auto">
            <a:xfrm rot="-66051">
              <a:off x="2523" y="1943"/>
              <a:ext cx="192" cy="753"/>
              <a:chOff x="2087" y="864"/>
              <a:chExt cx="265" cy="846"/>
            </a:xfrm>
          </p:grpSpPr>
          <p:sp>
            <p:nvSpPr>
              <p:cNvPr id="26785" name="Oval 115"/>
              <p:cNvSpPr>
                <a:spLocks noChangeArrowheads="1"/>
              </p:cNvSpPr>
              <p:nvPr/>
            </p:nvSpPr>
            <p:spPr bwMode="auto">
              <a:xfrm>
                <a:off x="2126" y="864"/>
                <a:ext cx="96" cy="288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26786" name="Freeform 116"/>
              <p:cNvSpPr>
                <a:spLocks/>
              </p:cNvSpPr>
              <p:nvPr/>
            </p:nvSpPr>
            <p:spPr bwMode="auto">
              <a:xfrm>
                <a:off x="2129" y="1134"/>
                <a:ext cx="223" cy="576"/>
              </a:xfrm>
              <a:custGeom>
                <a:avLst/>
                <a:gdLst>
                  <a:gd name="T0" fmla="*/ 51 w 223"/>
                  <a:gd name="T1" fmla="*/ 0 h 464"/>
                  <a:gd name="T2" fmla="*/ 15 w 223"/>
                  <a:gd name="T3" fmla="*/ 4047 h 464"/>
                  <a:gd name="T4" fmla="*/ 57 w 223"/>
                  <a:gd name="T5" fmla="*/ 6938 h 464"/>
                  <a:gd name="T6" fmla="*/ 75 w 223"/>
                  <a:gd name="T7" fmla="*/ 11336 h 464"/>
                  <a:gd name="T8" fmla="*/ 57 w 223"/>
                  <a:gd name="T9" fmla="*/ 11632 h 464"/>
                  <a:gd name="T10" fmla="*/ 21 w 223"/>
                  <a:gd name="T11" fmla="*/ 13150 h 464"/>
                  <a:gd name="T12" fmla="*/ 15 w 223"/>
                  <a:gd name="T13" fmla="*/ 16847 h 464"/>
                  <a:gd name="T14" fmla="*/ 33 w 223"/>
                  <a:gd name="T15" fmla="*/ 17131 h 464"/>
                  <a:gd name="T16" fmla="*/ 69 w 223"/>
                  <a:gd name="T17" fmla="*/ 18622 h 464"/>
                  <a:gd name="T18" fmla="*/ 81 w 223"/>
                  <a:gd name="T19" fmla="*/ 20819 h 464"/>
                  <a:gd name="T20" fmla="*/ 27 w 223"/>
                  <a:gd name="T21" fmla="*/ 22679 h 464"/>
                  <a:gd name="T22" fmla="*/ 39 w 223"/>
                  <a:gd name="T23" fmla="*/ 27407 h 464"/>
                  <a:gd name="T24" fmla="*/ 87 w 223"/>
                  <a:gd name="T25" fmla="*/ 28153 h 464"/>
                  <a:gd name="T26" fmla="*/ 201 w 223"/>
                  <a:gd name="T27" fmla="*/ 25962 h 464"/>
                  <a:gd name="T28" fmla="*/ 213 w 223"/>
                  <a:gd name="T29" fmla="*/ 23741 h 464"/>
                  <a:gd name="T30" fmla="*/ 207 w 223"/>
                  <a:gd name="T31" fmla="*/ 18269 h 46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23"/>
                  <a:gd name="T49" fmla="*/ 0 h 464"/>
                  <a:gd name="T50" fmla="*/ 223 w 223"/>
                  <a:gd name="T51" fmla="*/ 464 h 46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23" h="464">
                    <a:moveTo>
                      <a:pt x="51" y="0"/>
                    </a:moveTo>
                    <a:cubicBezTo>
                      <a:pt x="37" y="21"/>
                      <a:pt x="15" y="66"/>
                      <a:pt x="15" y="66"/>
                    </a:cubicBezTo>
                    <a:cubicBezTo>
                      <a:pt x="22" y="94"/>
                      <a:pt x="29" y="105"/>
                      <a:pt x="57" y="114"/>
                    </a:cubicBezTo>
                    <a:cubicBezTo>
                      <a:pt x="75" y="132"/>
                      <a:pt x="93" y="158"/>
                      <a:pt x="75" y="186"/>
                    </a:cubicBezTo>
                    <a:cubicBezTo>
                      <a:pt x="71" y="191"/>
                      <a:pt x="63" y="189"/>
                      <a:pt x="57" y="192"/>
                    </a:cubicBezTo>
                    <a:cubicBezTo>
                      <a:pt x="44" y="199"/>
                      <a:pt x="21" y="216"/>
                      <a:pt x="21" y="216"/>
                    </a:cubicBezTo>
                    <a:cubicBezTo>
                      <a:pt x="15" y="233"/>
                      <a:pt x="0" y="257"/>
                      <a:pt x="15" y="276"/>
                    </a:cubicBezTo>
                    <a:cubicBezTo>
                      <a:pt x="19" y="281"/>
                      <a:pt x="27" y="279"/>
                      <a:pt x="33" y="282"/>
                    </a:cubicBezTo>
                    <a:cubicBezTo>
                      <a:pt x="46" y="289"/>
                      <a:pt x="69" y="306"/>
                      <a:pt x="69" y="306"/>
                    </a:cubicBezTo>
                    <a:cubicBezTo>
                      <a:pt x="73" y="318"/>
                      <a:pt x="77" y="330"/>
                      <a:pt x="81" y="342"/>
                    </a:cubicBezTo>
                    <a:cubicBezTo>
                      <a:pt x="81" y="343"/>
                      <a:pt x="31" y="369"/>
                      <a:pt x="27" y="372"/>
                    </a:cubicBezTo>
                    <a:cubicBezTo>
                      <a:pt x="15" y="397"/>
                      <a:pt x="5" y="435"/>
                      <a:pt x="39" y="450"/>
                    </a:cubicBezTo>
                    <a:cubicBezTo>
                      <a:pt x="54" y="457"/>
                      <a:pt x="87" y="462"/>
                      <a:pt x="87" y="462"/>
                    </a:cubicBezTo>
                    <a:cubicBezTo>
                      <a:pt x="204" y="454"/>
                      <a:pt x="143" y="464"/>
                      <a:pt x="201" y="426"/>
                    </a:cubicBezTo>
                    <a:cubicBezTo>
                      <a:pt x="205" y="414"/>
                      <a:pt x="209" y="402"/>
                      <a:pt x="213" y="390"/>
                    </a:cubicBezTo>
                    <a:cubicBezTo>
                      <a:pt x="223" y="361"/>
                      <a:pt x="207" y="300"/>
                      <a:pt x="207" y="300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87" name="Freeform 117"/>
              <p:cNvSpPr>
                <a:spLocks/>
              </p:cNvSpPr>
              <p:nvPr/>
            </p:nvSpPr>
            <p:spPr bwMode="auto">
              <a:xfrm>
                <a:off x="2186" y="1200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88" name="Freeform 118"/>
              <p:cNvSpPr>
                <a:spLocks/>
              </p:cNvSpPr>
              <p:nvPr/>
            </p:nvSpPr>
            <p:spPr bwMode="auto">
              <a:xfrm>
                <a:off x="2204" y="1398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89" name="Freeform 119"/>
              <p:cNvSpPr>
                <a:spLocks/>
              </p:cNvSpPr>
              <p:nvPr/>
            </p:nvSpPr>
            <p:spPr bwMode="auto">
              <a:xfrm>
                <a:off x="2087" y="1500"/>
                <a:ext cx="54" cy="78"/>
              </a:xfrm>
              <a:custGeom>
                <a:avLst/>
                <a:gdLst>
                  <a:gd name="T0" fmla="*/ 42 w 54"/>
                  <a:gd name="T1" fmla="*/ 0 h 78"/>
                  <a:gd name="T2" fmla="*/ 54 w 54"/>
                  <a:gd name="T3" fmla="*/ 78 h 78"/>
                  <a:gd name="T4" fmla="*/ 0 60000 65536"/>
                  <a:gd name="T5" fmla="*/ 0 60000 65536"/>
                  <a:gd name="T6" fmla="*/ 0 w 54"/>
                  <a:gd name="T7" fmla="*/ 0 h 78"/>
                  <a:gd name="T8" fmla="*/ 54 w 54"/>
                  <a:gd name="T9" fmla="*/ 78 h 7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78">
                    <a:moveTo>
                      <a:pt x="42" y="0"/>
                    </a:moveTo>
                    <a:cubicBezTo>
                      <a:pt x="53" y="17"/>
                      <a:pt x="0" y="36"/>
                      <a:pt x="54" y="78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90" name="Freeform 120"/>
              <p:cNvSpPr>
                <a:spLocks/>
              </p:cNvSpPr>
              <p:nvPr/>
            </p:nvSpPr>
            <p:spPr bwMode="auto">
              <a:xfrm>
                <a:off x="2099" y="1275"/>
                <a:ext cx="54" cy="78"/>
              </a:xfrm>
              <a:custGeom>
                <a:avLst/>
                <a:gdLst>
                  <a:gd name="T0" fmla="*/ 42 w 54"/>
                  <a:gd name="T1" fmla="*/ 0 h 78"/>
                  <a:gd name="T2" fmla="*/ 54 w 54"/>
                  <a:gd name="T3" fmla="*/ 78 h 78"/>
                  <a:gd name="T4" fmla="*/ 0 60000 65536"/>
                  <a:gd name="T5" fmla="*/ 0 60000 65536"/>
                  <a:gd name="T6" fmla="*/ 0 w 54"/>
                  <a:gd name="T7" fmla="*/ 0 h 78"/>
                  <a:gd name="T8" fmla="*/ 54 w 54"/>
                  <a:gd name="T9" fmla="*/ 78 h 7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78">
                    <a:moveTo>
                      <a:pt x="42" y="0"/>
                    </a:moveTo>
                    <a:cubicBezTo>
                      <a:pt x="53" y="17"/>
                      <a:pt x="0" y="36"/>
                      <a:pt x="54" y="78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91" name="Freeform 121"/>
              <p:cNvSpPr>
                <a:spLocks/>
              </p:cNvSpPr>
              <p:nvPr/>
            </p:nvSpPr>
            <p:spPr bwMode="auto">
              <a:xfrm>
                <a:off x="2156" y="1296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92" name="Freeform 122"/>
              <p:cNvSpPr>
                <a:spLocks/>
              </p:cNvSpPr>
              <p:nvPr/>
            </p:nvSpPr>
            <p:spPr bwMode="auto">
              <a:xfrm>
                <a:off x="2165" y="1410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93" name="Freeform 123"/>
              <p:cNvSpPr>
                <a:spLocks/>
              </p:cNvSpPr>
              <p:nvPr/>
            </p:nvSpPr>
            <p:spPr bwMode="auto">
              <a:xfrm>
                <a:off x="2183" y="1599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94" name="Freeform 124"/>
              <p:cNvSpPr>
                <a:spLocks/>
              </p:cNvSpPr>
              <p:nvPr/>
            </p:nvSpPr>
            <p:spPr bwMode="auto">
              <a:xfrm>
                <a:off x="2147" y="1506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95" name="Freeform 125"/>
              <p:cNvSpPr>
                <a:spLocks/>
              </p:cNvSpPr>
              <p:nvPr/>
            </p:nvSpPr>
            <p:spPr bwMode="auto">
              <a:xfrm flipH="1">
                <a:off x="2099" y="1593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6" name="Group 250"/>
          <p:cNvGrpSpPr>
            <a:grpSpLocks/>
          </p:cNvGrpSpPr>
          <p:nvPr/>
        </p:nvGrpSpPr>
        <p:grpSpPr bwMode="auto">
          <a:xfrm>
            <a:off x="5867400" y="1989138"/>
            <a:ext cx="3048000" cy="2082800"/>
            <a:chOff x="3696" y="1253"/>
            <a:chExt cx="1920" cy="1312"/>
          </a:xfrm>
        </p:grpSpPr>
        <p:grpSp>
          <p:nvGrpSpPr>
            <p:cNvPr id="7" name="Group 54"/>
            <p:cNvGrpSpPr>
              <a:grpSpLocks/>
            </p:cNvGrpSpPr>
            <p:nvPr/>
          </p:nvGrpSpPr>
          <p:grpSpPr bwMode="auto">
            <a:xfrm>
              <a:off x="3859" y="1981"/>
              <a:ext cx="312" cy="199"/>
              <a:chOff x="975" y="754"/>
              <a:chExt cx="498" cy="318"/>
            </a:xfrm>
          </p:grpSpPr>
          <p:sp>
            <p:nvSpPr>
              <p:cNvPr id="26779" name="AutoShape 55"/>
              <p:cNvSpPr>
                <a:spLocks noChangeArrowheads="1"/>
              </p:cNvSpPr>
              <p:nvPr/>
            </p:nvSpPr>
            <p:spPr bwMode="auto">
              <a:xfrm>
                <a:off x="975" y="754"/>
                <a:ext cx="498" cy="318"/>
              </a:xfrm>
              <a:prstGeom prst="parallelogram">
                <a:avLst>
                  <a:gd name="adj" fmla="val 39151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26780" name="Oval 56"/>
              <p:cNvSpPr>
                <a:spLocks noChangeArrowheads="1"/>
              </p:cNvSpPr>
              <p:nvPr/>
            </p:nvSpPr>
            <p:spPr bwMode="auto">
              <a:xfrm>
                <a:off x="1111" y="799"/>
                <a:ext cx="227" cy="22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8" name="Group 57"/>
            <p:cNvGrpSpPr>
              <a:grpSpLocks/>
            </p:cNvGrpSpPr>
            <p:nvPr/>
          </p:nvGrpSpPr>
          <p:grpSpPr bwMode="auto">
            <a:xfrm>
              <a:off x="5224" y="1981"/>
              <a:ext cx="312" cy="199"/>
              <a:chOff x="975" y="754"/>
              <a:chExt cx="498" cy="318"/>
            </a:xfrm>
          </p:grpSpPr>
          <p:sp>
            <p:nvSpPr>
              <p:cNvPr id="26777" name="AutoShape 58"/>
              <p:cNvSpPr>
                <a:spLocks noChangeArrowheads="1"/>
              </p:cNvSpPr>
              <p:nvPr/>
            </p:nvSpPr>
            <p:spPr bwMode="auto">
              <a:xfrm>
                <a:off x="975" y="754"/>
                <a:ext cx="498" cy="318"/>
              </a:xfrm>
              <a:prstGeom prst="parallelogram">
                <a:avLst>
                  <a:gd name="adj" fmla="val 39151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26778" name="Oval 59"/>
              <p:cNvSpPr>
                <a:spLocks noChangeArrowheads="1"/>
              </p:cNvSpPr>
              <p:nvPr/>
            </p:nvSpPr>
            <p:spPr bwMode="auto">
              <a:xfrm>
                <a:off x="1111" y="799"/>
                <a:ext cx="227" cy="22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9" name="Group 60"/>
            <p:cNvGrpSpPr>
              <a:grpSpLocks/>
            </p:cNvGrpSpPr>
            <p:nvPr/>
          </p:nvGrpSpPr>
          <p:grpSpPr bwMode="auto">
            <a:xfrm>
              <a:off x="4996" y="1981"/>
              <a:ext cx="312" cy="199"/>
              <a:chOff x="975" y="754"/>
              <a:chExt cx="498" cy="318"/>
            </a:xfrm>
          </p:grpSpPr>
          <p:sp>
            <p:nvSpPr>
              <p:cNvPr id="26775" name="AutoShape 61"/>
              <p:cNvSpPr>
                <a:spLocks noChangeArrowheads="1"/>
              </p:cNvSpPr>
              <p:nvPr/>
            </p:nvSpPr>
            <p:spPr bwMode="auto">
              <a:xfrm>
                <a:off x="975" y="754"/>
                <a:ext cx="498" cy="318"/>
              </a:xfrm>
              <a:prstGeom prst="parallelogram">
                <a:avLst>
                  <a:gd name="adj" fmla="val 39151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26776" name="Oval 62"/>
              <p:cNvSpPr>
                <a:spLocks noChangeArrowheads="1"/>
              </p:cNvSpPr>
              <p:nvPr/>
            </p:nvSpPr>
            <p:spPr bwMode="auto">
              <a:xfrm>
                <a:off x="1111" y="799"/>
                <a:ext cx="227" cy="22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10" name="Group 63"/>
            <p:cNvGrpSpPr>
              <a:grpSpLocks/>
            </p:cNvGrpSpPr>
            <p:nvPr/>
          </p:nvGrpSpPr>
          <p:grpSpPr bwMode="auto">
            <a:xfrm>
              <a:off x="4793" y="1893"/>
              <a:ext cx="312" cy="199"/>
              <a:chOff x="975" y="754"/>
              <a:chExt cx="498" cy="318"/>
            </a:xfrm>
          </p:grpSpPr>
          <p:sp>
            <p:nvSpPr>
              <p:cNvPr id="26773" name="AutoShape 64"/>
              <p:cNvSpPr>
                <a:spLocks noChangeArrowheads="1"/>
              </p:cNvSpPr>
              <p:nvPr/>
            </p:nvSpPr>
            <p:spPr bwMode="auto">
              <a:xfrm>
                <a:off x="975" y="754"/>
                <a:ext cx="498" cy="318"/>
              </a:xfrm>
              <a:prstGeom prst="parallelogram">
                <a:avLst>
                  <a:gd name="adj" fmla="val 39151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26774" name="Oval 65"/>
              <p:cNvSpPr>
                <a:spLocks noChangeArrowheads="1"/>
              </p:cNvSpPr>
              <p:nvPr/>
            </p:nvSpPr>
            <p:spPr bwMode="auto">
              <a:xfrm>
                <a:off x="1111" y="799"/>
                <a:ext cx="227" cy="22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11" name="Group 66"/>
            <p:cNvGrpSpPr>
              <a:grpSpLocks/>
            </p:cNvGrpSpPr>
            <p:nvPr/>
          </p:nvGrpSpPr>
          <p:grpSpPr bwMode="auto">
            <a:xfrm>
              <a:off x="4566" y="1869"/>
              <a:ext cx="312" cy="199"/>
              <a:chOff x="975" y="754"/>
              <a:chExt cx="498" cy="318"/>
            </a:xfrm>
          </p:grpSpPr>
          <p:sp>
            <p:nvSpPr>
              <p:cNvPr id="26771" name="AutoShape 67"/>
              <p:cNvSpPr>
                <a:spLocks noChangeArrowheads="1"/>
              </p:cNvSpPr>
              <p:nvPr/>
            </p:nvSpPr>
            <p:spPr bwMode="auto">
              <a:xfrm>
                <a:off x="975" y="754"/>
                <a:ext cx="498" cy="318"/>
              </a:xfrm>
              <a:prstGeom prst="parallelogram">
                <a:avLst>
                  <a:gd name="adj" fmla="val 39151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26772" name="Oval 68"/>
              <p:cNvSpPr>
                <a:spLocks noChangeArrowheads="1"/>
              </p:cNvSpPr>
              <p:nvPr/>
            </p:nvSpPr>
            <p:spPr bwMode="auto">
              <a:xfrm>
                <a:off x="1111" y="799"/>
                <a:ext cx="227" cy="22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12" name="Group 69"/>
            <p:cNvGrpSpPr>
              <a:grpSpLocks/>
            </p:cNvGrpSpPr>
            <p:nvPr/>
          </p:nvGrpSpPr>
          <p:grpSpPr bwMode="auto">
            <a:xfrm>
              <a:off x="4306" y="1917"/>
              <a:ext cx="312" cy="199"/>
              <a:chOff x="975" y="754"/>
              <a:chExt cx="498" cy="318"/>
            </a:xfrm>
          </p:grpSpPr>
          <p:sp>
            <p:nvSpPr>
              <p:cNvPr id="26769" name="AutoShape 70"/>
              <p:cNvSpPr>
                <a:spLocks noChangeArrowheads="1"/>
              </p:cNvSpPr>
              <p:nvPr/>
            </p:nvSpPr>
            <p:spPr bwMode="auto">
              <a:xfrm>
                <a:off x="975" y="754"/>
                <a:ext cx="498" cy="318"/>
              </a:xfrm>
              <a:prstGeom prst="parallelogram">
                <a:avLst>
                  <a:gd name="adj" fmla="val 39151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26770" name="Oval 71"/>
              <p:cNvSpPr>
                <a:spLocks noChangeArrowheads="1"/>
              </p:cNvSpPr>
              <p:nvPr/>
            </p:nvSpPr>
            <p:spPr bwMode="auto">
              <a:xfrm>
                <a:off x="1111" y="799"/>
                <a:ext cx="227" cy="22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13" name="Group 72"/>
            <p:cNvGrpSpPr>
              <a:grpSpLocks/>
            </p:cNvGrpSpPr>
            <p:nvPr/>
          </p:nvGrpSpPr>
          <p:grpSpPr bwMode="auto">
            <a:xfrm>
              <a:off x="4087" y="1981"/>
              <a:ext cx="312" cy="199"/>
              <a:chOff x="975" y="754"/>
              <a:chExt cx="498" cy="318"/>
            </a:xfrm>
          </p:grpSpPr>
          <p:sp>
            <p:nvSpPr>
              <p:cNvPr id="26767" name="AutoShape 73"/>
              <p:cNvSpPr>
                <a:spLocks noChangeArrowheads="1"/>
              </p:cNvSpPr>
              <p:nvPr/>
            </p:nvSpPr>
            <p:spPr bwMode="auto">
              <a:xfrm>
                <a:off x="975" y="754"/>
                <a:ext cx="498" cy="318"/>
              </a:xfrm>
              <a:prstGeom prst="parallelogram">
                <a:avLst>
                  <a:gd name="adj" fmla="val 39151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26768" name="Oval 74"/>
              <p:cNvSpPr>
                <a:spLocks noChangeArrowheads="1"/>
              </p:cNvSpPr>
              <p:nvPr/>
            </p:nvSpPr>
            <p:spPr bwMode="auto">
              <a:xfrm>
                <a:off x="1111" y="799"/>
                <a:ext cx="227" cy="22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14" name="Group 76"/>
            <p:cNvGrpSpPr>
              <a:grpSpLocks/>
            </p:cNvGrpSpPr>
            <p:nvPr/>
          </p:nvGrpSpPr>
          <p:grpSpPr bwMode="auto">
            <a:xfrm>
              <a:off x="3802" y="2180"/>
              <a:ext cx="312" cy="199"/>
              <a:chOff x="975" y="754"/>
              <a:chExt cx="498" cy="318"/>
            </a:xfrm>
          </p:grpSpPr>
          <p:sp>
            <p:nvSpPr>
              <p:cNvPr id="26765" name="AutoShape 77"/>
              <p:cNvSpPr>
                <a:spLocks noChangeArrowheads="1"/>
              </p:cNvSpPr>
              <p:nvPr/>
            </p:nvSpPr>
            <p:spPr bwMode="auto">
              <a:xfrm>
                <a:off x="975" y="754"/>
                <a:ext cx="498" cy="318"/>
              </a:xfrm>
              <a:prstGeom prst="parallelogram">
                <a:avLst>
                  <a:gd name="adj" fmla="val 39151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26766" name="Oval 78"/>
              <p:cNvSpPr>
                <a:spLocks noChangeArrowheads="1"/>
              </p:cNvSpPr>
              <p:nvPr/>
            </p:nvSpPr>
            <p:spPr bwMode="auto">
              <a:xfrm>
                <a:off x="1111" y="799"/>
                <a:ext cx="227" cy="22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15" name="Group 79"/>
            <p:cNvGrpSpPr>
              <a:grpSpLocks/>
            </p:cNvGrpSpPr>
            <p:nvPr/>
          </p:nvGrpSpPr>
          <p:grpSpPr bwMode="auto">
            <a:xfrm>
              <a:off x="5119" y="2180"/>
              <a:ext cx="312" cy="199"/>
              <a:chOff x="975" y="754"/>
              <a:chExt cx="498" cy="318"/>
            </a:xfrm>
          </p:grpSpPr>
          <p:sp>
            <p:nvSpPr>
              <p:cNvPr id="26763" name="AutoShape 80"/>
              <p:cNvSpPr>
                <a:spLocks noChangeArrowheads="1"/>
              </p:cNvSpPr>
              <p:nvPr/>
            </p:nvSpPr>
            <p:spPr bwMode="auto">
              <a:xfrm>
                <a:off x="975" y="754"/>
                <a:ext cx="498" cy="318"/>
              </a:xfrm>
              <a:prstGeom prst="parallelogram">
                <a:avLst>
                  <a:gd name="adj" fmla="val 39151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26764" name="Oval 81"/>
              <p:cNvSpPr>
                <a:spLocks noChangeArrowheads="1"/>
              </p:cNvSpPr>
              <p:nvPr/>
            </p:nvSpPr>
            <p:spPr bwMode="auto">
              <a:xfrm>
                <a:off x="1111" y="799"/>
                <a:ext cx="227" cy="22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16" name="Group 82"/>
            <p:cNvGrpSpPr>
              <a:grpSpLocks/>
            </p:cNvGrpSpPr>
            <p:nvPr/>
          </p:nvGrpSpPr>
          <p:grpSpPr bwMode="auto">
            <a:xfrm>
              <a:off x="4899" y="2172"/>
              <a:ext cx="312" cy="199"/>
              <a:chOff x="975" y="754"/>
              <a:chExt cx="498" cy="318"/>
            </a:xfrm>
          </p:grpSpPr>
          <p:sp>
            <p:nvSpPr>
              <p:cNvPr id="26761" name="AutoShape 83"/>
              <p:cNvSpPr>
                <a:spLocks noChangeArrowheads="1"/>
              </p:cNvSpPr>
              <p:nvPr/>
            </p:nvSpPr>
            <p:spPr bwMode="auto">
              <a:xfrm>
                <a:off x="975" y="754"/>
                <a:ext cx="498" cy="318"/>
              </a:xfrm>
              <a:prstGeom prst="parallelogram">
                <a:avLst>
                  <a:gd name="adj" fmla="val 39151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26762" name="Oval 84"/>
              <p:cNvSpPr>
                <a:spLocks noChangeArrowheads="1"/>
              </p:cNvSpPr>
              <p:nvPr/>
            </p:nvSpPr>
            <p:spPr bwMode="auto">
              <a:xfrm>
                <a:off x="1111" y="799"/>
                <a:ext cx="227" cy="22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17" name="Group 85"/>
            <p:cNvGrpSpPr>
              <a:grpSpLocks/>
            </p:cNvGrpSpPr>
            <p:nvPr/>
          </p:nvGrpSpPr>
          <p:grpSpPr bwMode="auto">
            <a:xfrm>
              <a:off x="4688" y="2084"/>
              <a:ext cx="312" cy="199"/>
              <a:chOff x="975" y="754"/>
              <a:chExt cx="498" cy="318"/>
            </a:xfrm>
          </p:grpSpPr>
          <p:sp>
            <p:nvSpPr>
              <p:cNvPr id="26759" name="AutoShape 86"/>
              <p:cNvSpPr>
                <a:spLocks noChangeArrowheads="1"/>
              </p:cNvSpPr>
              <p:nvPr/>
            </p:nvSpPr>
            <p:spPr bwMode="auto">
              <a:xfrm>
                <a:off x="975" y="754"/>
                <a:ext cx="498" cy="318"/>
              </a:xfrm>
              <a:prstGeom prst="parallelogram">
                <a:avLst>
                  <a:gd name="adj" fmla="val 39151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26760" name="Oval 87"/>
              <p:cNvSpPr>
                <a:spLocks noChangeArrowheads="1"/>
              </p:cNvSpPr>
              <p:nvPr/>
            </p:nvSpPr>
            <p:spPr bwMode="auto">
              <a:xfrm>
                <a:off x="1111" y="799"/>
                <a:ext cx="227" cy="22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18" name="Group 88"/>
            <p:cNvGrpSpPr>
              <a:grpSpLocks/>
            </p:cNvGrpSpPr>
            <p:nvPr/>
          </p:nvGrpSpPr>
          <p:grpSpPr bwMode="auto">
            <a:xfrm>
              <a:off x="4477" y="2036"/>
              <a:ext cx="312" cy="199"/>
              <a:chOff x="975" y="754"/>
              <a:chExt cx="498" cy="318"/>
            </a:xfrm>
          </p:grpSpPr>
          <p:sp>
            <p:nvSpPr>
              <p:cNvPr id="26757" name="AutoShape 89"/>
              <p:cNvSpPr>
                <a:spLocks noChangeArrowheads="1"/>
              </p:cNvSpPr>
              <p:nvPr/>
            </p:nvSpPr>
            <p:spPr bwMode="auto">
              <a:xfrm>
                <a:off x="975" y="754"/>
                <a:ext cx="498" cy="318"/>
              </a:xfrm>
              <a:prstGeom prst="parallelogram">
                <a:avLst>
                  <a:gd name="adj" fmla="val 39151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26758" name="Oval 90"/>
              <p:cNvSpPr>
                <a:spLocks noChangeArrowheads="1"/>
              </p:cNvSpPr>
              <p:nvPr/>
            </p:nvSpPr>
            <p:spPr bwMode="auto">
              <a:xfrm>
                <a:off x="1111" y="799"/>
                <a:ext cx="227" cy="22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19" name="Group 91"/>
            <p:cNvGrpSpPr>
              <a:grpSpLocks/>
            </p:cNvGrpSpPr>
            <p:nvPr/>
          </p:nvGrpSpPr>
          <p:grpSpPr bwMode="auto">
            <a:xfrm>
              <a:off x="4257" y="2044"/>
              <a:ext cx="312" cy="199"/>
              <a:chOff x="975" y="754"/>
              <a:chExt cx="498" cy="318"/>
            </a:xfrm>
          </p:grpSpPr>
          <p:sp>
            <p:nvSpPr>
              <p:cNvPr id="26755" name="AutoShape 92"/>
              <p:cNvSpPr>
                <a:spLocks noChangeArrowheads="1"/>
              </p:cNvSpPr>
              <p:nvPr/>
            </p:nvSpPr>
            <p:spPr bwMode="auto">
              <a:xfrm>
                <a:off x="975" y="754"/>
                <a:ext cx="498" cy="318"/>
              </a:xfrm>
              <a:prstGeom prst="parallelogram">
                <a:avLst>
                  <a:gd name="adj" fmla="val 39151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26756" name="Oval 93"/>
              <p:cNvSpPr>
                <a:spLocks noChangeArrowheads="1"/>
              </p:cNvSpPr>
              <p:nvPr/>
            </p:nvSpPr>
            <p:spPr bwMode="auto">
              <a:xfrm>
                <a:off x="1111" y="799"/>
                <a:ext cx="227" cy="22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20" name="Group 94"/>
            <p:cNvGrpSpPr>
              <a:grpSpLocks/>
            </p:cNvGrpSpPr>
            <p:nvPr/>
          </p:nvGrpSpPr>
          <p:grpSpPr bwMode="auto">
            <a:xfrm>
              <a:off x="4030" y="2180"/>
              <a:ext cx="312" cy="199"/>
              <a:chOff x="975" y="754"/>
              <a:chExt cx="498" cy="318"/>
            </a:xfrm>
          </p:grpSpPr>
          <p:sp>
            <p:nvSpPr>
              <p:cNvPr id="26753" name="AutoShape 95"/>
              <p:cNvSpPr>
                <a:spLocks noChangeArrowheads="1"/>
              </p:cNvSpPr>
              <p:nvPr/>
            </p:nvSpPr>
            <p:spPr bwMode="auto">
              <a:xfrm>
                <a:off x="975" y="754"/>
                <a:ext cx="498" cy="318"/>
              </a:xfrm>
              <a:prstGeom prst="parallelogram">
                <a:avLst>
                  <a:gd name="adj" fmla="val 39151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26754" name="Oval 96"/>
              <p:cNvSpPr>
                <a:spLocks noChangeArrowheads="1"/>
              </p:cNvSpPr>
              <p:nvPr/>
            </p:nvSpPr>
            <p:spPr bwMode="auto">
              <a:xfrm>
                <a:off x="1111" y="799"/>
                <a:ext cx="227" cy="22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26655" name="Freeform 101"/>
            <p:cNvSpPr>
              <a:spLocks/>
            </p:cNvSpPr>
            <p:nvPr/>
          </p:nvSpPr>
          <p:spPr bwMode="auto">
            <a:xfrm>
              <a:off x="3696" y="2376"/>
              <a:ext cx="1920" cy="88"/>
            </a:xfrm>
            <a:custGeom>
              <a:avLst/>
              <a:gdLst>
                <a:gd name="T0" fmla="*/ 0 w 1920"/>
                <a:gd name="T1" fmla="*/ 8 h 88"/>
                <a:gd name="T2" fmla="*/ 600 w 1920"/>
                <a:gd name="T3" fmla="*/ 32 h 88"/>
                <a:gd name="T4" fmla="*/ 896 w 1920"/>
                <a:gd name="T5" fmla="*/ 88 h 88"/>
                <a:gd name="T6" fmla="*/ 1120 w 1920"/>
                <a:gd name="T7" fmla="*/ 72 h 88"/>
                <a:gd name="T8" fmla="*/ 1208 w 1920"/>
                <a:gd name="T9" fmla="*/ 0 h 88"/>
                <a:gd name="T10" fmla="*/ 1920 w 1920"/>
                <a:gd name="T11" fmla="*/ 8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20"/>
                <a:gd name="T19" fmla="*/ 0 h 88"/>
                <a:gd name="T20" fmla="*/ 1920 w 1920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20" h="88">
                  <a:moveTo>
                    <a:pt x="0" y="8"/>
                  </a:moveTo>
                  <a:lnTo>
                    <a:pt x="600" y="32"/>
                  </a:lnTo>
                  <a:lnTo>
                    <a:pt x="896" y="88"/>
                  </a:lnTo>
                  <a:lnTo>
                    <a:pt x="1120" y="72"/>
                  </a:lnTo>
                  <a:lnTo>
                    <a:pt x="1208" y="0"/>
                  </a:lnTo>
                  <a:lnTo>
                    <a:pt x="1920" y="8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1" name="Group 126"/>
            <p:cNvGrpSpPr>
              <a:grpSpLocks/>
            </p:cNvGrpSpPr>
            <p:nvPr/>
          </p:nvGrpSpPr>
          <p:grpSpPr bwMode="auto">
            <a:xfrm rot="-66051">
              <a:off x="4197" y="2280"/>
              <a:ext cx="64" cy="253"/>
              <a:chOff x="2087" y="864"/>
              <a:chExt cx="265" cy="846"/>
            </a:xfrm>
          </p:grpSpPr>
          <p:sp>
            <p:nvSpPr>
              <p:cNvPr id="26742" name="Oval 127"/>
              <p:cNvSpPr>
                <a:spLocks noChangeArrowheads="1"/>
              </p:cNvSpPr>
              <p:nvPr/>
            </p:nvSpPr>
            <p:spPr bwMode="auto">
              <a:xfrm>
                <a:off x="2126" y="864"/>
                <a:ext cx="96" cy="288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26743" name="Freeform 128"/>
              <p:cNvSpPr>
                <a:spLocks/>
              </p:cNvSpPr>
              <p:nvPr/>
            </p:nvSpPr>
            <p:spPr bwMode="auto">
              <a:xfrm>
                <a:off x="2129" y="1134"/>
                <a:ext cx="223" cy="576"/>
              </a:xfrm>
              <a:custGeom>
                <a:avLst/>
                <a:gdLst>
                  <a:gd name="T0" fmla="*/ 51 w 223"/>
                  <a:gd name="T1" fmla="*/ 0 h 464"/>
                  <a:gd name="T2" fmla="*/ 15 w 223"/>
                  <a:gd name="T3" fmla="*/ 4047 h 464"/>
                  <a:gd name="T4" fmla="*/ 57 w 223"/>
                  <a:gd name="T5" fmla="*/ 6938 h 464"/>
                  <a:gd name="T6" fmla="*/ 75 w 223"/>
                  <a:gd name="T7" fmla="*/ 11336 h 464"/>
                  <a:gd name="T8" fmla="*/ 57 w 223"/>
                  <a:gd name="T9" fmla="*/ 11632 h 464"/>
                  <a:gd name="T10" fmla="*/ 21 w 223"/>
                  <a:gd name="T11" fmla="*/ 13150 h 464"/>
                  <a:gd name="T12" fmla="*/ 15 w 223"/>
                  <a:gd name="T13" fmla="*/ 16847 h 464"/>
                  <a:gd name="T14" fmla="*/ 33 w 223"/>
                  <a:gd name="T15" fmla="*/ 17131 h 464"/>
                  <a:gd name="T16" fmla="*/ 69 w 223"/>
                  <a:gd name="T17" fmla="*/ 18622 h 464"/>
                  <a:gd name="T18" fmla="*/ 81 w 223"/>
                  <a:gd name="T19" fmla="*/ 20819 h 464"/>
                  <a:gd name="T20" fmla="*/ 27 w 223"/>
                  <a:gd name="T21" fmla="*/ 22679 h 464"/>
                  <a:gd name="T22" fmla="*/ 39 w 223"/>
                  <a:gd name="T23" fmla="*/ 27407 h 464"/>
                  <a:gd name="T24" fmla="*/ 87 w 223"/>
                  <a:gd name="T25" fmla="*/ 28153 h 464"/>
                  <a:gd name="T26" fmla="*/ 201 w 223"/>
                  <a:gd name="T27" fmla="*/ 25962 h 464"/>
                  <a:gd name="T28" fmla="*/ 213 w 223"/>
                  <a:gd name="T29" fmla="*/ 23741 h 464"/>
                  <a:gd name="T30" fmla="*/ 207 w 223"/>
                  <a:gd name="T31" fmla="*/ 18269 h 46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23"/>
                  <a:gd name="T49" fmla="*/ 0 h 464"/>
                  <a:gd name="T50" fmla="*/ 223 w 223"/>
                  <a:gd name="T51" fmla="*/ 464 h 46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23" h="464">
                    <a:moveTo>
                      <a:pt x="51" y="0"/>
                    </a:moveTo>
                    <a:cubicBezTo>
                      <a:pt x="37" y="21"/>
                      <a:pt x="15" y="66"/>
                      <a:pt x="15" y="66"/>
                    </a:cubicBezTo>
                    <a:cubicBezTo>
                      <a:pt x="22" y="94"/>
                      <a:pt x="29" y="105"/>
                      <a:pt x="57" y="114"/>
                    </a:cubicBezTo>
                    <a:cubicBezTo>
                      <a:pt x="75" y="132"/>
                      <a:pt x="93" y="158"/>
                      <a:pt x="75" y="186"/>
                    </a:cubicBezTo>
                    <a:cubicBezTo>
                      <a:pt x="71" y="191"/>
                      <a:pt x="63" y="189"/>
                      <a:pt x="57" y="192"/>
                    </a:cubicBezTo>
                    <a:cubicBezTo>
                      <a:pt x="44" y="199"/>
                      <a:pt x="21" y="216"/>
                      <a:pt x="21" y="216"/>
                    </a:cubicBezTo>
                    <a:cubicBezTo>
                      <a:pt x="15" y="233"/>
                      <a:pt x="0" y="257"/>
                      <a:pt x="15" y="276"/>
                    </a:cubicBezTo>
                    <a:cubicBezTo>
                      <a:pt x="19" y="281"/>
                      <a:pt x="27" y="279"/>
                      <a:pt x="33" y="282"/>
                    </a:cubicBezTo>
                    <a:cubicBezTo>
                      <a:pt x="46" y="289"/>
                      <a:pt x="69" y="306"/>
                      <a:pt x="69" y="306"/>
                    </a:cubicBezTo>
                    <a:cubicBezTo>
                      <a:pt x="73" y="318"/>
                      <a:pt x="77" y="330"/>
                      <a:pt x="81" y="342"/>
                    </a:cubicBezTo>
                    <a:cubicBezTo>
                      <a:pt x="81" y="343"/>
                      <a:pt x="31" y="369"/>
                      <a:pt x="27" y="372"/>
                    </a:cubicBezTo>
                    <a:cubicBezTo>
                      <a:pt x="15" y="397"/>
                      <a:pt x="5" y="435"/>
                      <a:pt x="39" y="450"/>
                    </a:cubicBezTo>
                    <a:cubicBezTo>
                      <a:pt x="54" y="457"/>
                      <a:pt x="87" y="462"/>
                      <a:pt x="87" y="462"/>
                    </a:cubicBezTo>
                    <a:cubicBezTo>
                      <a:pt x="204" y="454"/>
                      <a:pt x="143" y="464"/>
                      <a:pt x="201" y="426"/>
                    </a:cubicBezTo>
                    <a:cubicBezTo>
                      <a:pt x="205" y="414"/>
                      <a:pt x="209" y="402"/>
                      <a:pt x="213" y="390"/>
                    </a:cubicBezTo>
                    <a:cubicBezTo>
                      <a:pt x="223" y="361"/>
                      <a:pt x="207" y="300"/>
                      <a:pt x="207" y="300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44" name="Freeform 129"/>
              <p:cNvSpPr>
                <a:spLocks/>
              </p:cNvSpPr>
              <p:nvPr/>
            </p:nvSpPr>
            <p:spPr bwMode="auto">
              <a:xfrm>
                <a:off x="2186" y="1200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45" name="Freeform 130"/>
              <p:cNvSpPr>
                <a:spLocks/>
              </p:cNvSpPr>
              <p:nvPr/>
            </p:nvSpPr>
            <p:spPr bwMode="auto">
              <a:xfrm>
                <a:off x="2204" y="1398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46" name="Freeform 131"/>
              <p:cNvSpPr>
                <a:spLocks/>
              </p:cNvSpPr>
              <p:nvPr/>
            </p:nvSpPr>
            <p:spPr bwMode="auto">
              <a:xfrm>
                <a:off x="2087" y="1500"/>
                <a:ext cx="54" cy="78"/>
              </a:xfrm>
              <a:custGeom>
                <a:avLst/>
                <a:gdLst>
                  <a:gd name="T0" fmla="*/ 42 w 54"/>
                  <a:gd name="T1" fmla="*/ 0 h 78"/>
                  <a:gd name="T2" fmla="*/ 54 w 54"/>
                  <a:gd name="T3" fmla="*/ 78 h 78"/>
                  <a:gd name="T4" fmla="*/ 0 60000 65536"/>
                  <a:gd name="T5" fmla="*/ 0 60000 65536"/>
                  <a:gd name="T6" fmla="*/ 0 w 54"/>
                  <a:gd name="T7" fmla="*/ 0 h 78"/>
                  <a:gd name="T8" fmla="*/ 54 w 54"/>
                  <a:gd name="T9" fmla="*/ 78 h 7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78">
                    <a:moveTo>
                      <a:pt x="42" y="0"/>
                    </a:moveTo>
                    <a:cubicBezTo>
                      <a:pt x="53" y="17"/>
                      <a:pt x="0" y="36"/>
                      <a:pt x="54" y="78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47" name="Freeform 132"/>
              <p:cNvSpPr>
                <a:spLocks/>
              </p:cNvSpPr>
              <p:nvPr/>
            </p:nvSpPr>
            <p:spPr bwMode="auto">
              <a:xfrm>
                <a:off x="2099" y="1275"/>
                <a:ext cx="54" cy="78"/>
              </a:xfrm>
              <a:custGeom>
                <a:avLst/>
                <a:gdLst>
                  <a:gd name="T0" fmla="*/ 42 w 54"/>
                  <a:gd name="T1" fmla="*/ 0 h 78"/>
                  <a:gd name="T2" fmla="*/ 54 w 54"/>
                  <a:gd name="T3" fmla="*/ 78 h 78"/>
                  <a:gd name="T4" fmla="*/ 0 60000 65536"/>
                  <a:gd name="T5" fmla="*/ 0 60000 65536"/>
                  <a:gd name="T6" fmla="*/ 0 w 54"/>
                  <a:gd name="T7" fmla="*/ 0 h 78"/>
                  <a:gd name="T8" fmla="*/ 54 w 54"/>
                  <a:gd name="T9" fmla="*/ 78 h 7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78">
                    <a:moveTo>
                      <a:pt x="42" y="0"/>
                    </a:moveTo>
                    <a:cubicBezTo>
                      <a:pt x="53" y="17"/>
                      <a:pt x="0" y="36"/>
                      <a:pt x="54" y="78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48" name="Freeform 133"/>
              <p:cNvSpPr>
                <a:spLocks/>
              </p:cNvSpPr>
              <p:nvPr/>
            </p:nvSpPr>
            <p:spPr bwMode="auto">
              <a:xfrm>
                <a:off x="2156" y="1296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49" name="Freeform 134"/>
              <p:cNvSpPr>
                <a:spLocks/>
              </p:cNvSpPr>
              <p:nvPr/>
            </p:nvSpPr>
            <p:spPr bwMode="auto">
              <a:xfrm>
                <a:off x="2165" y="1410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50" name="Freeform 135"/>
              <p:cNvSpPr>
                <a:spLocks/>
              </p:cNvSpPr>
              <p:nvPr/>
            </p:nvSpPr>
            <p:spPr bwMode="auto">
              <a:xfrm>
                <a:off x="2183" y="1599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51" name="Freeform 136"/>
              <p:cNvSpPr>
                <a:spLocks/>
              </p:cNvSpPr>
              <p:nvPr/>
            </p:nvSpPr>
            <p:spPr bwMode="auto">
              <a:xfrm>
                <a:off x="2147" y="1506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52" name="Freeform 137"/>
              <p:cNvSpPr>
                <a:spLocks/>
              </p:cNvSpPr>
              <p:nvPr/>
            </p:nvSpPr>
            <p:spPr bwMode="auto">
              <a:xfrm flipH="1">
                <a:off x="2099" y="1593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2" name="Group 150"/>
            <p:cNvGrpSpPr>
              <a:grpSpLocks/>
            </p:cNvGrpSpPr>
            <p:nvPr/>
          </p:nvGrpSpPr>
          <p:grpSpPr bwMode="auto">
            <a:xfrm rot="-66051">
              <a:off x="3901" y="2296"/>
              <a:ext cx="64" cy="253"/>
              <a:chOff x="2087" y="864"/>
              <a:chExt cx="265" cy="846"/>
            </a:xfrm>
          </p:grpSpPr>
          <p:sp>
            <p:nvSpPr>
              <p:cNvPr id="26731" name="Oval 151"/>
              <p:cNvSpPr>
                <a:spLocks noChangeArrowheads="1"/>
              </p:cNvSpPr>
              <p:nvPr/>
            </p:nvSpPr>
            <p:spPr bwMode="auto">
              <a:xfrm>
                <a:off x="2126" y="864"/>
                <a:ext cx="96" cy="288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26732" name="Freeform 152"/>
              <p:cNvSpPr>
                <a:spLocks/>
              </p:cNvSpPr>
              <p:nvPr/>
            </p:nvSpPr>
            <p:spPr bwMode="auto">
              <a:xfrm>
                <a:off x="2129" y="1134"/>
                <a:ext cx="223" cy="576"/>
              </a:xfrm>
              <a:custGeom>
                <a:avLst/>
                <a:gdLst>
                  <a:gd name="T0" fmla="*/ 51 w 223"/>
                  <a:gd name="T1" fmla="*/ 0 h 464"/>
                  <a:gd name="T2" fmla="*/ 15 w 223"/>
                  <a:gd name="T3" fmla="*/ 4047 h 464"/>
                  <a:gd name="T4" fmla="*/ 57 w 223"/>
                  <a:gd name="T5" fmla="*/ 6938 h 464"/>
                  <a:gd name="T6" fmla="*/ 75 w 223"/>
                  <a:gd name="T7" fmla="*/ 11336 h 464"/>
                  <a:gd name="T8" fmla="*/ 57 w 223"/>
                  <a:gd name="T9" fmla="*/ 11632 h 464"/>
                  <a:gd name="T10" fmla="*/ 21 w 223"/>
                  <a:gd name="T11" fmla="*/ 13150 h 464"/>
                  <a:gd name="T12" fmla="*/ 15 w 223"/>
                  <a:gd name="T13" fmla="*/ 16847 h 464"/>
                  <a:gd name="T14" fmla="*/ 33 w 223"/>
                  <a:gd name="T15" fmla="*/ 17131 h 464"/>
                  <a:gd name="T16" fmla="*/ 69 w 223"/>
                  <a:gd name="T17" fmla="*/ 18622 h 464"/>
                  <a:gd name="T18" fmla="*/ 81 w 223"/>
                  <a:gd name="T19" fmla="*/ 20819 h 464"/>
                  <a:gd name="T20" fmla="*/ 27 w 223"/>
                  <a:gd name="T21" fmla="*/ 22679 h 464"/>
                  <a:gd name="T22" fmla="*/ 39 w 223"/>
                  <a:gd name="T23" fmla="*/ 27407 h 464"/>
                  <a:gd name="T24" fmla="*/ 87 w 223"/>
                  <a:gd name="T25" fmla="*/ 28153 h 464"/>
                  <a:gd name="T26" fmla="*/ 201 w 223"/>
                  <a:gd name="T27" fmla="*/ 25962 h 464"/>
                  <a:gd name="T28" fmla="*/ 213 w 223"/>
                  <a:gd name="T29" fmla="*/ 23741 h 464"/>
                  <a:gd name="T30" fmla="*/ 207 w 223"/>
                  <a:gd name="T31" fmla="*/ 18269 h 46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23"/>
                  <a:gd name="T49" fmla="*/ 0 h 464"/>
                  <a:gd name="T50" fmla="*/ 223 w 223"/>
                  <a:gd name="T51" fmla="*/ 464 h 46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23" h="464">
                    <a:moveTo>
                      <a:pt x="51" y="0"/>
                    </a:moveTo>
                    <a:cubicBezTo>
                      <a:pt x="37" y="21"/>
                      <a:pt x="15" y="66"/>
                      <a:pt x="15" y="66"/>
                    </a:cubicBezTo>
                    <a:cubicBezTo>
                      <a:pt x="22" y="94"/>
                      <a:pt x="29" y="105"/>
                      <a:pt x="57" y="114"/>
                    </a:cubicBezTo>
                    <a:cubicBezTo>
                      <a:pt x="75" y="132"/>
                      <a:pt x="93" y="158"/>
                      <a:pt x="75" y="186"/>
                    </a:cubicBezTo>
                    <a:cubicBezTo>
                      <a:pt x="71" y="191"/>
                      <a:pt x="63" y="189"/>
                      <a:pt x="57" y="192"/>
                    </a:cubicBezTo>
                    <a:cubicBezTo>
                      <a:pt x="44" y="199"/>
                      <a:pt x="21" y="216"/>
                      <a:pt x="21" y="216"/>
                    </a:cubicBezTo>
                    <a:cubicBezTo>
                      <a:pt x="15" y="233"/>
                      <a:pt x="0" y="257"/>
                      <a:pt x="15" y="276"/>
                    </a:cubicBezTo>
                    <a:cubicBezTo>
                      <a:pt x="19" y="281"/>
                      <a:pt x="27" y="279"/>
                      <a:pt x="33" y="282"/>
                    </a:cubicBezTo>
                    <a:cubicBezTo>
                      <a:pt x="46" y="289"/>
                      <a:pt x="69" y="306"/>
                      <a:pt x="69" y="306"/>
                    </a:cubicBezTo>
                    <a:cubicBezTo>
                      <a:pt x="73" y="318"/>
                      <a:pt x="77" y="330"/>
                      <a:pt x="81" y="342"/>
                    </a:cubicBezTo>
                    <a:cubicBezTo>
                      <a:pt x="81" y="343"/>
                      <a:pt x="31" y="369"/>
                      <a:pt x="27" y="372"/>
                    </a:cubicBezTo>
                    <a:cubicBezTo>
                      <a:pt x="15" y="397"/>
                      <a:pt x="5" y="435"/>
                      <a:pt x="39" y="450"/>
                    </a:cubicBezTo>
                    <a:cubicBezTo>
                      <a:pt x="54" y="457"/>
                      <a:pt x="87" y="462"/>
                      <a:pt x="87" y="462"/>
                    </a:cubicBezTo>
                    <a:cubicBezTo>
                      <a:pt x="204" y="454"/>
                      <a:pt x="143" y="464"/>
                      <a:pt x="201" y="426"/>
                    </a:cubicBezTo>
                    <a:cubicBezTo>
                      <a:pt x="205" y="414"/>
                      <a:pt x="209" y="402"/>
                      <a:pt x="213" y="390"/>
                    </a:cubicBezTo>
                    <a:cubicBezTo>
                      <a:pt x="223" y="361"/>
                      <a:pt x="207" y="300"/>
                      <a:pt x="207" y="300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33" name="Freeform 153"/>
              <p:cNvSpPr>
                <a:spLocks/>
              </p:cNvSpPr>
              <p:nvPr/>
            </p:nvSpPr>
            <p:spPr bwMode="auto">
              <a:xfrm>
                <a:off x="2186" y="1200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34" name="Freeform 154"/>
              <p:cNvSpPr>
                <a:spLocks/>
              </p:cNvSpPr>
              <p:nvPr/>
            </p:nvSpPr>
            <p:spPr bwMode="auto">
              <a:xfrm>
                <a:off x="2204" y="1398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35" name="Freeform 155"/>
              <p:cNvSpPr>
                <a:spLocks/>
              </p:cNvSpPr>
              <p:nvPr/>
            </p:nvSpPr>
            <p:spPr bwMode="auto">
              <a:xfrm>
                <a:off x="2087" y="1500"/>
                <a:ext cx="54" cy="78"/>
              </a:xfrm>
              <a:custGeom>
                <a:avLst/>
                <a:gdLst>
                  <a:gd name="T0" fmla="*/ 42 w 54"/>
                  <a:gd name="T1" fmla="*/ 0 h 78"/>
                  <a:gd name="T2" fmla="*/ 54 w 54"/>
                  <a:gd name="T3" fmla="*/ 78 h 78"/>
                  <a:gd name="T4" fmla="*/ 0 60000 65536"/>
                  <a:gd name="T5" fmla="*/ 0 60000 65536"/>
                  <a:gd name="T6" fmla="*/ 0 w 54"/>
                  <a:gd name="T7" fmla="*/ 0 h 78"/>
                  <a:gd name="T8" fmla="*/ 54 w 54"/>
                  <a:gd name="T9" fmla="*/ 78 h 7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78">
                    <a:moveTo>
                      <a:pt x="42" y="0"/>
                    </a:moveTo>
                    <a:cubicBezTo>
                      <a:pt x="53" y="17"/>
                      <a:pt x="0" y="36"/>
                      <a:pt x="54" y="78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36" name="Freeform 156"/>
              <p:cNvSpPr>
                <a:spLocks/>
              </p:cNvSpPr>
              <p:nvPr/>
            </p:nvSpPr>
            <p:spPr bwMode="auto">
              <a:xfrm>
                <a:off x="2099" y="1275"/>
                <a:ext cx="54" cy="78"/>
              </a:xfrm>
              <a:custGeom>
                <a:avLst/>
                <a:gdLst>
                  <a:gd name="T0" fmla="*/ 42 w 54"/>
                  <a:gd name="T1" fmla="*/ 0 h 78"/>
                  <a:gd name="T2" fmla="*/ 54 w 54"/>
                  <a:gd name="T3" fmla="*/ 78 h 78"/>
                  <a:gd name="T4" fmla="*/ 0 60000 65536"/>
                  <a:gd name="T5" fmla="*/ 0 60000 65536"/>
                  <a:gd name="T6" fmla="*/ 0 w 54"/>
                  <a:gd name="T7" fmla="*/ 0 h 78"/>
                  <a:gd name="T8" fmla="*/ 54 w 54"/>
                  <a:gd name="T9" fmla="*/ 78 h 7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78">
                    <a:moveTo>
                      <a:pt x="42" y="0"/>
                    </a:moveTo>
                    <a:cubicBezTo>
                      <a:pt x="53" y="17"/>
                      <a:pt x="0" y="36"/>
                      <a:pt x="54" y="78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37" name="Freeform 157"/>
              <p:cNvSpPr>
                <a:spLocks/>
              </p:cNvSpPr>
              <p:nvPr/>
            </p:nvSpPr>
            <p:spPr bwMode="auto">
              <a:xfrm>
                <a:off x="2156" y="1296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38" name="Freeform 158"/>
              <p:cNvSpPr>
                <a:spLocks/>
              </p:cNvSpPr>
              <p:nvPr/>
            </p:nvSpPr>
            <p:spPr bwMode="auto">
              <a:xfrm>
                <a:off x="2165" y="1410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39" name="Freeform 159"/>
              <p:cNvSpPr>
                <a:spLocks/>
              </p:cNvSpPr>
              <p:nvPr/>
            </p:nvSpPr>
            <p:spPr bwMode="auto">
              <a:xfrm>
                <a:off x="2183" y="1599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40" name="Freeform 160"/>
              <p:cNvSpPr>
                <a:spLocks/>
              </p:cNvSpPr>
              <p:nvPr/>
            </p:nvSpPr>
            <p:spPr bwMode="auto">
              <a:xfrm>
                <a:off x="2147" y="1506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41" name="Freeform 161"/>
              <p:cNvSpPr>
                <a:spLocks/>
              </p:cNvSpPr>
              <p:nvPr/>
            </p:nvSpPr>
            <p:spPr bwMode="auto">
              <a:xfrm flipH="1">
                <a:off x="2099" y="1593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3" name="Group 162"/>
            <p:cNvGrpSpPr>
              <a:grpSpLocks/>
            </p:cNvGrpSpPr>
            <p:nvPr/>
          </p:nvGrpSpPr>
          <p:grpSpPr bwMode="auto">
            <a:xfrm rot="-66051">
              <a:off x="4053" y="2312"/>
              <a:ext cx="64" cy="253"/>
              <a:chOff x="2087" y="864"/>
              <a:chExt cx="265" cy="846"/>
            </a:xfrm>
          </p:grpSpPr>
          <p:sp>
            <p:nvSpPr>
              <p:cNvPr id="26720" name="Oval 163"/>
              <p:cNvSpPr>
                <a:spLocks noChangeArrowheads="1"/>
              </p:cNvSpPr>
              <p:nvPr/>
            </p:nvSpPr>
            <p:spPr bwMode="auto">
              <a:xfrm>
                <a:off x="2126" y="864"/>
                <a:ext cx="96" cy="288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26721" name="Freeform 164"/>
              <p:cNvSpPr>
                <a:spLocks/>
              </p:cNvSpPr>
              <p:nvPr/>
            </p:nvSpPr>
            <p:spPr bwMode="auto">
              <a:xfrm>
                <a:off x="2129" y="1134"/>
                <a:ext cx="223" cy="576"/>
              </a:xfrm>
              <a:custGeom>
                <a:avLst/>
                <a:gdLst>
                  <a:gd name="T0" fmla="*/ 51 w 223"/>
                  <a:gd name="T1" fmla="*/ 0 h 464"/>
                  <a:gd name="T2" fmla="*/ 15 w 223"/>
                  <a:gd name="T3" fmla="*/ 4047 h 464"/>
                  <a:gd name="T4" fmla="*/ 57 w 223"/>
                  <a:gd name="T5" fmla="*/ 6938 h 464"/>
                  <a:gd name="T6" fmla="*/ 75 w 223"/>
                  <a:gd name="T7" fmla="*/ 11336 h 464"/>
                  <a:gd name="T8" fmla="*/ 57 w 223"/>
                  <a:gd name="T9" fmla="*/ 11632 h 464"/>
                  <a:gd name="T10" fmla="*/ 21 w 223"/>
                  <a:gd name="T11" fmla="*/ 13150 h 464"/>
                  <a:gd name="T12" fmla="*/ 15 w 223"/>
                  <a:gd name="T13" fmla="*/ 16847 h 464"/>
                  <a:gd name="T14" fmla="*/ 33 w 223"/>
                  <a:gd name="T15" fmla="*/ 17131 h 464"/>
                  <a:gd name="T16" fmla="*/ 69 w 223"/>
                  <a:gd name="T17" fmla="*/ 18622 h 464"/>
                  <a:gd name="T18" fmla="*/ 81 w 223"/>
                  <a:gd name="T19" fmla="*/ 20819 h 464"/>
                  <a:gd name="T20" fmla="*/ 27 w 223"/>
                  <a:gd name="T21" fmla="*/ 22679 h 464"/>
                  <a:gd name="T22" fmla="*/ 39 w 223"/>
                  <a:gd name="T23" fmla="*/ 27407 h 464"/>
                  <a:gd name="T24" fmla="*/ 87 w 223"/>
                  <a:gd name="T25" fmla="*/ 28153 h 464"/>
                  <a:gd name="T26" fmla="*/ 201 w 223"/>
                  <a:gd name="T27" fmla="*/ 25962 h 464"/>
                  <a:gd name="T28" fmla="*/ 213 w 223"/>
                  <a:gd name="T29" fmla="*/ 23741 h 464"/>
                  <a:gd name="T30" fmla="*/ 207 w 223"/>
                  <a:gd name="T31" fmla="*/ 18269 h 46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23"/>
                  <a:gd name="T49" fmla="*/ 0 h 464"/>
                  <a:gd name="T50" fmla="*/ 223 w 223"/>
                  <a:gd name="T51" fmla="*/ 464 h 46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23" h="464">
                    <a:moveTo>
                      <a:pt x="51" y="0"/>
                    </a:moveTo>
                    <a:cubicBezTo>
                      <a:pt x="37" y="21"/>
                      <a:pt x="15" y="66"/>
                      <a:pt x="15" y="66"/>
                    </a:cubicBezTo>
                    <a:cubicBezTo>
                      <a:pt x="22" y="94"/>
                      <a:pt x="29" y="105"/>
                      <a:pt x="57" y="114"/>
                    </a:cubicBezTo>
                    <a:cubicBezTo>
                      <a:pt x="75" y="132"/>
                      <a:pt x="93" y="158"/>
                      <a:pt x="75" y="186"/>
                    </a:cubicBezTo>
                    <a:cubicBezTo>
                      <a:pt x="71" y="191"/>
                      <a:pt x="63" y="189"/>
                      <a:pt x="57" y="192"/>
                    </a:cubicBezTo>
                    <a:cubicBezTo>
                      <a:pt x="44" y="199"/>
                      <a:pt x="21" y="216"/>
                      <a:pt x="21" y="216"/>
                    </a:cubicBezTo>
                    <a:cubicBezTo>
                      <a:pt x="15" y="233"/>
                      <a:pt x="0" y="257"/>
                      <a:pt x="15" y="276"/>
                    </a:cubicBezTo>
                    <a:cubicBezTo>
                      <a:pt x="19" y="281"/>
                      <a:pt x="27" y="279"/>
                      <a:pt x="33" y="282"/>
                    </a:cubicBezTo>
                    <a:cubicBezTo>
                      <a:pt x="46" y="289"/>
                      <a:pt x="69" y="306"/>
                      <a:pt x="69" y="306"/>
                    </a:cubicBezTo>
                    <a:cubicBezTo>
                      <a:pt x="73" y="318"/>
                      <a:pt x="77" y="330"/>
                      <a:pt x="81" y="342"/>
                    </a:cubicBezTo>
                    <a:cubicBezTo>
                      <a:pt x="81" y="343"/>
                      <a:pt x="31" y="369"/>
                      <a:pt x="27" y="372"/>
                    </a:cubicBezTo>
                    <a:cubicBezTo>
                      <a:pt x="15" y="397"/>
                      <a:pt x="5" y="435"/>
                      <a:pt x="39" y="450"/>
                    </a:cubicBezTo>
                    <a:cubicBezTo>
                      <a:pt x="54" y="457"/>
                      <a:pt x="87" y="462"/>
                      <a:pt x="87" y="462"/>
                    </a:cubicBezTo>
                    <a:cubicBezTo>
                      <a:pt x="204" y="454"/>
                      <a:pt x="143" y="464"/>
                      <a:pt x="201" y="426"/>
                    </a:cubicBezTo>
                    <a:cubicBezTo>
                      <a:pt x="205" y="414"/>
                      <a:pt x="209" y="402"/>
                      <a:pt x="213" y="390"/>
                    </a:cubicBezTo>
                    <a:cubicBezTo>
                      <a:pt x="223" y="361"/>
                      <a:pt x="207" y="300"/>
                      <a:pt x="207" y="300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22" name="Freeform 165"/>
              <p:cNvSpPr>
                <a:spLocks/>
              </p:cNvSpPr>
              <p:nvPr/>
            </p:nvSpPr>
            <p:spPr bwMode="auto">
              <a:xfrm>
                <a:off x="2186" y="1200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23" name="Freeform 166"/>
              <p:cNvSpPr>
                <a:spLocks/>
              </p:cNvSpPr>
              <p:nvPr/>
            </p:nvSpPr>
            <p:spPr bwMode="auto">
              <a:xfrm>
                <a:off x="2204" y="1398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24" name="Freeform 167"/>
              <p:cNvSpPr>
                <a:spLocks/>
              </p:cNvSpPr>
              <p:nvPr/>
            </p:nvSpPr>
            <p:spPr bwMode="auto">
              <a:xfrm>
                <a:off x="2087" y="1500"/>
                <a:ext cx="54" cy="78"/>
              </a:xfrm>
              <a:custGeom>
                <a:avLst/>
                <a:gdLst>
                  <a:gd name="T0" fmla="*/ 42 w 54"/>
                  <a:gd name="T1" fmla="*/ 0 h 78"/>
                  <a:gd name="T2" fmla="*/ 54 w 54"/>
                  <a:gd name="T3" fmla="*/ 78 h 78"/>
                  <a:gd name="T4" fmla="*/ 0 60000 65536"/>
                  <a:gd name="T5" fmla="*/ 0 60000 65536"/>
                  <a:gd name="T6" fmla="*/ 0 w 54"/>
                  <a:gd name="T7" fmla="*/ 0 h 78"/>
                  <a:gd name="T8" fmla="*/ 54 w 54"/>
                  <a:gd name="T9" fmla="*/ 78 h 7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78">
                    <a:moveTo>
                      <a:pt x="42" y="0"/>
                    </a:moveTo>
                    <a:cubicBezTo>
                      <a:pt x="53" y="17"/>
                      <a:pt x="0" y="36"/>
                      <a:pt x="54" y="78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25" name="Freeform 168"/>
              <p:cNvSpPr>
                <a:spLocks/>
              </p:cNvSpPr>
              <p:nvPr/>
            </p:nvSpPr>
            <p:spPr bwMode="auto">
              <a:xfrm>
                <a:off x="2099" y="1275"/>
                <a:ext cx="54" cy="78"/>
              </a:xfrm>
              <a:custGeom>
                <a:avLst/>
                <a:gdLst>
                  <a:gd name="T0" fmla="*/ 42 w 54"/>
                  <a:gd name="T1" fmla="*/ 0 h 78"/>
                  <a:gd name="T2" fmla="*/ 54 w 54"/>
                  <a:gd name="T3" fmla="*/ 78 h 78"/>
                  <a:gd name="T4" fmla="*/ 0 60000 65536"/>
                  <a:gd name="T5" fmla="*/ 0 60000 65536"/>
                  <a:gd name="T6" fmla="*/ 0 w 54"/>
                  <a:gd name="T7" fmla="*/ 0 h 78"/>
                  <a:gd name="T8" fmla="*/ 54 w 54"/>
                  <a:gd name="T9" fmla="*/ 78 h 7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78">
                    <a:moveTo>
                      <a:pt x="42" y="0"/>
                    </a:moveTo>
                    <a:cubicBezTo>
                      <a:pt x="53" y="17"/>
                      <a:pt x="0" y="36"/>
                      <a:pt x="54" y="78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26" name="Freeform 169"/>
              <p:cNvSpPr>
                <a:spLocks/>
              </p:cNvSpPr>
              <p:nvPr/>
            </p:nvSpPr>
            <p:spPr bwMode="auto">
              <a:xfrm>
                <a:off x="2156" y="1296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27" name="Freeform 170"/>
              <p:cNvSpPr>
                <a:spLocks/>
              </p:cNvSpPr>
              <p:nvPr/>
            </p:nvSpPr>
            <p:spPr bwMode="auto">
              <a:xfrm>
                <a:off x="2165" y="1410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28" name="Freeform 171"/>
              <p:cNvSpPr>
                <a:spLocks/>
              </p:cNvSpPr>
              <p:nvPr/>
            </p:nvSpPr>
            <p:spPr bwMode="auto">
              <a:xfrm>
                <a:off x="2183" y="1599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29" name="Freeform 172"/>
              <p:cNvSpPr>
                <a:spLocks/>
              </p:cNvSpPr>
              <p:nvPr/>
            </p:nvSpPr>
            <p:spPr bwMode="auto">
              <a:xfrm>
                <a:off x="2147" y="1506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30" name="Freeform 173"/>
              <p:cNvSpPr>
                <a:spLocks/>
              </p:cNvSpPr>
              <p:nvPr/>
            </p:nvSpPr>
            <p:spPr bwMode="auto">
              <a:xfrm flipH="1">
                <a:off x="2099" y="1593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4" name="Group 174"/>
            <p:cNvGrpSpPr>
              <a:grpSpLocks/>
            </p:cNvGrpSpPr>
            <p:nvPr/>
          </p:nvGrpSpPr>
          <p:grpSpPr bwMode="auto">
            <a:xfrm rot="-66051">
              <a:off x="4973" y="2296"/>
              <a:ext cx="64" cy="253"/>
              <a:chOff x="2087" y="864"/>
              <a:chExt cx="265" cy="846"/>
            </a:xfrm>
          </p:grpSpPr>
          <p:sp>
            <p:nvSpPr>
              <p:cNvPr id="26709" name="Oval 175"/>
              <p:cNvSpPr>
                <a:spLocks noChangeArrowheads="1"/>
              </p:cNvSpPr>
              <p:nvPr/>
            </p:nvSpPr>
            <p:spPr bwMode="auto">
              <a:xfrm>
                <a:off x="2126" y="864"/>
                <a:ext cx="96" cy="288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26710" name="Freeform 176"/>
              <p:cNvSpPr>
                <a:spLocks/>
              </p:cNvSpPr>
              <p:nvPr/>
            </p:nvSpPr>
            <p:spPr bwMode="auto">
              <a:xfrm>
                <a:off x="2129" y="1134"/>
                <a:ext cx="223" cy="576"/>
              </a:xfrm>
              <a:custGeom>
                <a:avLst/>
                <a:gdLst>
                  <a:gd name="T0" fmla="*/ 51 w 223"/>
                  <a:gd name="T1" fmla="*/ 0 h 464"/>
                  <a:gd name="T2" fmla="*/ 15 w 223"/>
                  <a:gd name="T3" fmla="*/ 4047 h 464"/>
                  <a:gd name="T4" fmla="*/ 57 w 223"/>
                  <a:gd name="T5" fmla="*/ 6938 h 464"/>
                  <a:gd name="T6" fmla="*/ 75 w 223"/>
                  <a:gd name="T7" fmla="*/ 11336 h 464"/>
                  <a:gd name="T8" fmla="*/ 57 w 223"/>
                  <a:gd name="T9" fmla="*/ 11632 h 464"/>
                  <a:gd name="T10" fmla="*/ 21 w 223"/>
                  <a:gd name="T11" fmla="*/ 13150 h 464"/>
                  <a:gd name="T12" fmla="*/ 15 w 223"/>
                  <a:gd name="T13" fmla="*/ 16847 h 464"/>
                  <a:gd name="T14" fmla="*/ 33 w 223"/>
                  <a:gd name="T15" fmla="*/ 17131 h 464"/>
                  <a:gd name="T16" fmla="*/ 69 w 223"/>
                  <a:gd name="T17" fmla="*/ 18622 h 464"/>
                  <a:gd name="T18" fmla="*/ 81 w 223"/>
                  <a:gd name="T19" fmla="*/ 20819 h 464"/>
                  <a:gd name="T20" fmla="*/ 27 w 223"/>
                  <a:gd name="T21" fmla="*/ 22679 h 464"/>
                  <a:gd name="T22" fmla="*/ 39 w 223"/>
                  <a:gd name="T23" fmla="*/ 27407 h 464"/>
                  <a:gd name="T24" fmla="*/ 87 w 223"/>
                  <a:gd name="T25" fmla="*/ 28153 h 464"/>
                  <a:gd name="T26" fmla="*/ 201 w 223"/>
                  <a:gd name="T27" fmla="*/ 25962 h 464"/>
                  <a:gd name="T28" fmla="*/ 213 w 223"/>
                  <a:gd name="T29" fmla="*/ 23741 h 464"/>
                  <a:gd name="T30" fmla="*/ 207 w 223"/>
                  <a:gd name="T31" fmla="*/ 18269 h 46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23"/>
                  <a:gd name="T49" fmla="*/ 0 h 464"/>
                  <a:gd name="T50" fmla="*/ 223 w 223"/>
                  <a:gd name="T51" fmla="*/ 464 h 46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23" h="464">
                    <a:moveTo>
                      <a:pt x="51" y="0"/>
                    </a:moveTo>
                    <a:cubicBezTo>
                      <a:pt x="37" y="21"/>
                      <a:pt x="15" y="66"/>
                      <a:pt x="15" y="66"/>
                    </a:cubicBezTo>
                    <a:cubicBezTo>
                      <a:pt x="22" y="94"/>
                      <a:pt x="29" y="105"/>
                      <a:pt x="57" y="114"/>
                    </a:cubicBezTo>
                    <a:cubicBezTo>
                      <a:pt x="75" y="132"/>
                      <a:pt x="93" y="158"/>
                      <a:pt x="75" y="186"/>
                    </a:cubicBezTo>
                    <a:cubicBezTo>
                      <a:pt x="71" y="191"/>
                      <a:pt x="63" y="189"/>
                      <a:pt x="57" y="192"/>
                    </a:cubicBezTo>
                    <a:cubicBezTo>
                      <a:pt x="44" y="199"/>
                      <a:pt x="21" y="216"/>
                      <a:pt x="21" y="216"/>
                    </a:cubicBezTo>
                    <a:cubicBezTo>
                      <a:pt x="15" y="233"/>
                      <a:pt x="0" y="257"/>
                      <a:pt x="15" y="276"/>
                    </a:cubicBezTo>
                    <a:cubicBezTo>
                      <a:pt x="19" y="281"/>
                      <a:pt x="27" y="279"/>
                      <a:pt x="33" y="282"/>
                    </a:cubicBezTo>
                    <a:cubicBezTo>
                      <a:pt x="46" y="289"/>
                      <a:pt x="69" y="306"/>
                      <a:pt x="69" y="306"/>
                    </a:cubicBezTo>
                    <a:cubicBezTo>
                      <a:pt x="73" y="318"/>
                      <a:pt x="77" y="330"/>
                      <a:pt x="81" y="342"/>
                    </a:cubicBezTo>
                    <a:cubicBezTo>
                      <a:pt x="81" y="343"/>
                      <a:pt x="31" y="369"/>
                      <a:pt x="27" y="372"/>
                    </a:cubicBezTo>
                    <a:cubicBezTo>
                      <a:pt x="15" y="397"/>
                      <a:pt x="5" y="435"/>
                      <a:pt x="39" y="450"/>
                    </a:cubicBezTo>
                    <a:cubicBezTo>
                      <a:pt x="54" y="457"/>
                      <a:pt x="87" y="462"/>
                      <a:pt x="87" y="462"/>
                    </a:cubicBezTo>
                    <a:cubicBezTo>
                      <a:pt x="204" y="454"/>
                      <a:pt x="143" y="464"/>
                      <a:pt x="201" y="426"/>
                    </a:cubicBezTo>
                    <a:cubicBezTo>
                      <a:pt x="205" y="414"/>
                      <a:pt x="209" y="402"/>
                      <a:pt x="213" y="390"/>
                    </a:cubicBezTo>
                    <a:cubicBezTo>
                      <a:pt x="223" y="361"/>
                      <a:pt x="207" y="300"/>
                      <a:pt x="207" y="300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11" name="Freeform 177"/>
              <p:cNvSpPr>
                <a:spLocks/>
              </p:cNvSpPr>
              <p:nvPr/>
            </p:nvSpPr>
            <p:spPr bwMode="auto">
              <a:xfrm>
                <a:off x="2186" y="1200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12" name="Freeform 178"/>
              <p:cNvSpPr>
                <a:spLocks/>
              </p:cNvSpPr>
              <p:nvPr/>
            </p:nvSpPr>
            <p:spPr bwMode="auto">
              <a:xfrm>
                <a:off x="2204" y="1398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13" name="Freeform 179"/>
              <p:cNvSpPr>
                <a:spLocks/>
              </p:cNvSpPr>
              <p:nvPr/>
            </p:nvSpPr>
            <p:spPr bwMode="auto">
              <a:xfrm>
                <a:off x="2087" y="1500"/>
                <a:ext cx="54" cy="78"/>
              </a:xfrm>
              <a:custGeom>
                <a:avLst/>
                <a:gdLst>
                  <a:gd name="T0" fmla="*/ 42 w 54"/>
                  <a:gd name="T1" fmla="*/ 0 h 78"/>
                  <a:gd name="T2" fmla="*/ 54 w 54"/>
                  <a:gd name="T3" fmla="*/ 78 h 78"/>
                  <a:gd name="T4" fmla="*/ 0 60000 65536"/>
                  <a:gd name="T5" fmla="*/ 0 60000 65536"/>
                  <a:gd name="T6" fmla="*/ 0 w 54"/>
                  <a:gd name="T7" fmla="*/ 0 h 78"/>
                  <a:gd name="T8" fmla="*/ 54 w 54"/>
                  <a:gd name="T9" fmla="*/ 78 h 7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78">
                    <a:moveTo>
                      <a:pt x="42" y="0"/>
                    </a:moveTo>
                    <a:cubicBezTo>
                      <a:pt x="53" y="17"/>
                      <a:pt x="0" y="36"/>
                      <a:pt x="54" y="78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14" name="Freeform 180"/>
              <p:cNvSpPr>
                <a:spLocks/>
              </p:cNvSpPr>
              <p:nvPr/>
            </p:nvSpPr>
            <p:spPr bwMode="auto">
              <a:xfrm>
                <a:off x="2099" y="1275"/>
                <a:ext cx="54" cy="78"/>
              </a:xfrm>
              <a:custGeom>
                <a:avLst/>
                <a:gdLst>
                  <a:gd name="T0" fmla="*/ 42 w 54"/>
                  <a:gd name="T1" fmla="*/ 0 h 78"/>
                  <a:gd name="T2" fmla="*/ 54 w 54"/>
                  <a:gd name="T3" fmla="*/ 78 h 78"/>
                  <a:gd name="T4" fmla="*/ 0 60000 65536"/>
                  <a:gd name="T5" fmla="*/ 0 60000 65536"/>
                  <a:gd name="T6" fmla="*/ 0 w 54"/>
                  <a:gd name="T7" fmla="*/ 0 h 78"/>
                  <a:gd name="T8" fmla="*/ 54 w 54"/>
                  <a:gd name="T9" fmla="*/ 78 h 7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78">
                    <a:moveTo>
                      <a:pt x="42" y="0"/>
                    </a:moveTo>
                    <a:cubicBezTo>
                      <a:pt x="53" y="17"/>
                      <a:pt x="0" y="36"/>
                      <a:pt x="54" y="78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15" name="Freeform 181"/>
              <p:cNvSpPr>
                <a:spLocks/>
              </p:cNvSpPr>
              <p:nvPr/>
            </p:nvSpPr>
            <p:spPr bwMode="auto">
              <a:xfrm>
                <a:off x="2156" y="1296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16" name="Freeform 182"/>
              <p:cNvSpPr>
                <a:spLocks/>
              </p:cNvSpPr>
              <p:nvPr/>
            </p:nvSpPr>
            <p:spPr bwMode="auto">
              <a:xfrm>
                <a:off x="2165" y="1410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17" name="Freeform 183"/>
              <p:cNvSpPr>
                <a:spLocks/>
              </p:cNvSpPr>
              <p:nvPr/>
            </p:nvSpPr>
            <p:spPr bwMode="auto">
              <a:xfrm>
                <a:off x="2183" y="1599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18" name="Freeform 184"/>
              <p:cNvSpPr>
                <a:spLocks/>
              </p:cNvSpPr>
              <p:nvPr/>
            </p:nvSpPr>
            <p:spPr bwMode="auto">
              <a:xfrm>
                <a:off x="2147" y="1506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19" name="Freeform 185"/>
              <p:cNvSpPr>
                <a:spLocks/>
              </p:cNvSpPr>
              <p:nvPr/>
            </p:nvSpPr>
            <p:spPr bwMode="auto">
              <a:xfrm flipH="1">
                <a:off x="2099" y="1593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5" name="Group 186"/>
            <p:cNvGrpSpPr>
              <a:grpSpLocks/>
            </p:cNvGrpSpPr>
            <p:nvPr/>
          </p:nvGrpSpPr>
          <p:grpSpPr bwMode="auto">
            <a:xfrm rot="-66051">
              <a:off x="5101" y="2288"/>
              <a:ext cx="64" cy="253"/>
              <a:chOff x="2087" y="864"/>
              <a:chExt cx="265" cy="846"/>
            </a:xfrm>
          </p:grpSpPr>
          <p:sp>
            <p:nvSpPr>
              <p:cNvPr id="26698" name="Oval 187"/>
              <p:cNvSpPr>
                <a:spLocks noChangeArrowheads="1"/>
              </p:cNvSpPr>
              <p:nvPr/>
            </p:nvSpPr>
            <p:spPr bwMode="auto">
              <a:xfrm>
                <a:off x="2126" y="864"/>
                <a:ext cx="96" cy="288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26699" name="Freeform 188"/>
              <p:cNvSpPr>
                <a:spLocks/>
              </p:cNvSpPr>
              <p:nvPr/>
            </p:nvSpPr>
            <p:spPr bwMode="auto">
              <a:xfrm>
                <a:off x="2129" y="1134"/>
                <a:ext cx="223" cy="576"/>
              </a:xfrm>
              <a:custGeom>
                <a:avLst/>
                <a:gdLst>
                  <a:gd name="T0" fmla="*/ 51 w 223"/>
                  <a:gd name="T1" fmla="*/ 0 h 464"/>
                  <a:gd name="T2" fmla="*/ 15 w 223"/>
                  <a:gd name="T3" fmla="*/ 4047 h 464"/>
                  <a:gd name="T4" fmla="*/ 57 w 223"/>
                  <a:gd name="T5" fmla="*/ 6938 h 464"/>
                  <a:gd name="T6" fmla="*/ 75 w 223"/>
                  <a:gd name="T7" fmla="*/ 11336 h 464"/>
                  <a:gd name="T8" fmla="*/ 57 w 223"/>
                  <a:gd name="T9" fmla="*/ 11632 h 464"/>
                  <a:gd name="T10" fmla="*/ 21 w 223"/>
                  <a:gd name="T11" fmla="*/ 13150 h 464"/>
                  <a:gd name="T12" fmla="*/ 15 w 223"/>
                  <a:gd name="T13" fmla="*/ 16847 h 464"/>
                  <a:gd name="T14" fmla="*/ 33 w 223"/>
                  <a:gd name="T15" fmla="*/ 17131 h 464"/>
                  <a:gd name="T16" fmla="*/ 69 w 223"/>
                  <a:gd name="T17" fmla="*/ 18622 h 464"/>
                  <a:gd name="T18" fmla="*/ 81 w 223"/>
                  <a:gd name="T19" fmla="*/ 20819 h 464"/>
                  <a:gd name="T20" fmla="*/ 27 w 223"/>
                  <a:gd name="T21" fmla="*/ 22679 h 464"/>
                  <a:gd name="T22" fmla="*/ 39 w 223"/>
                  <a:gd name="T23" fmla="*/ 27407 h 464"/>
                  <a:gd name="T24" fmla="*/ 87 w 223"/>
                  <a:gd name="T25" fmla="*/ 28153 h 464"/>
                  <a:gd name="T26" fmla="*/ 201 w 223"/>
                  <a:gd name="T27" fmla="*/ 25962 h 464"/>
                  <a:gd name="T28" fmla="*/ 213 w 223"/>
                  <a:gd name="T29" fmla="*/ 23741 h 464"/>
                  <a:gd name="T30" fmla="*/ 207 w 223"/>
                  <a:gd name="T31" fmla="*/ 18269 h 46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23"/>
                  <a:gd name="T49" fmla="*/ 0 h 464"/>
                  <a:gd name="T50" fmla="*/ 223 w 223"/>
                  <a:gd name="T51" fmla="*/ 464 h 46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23" h="464">
                    <a:moveTo>
                      <a:pt x="51" y="0"/>
                    </a:moveTo>
                    <a:cubicBezTo>
                      <a:pt x="37" y="21"/>
                      <a:pt x="15" y="66"/>
                      <a:pt x="15" y="66"/>
                    </a:cubicBezTo>
                    <a:cubicBezTo>
                      <a:pt x="22" y="94"/>
                      <a:pt x="29" y="105"/>
                      <a:pt x="57" y="114"/>
                    </a:cubicBezTo>
                    <a:cubicBezTo>
                      <a:pt x="75" y="132"/>
                      <a:pt x="93" y="158"/>
                      <a:pt x="75" y="186"/>
                    </a:cubicBezTo>
                    <a:cubicBezTo>
                      <a:pt x="71" y="191"/>
                      <a:pt x="63" y="189"/>
                      <a:pt x="57" y="192"/>
                    </a:cubicBezTo>
                    <a:cubicBezTo>
                      <a:pt x="44" y="199"/>
                      <a:pt x="21" y="216"/>
                      <a:pt x="21" y="216"/>
                    </a:cubicBezTo>
                    <a:cubicBezTo>
                      <a:pt x="15" y="233"/>
                      <a:pt x="0" y="257"/>
                      <a:pt x="15" y="276"/>
                    </a:cubicBezTo>
                    <a:cubicBezTo>
                      <a:pt x="19" y="281"/>
                      <a:pt x="27" y="279"/>
                      <a:pt x="33" y="282"/>
                    </a:cubicBezTo>
                    <a:cubicBezTo>
                      <a:pt x="46" y="289"/>
                      <a:pt x="69" y="306"/>
                      <a:pt x="69" y="306"/>
                    </a:cubicBezTo>
                    <a:cubicBezTo>
                      <a:pt x="73" y="318"/>
                      <a:pt x="77" y="330"/>
                      <a:pt x="81" y="342"/>
                    </a:cubicBezTo>
                    <a:cubicBezTo>
                      <a:pt x="81" y="343"/>
                      <a:pt x="31" y="369"/>
                      <a:pt x="27" y="372"/>
                    </a:cubicBezTo>
                    <a:cubicBezTo>
                      <a:pt x="15" y="397"/>
                      <a:pt x="5" y="435"/>
                      <a:pt x="39" y="450"/>
                    </a:cubicBezTo>
                    <a:cubicBezTo>
                      <a:pt x="54" y="457"/>
                      <a:pt x="87" y="462"/>
                      <a:pt x="87" y="462"/>
                    </a:cubicBezTo>
                    <a:cubicBezTo>
                      <a:pt x="204" y="454"/>
                      <a:pt x="143" y="464"/>
                      <a:pt x="201" y="426"/>
                    </a:cubicBezTo>
                    <a:cubicBezTo>
                      <a:pt x="205" y="414"/>
                      <a:pt x="209" y="402"/>
                      <a:pt x="213" y="390"/>
                    </a:cubicBezTo>
                    <a:cubicBezTo>
                      <a:pt x="223" y="361"/>
                      <a:pt x="207" y="300"/>
                      <a:pt x="207" y="300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00" name="Freeform 189"/>
              <p:cNvSpPr>
                <a:spLocks/>
              </p:cNvSpPr>
              <p:nvPr/>
            </p:nvSpPr>
            <p:spPr bwMode="auto">
              <a:xfrm>
                <a:off x="2186" y="1200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01" name="Freeform 190"/>
              <p:cNvSpPr>
                <a:spLocks/>
              </p:cNvSpPr>
              <p:nvPr/>
            </p:nvSpPr>
            <p:spPr bwMode="auto">
              <a:xfrm>
                <a:off x="2204" y="1398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02" name="Freeform 191"/>
              <p:cNvSpPr>
                <a:spLocks/>
              </p:cNvSpPr>
              <p:nvPr/>
            </p:nvSpPr>
            <p:spPr bwMode="auto">
              <a:xfrm>
                <a:off x="2087" y="1500"/>
                <a:ext cx="54" cy="78"/>
              </a:xfrm>
              <a:custGeom>
                <a:avLst/>
                <a:gdLst>
                  <a:gd name="T0" fmla="*/ 42 w 54"/>
                  <a:gd name="T1" fmla="*/ 0 h 78"/>
                  <a:gd name="T2" fmla="*/ 54 w 54"/>
                  <a:gd name="T3" fmla="*/ 78 h 78"/>
                  <a:gd name="T4" fmla="*/ 0 60000 65536"/>
                  <a:gd name="T5" fmla="*/ 0 60000 65536"/>
                  <a:gd name="T6" fmla="*/ 0 w 54"/>
                  <a:gd name="T7" fmla="*/ 0 h 78"/>
                  <a:gd name="T8" fmla="*/ 54 w 54"/>
                  <a:gd name="T9" fmla="*/ 78 h 7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78">
                    <a:moveTo>
                      <a:pt x="42" y="0"/>
                    </a:moveTo>
                    <a:cubicBezTo>
                      <a:pt x="53" y="17"/>
                      <a:pt x="0" y="36"/>
                      <a:pt x="54" y="78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03" name="Freeform 192"/>
              <p:cNvSpPr>
                <a:spLocks/>
              </p:cNvSpPr>
              <p:nvPr/>
            </p:nvSpPr>
            <p:spPr bwMode="auto">
              <a:xfrm>
                <a:off x="2099" y="1275"/>
                <a:ext cx="54" cy="78"/>
              </a:xfrm>
              <a:custGeom>
                <a:avLst/>
                <a:gdLst>
                  <a:gd name="T0" fmla="*/ 42 w 54"/>
                  <a:gd name="T1" fmla="*/ 0 h 78"/>
                  <a:gd name="T2" fmla="*/ 54 w 54"/>
                  <a:gd name="T3" fmla="*/ 78 h 78"/>
                  <a:gd name="T4" fmla="*/ 0 60000 65536"/>
                  <a:gd name="T5" fmla="*/ 0 60000 65536"/>
                  <a:gd name="T6" fmla="*/ 0 w 54"/>
                  <a:gd name="T7" fmla="*/ 0 h 78"/>
                  <a:gd name="T8" fmla="*/ 54 w 54"/>
                  <a:gd name="T9" fmla="*/ 78 h 7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78">
                    <a:moveTo>
                      <a:pt x="42" y="0"/>
                    </a:moveTo>
                    <a:cubicBezTo>
                      <a:pt x="53" y="17"/>
                      <a:pt x="0" y="36"/>
                      <a:pt x="54" y="78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04" name="Freeform 193"/>
              <p:cNvSpPr>
                <a:spLocks/>
              </p:cNvSpPr>
              <p:nvPr/>
            </p:nvSpPr>
            <p:spPr bwMode="auto">
              <a:xfrm>
                <a:off x="2156" y="1296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05" name="Freeform 194"/>
              <p:cNvSpPr>
                <a:spLocks/>
              </p:cNvSpPr>
              <p:nvPr/>
            </p:nvSpPr>
            <p:spPr bwMode="auto">
              <a:xfrm>
                <a:off x="2165" y="1410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06" name="Freeform 195"/>
              <p:cNvSpPr>
                <a:spLocks/>
              </p:cNvSpPr>
              <p:nvPr/>
            </p:nvSpPr>
            <p:spPr bwMode="auto">
              <a:xfrm>
                <a:off x="2183" y="1599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07" name="Freeform 196"/>
              <p:cNvSpPr>
                <a:spLocks/>
              </p:cNvSpPr>
              <p:nvPr/>
            </p:nvSpPr>
            <p:spPr bwMode="auto">
              <a:xfrm>
                <a:off x="2147" y="1506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08" name="Freeform 197"/>
              <p:cNvSpPr>
                <a:spLocks/>
              </p:cNvSpPr>
              <p:nvPr/>
            </p:nvSpPr>
            <p:spPr bwMode="auto">
              <a:xfrm flipH="1">
                <a:off x="2099" y="1593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6" name="Group 198"/>
            <p:cNvGrpSpPr>
              <a:grpSpLocks/>
            </p:cNvGrpSpPr>
            <p:nvPr/>
          </p:nvGrpSpPr>
          <p:grpSpPr bwMode="auto">
            <a:xfrm rot="-66051">
              <a:off x="5229" y="2312"/>
              <a:ext cx="64" cy="253"/>
              <a:chOff x="2087" y="864"/>
              <a:chExt cx="265" cy="846"/>
            </a:xfrm>
          </p:grpSpPr>
          <p:sp>
            <p:nvSpPr>
              <p:cNvPr id="26687" name="Oval 199"/>
              <p:cNvSpPr>
                <a:spLocks noChangeArrowheads="1"/>
              </p:cNvSpPr>
              <p:nvPr/>
            </p:nvSpPr>
            <p:spPr bwMode="auto">
              <a:xfrm>
                <a:off x="2126" y="864"/>
                <a:ext cx="96" cy="288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26688" name="Freeform 200"/>
              <p:cNvSpPr>
                <a:spLocks/>
              </p:cNvSpPr>
              <p:nvPr/>
            </p:nvSpPr>
            <p:spPr bwMode="auto">
              <a:xfrm>
                <a:off x="2129" y="1134"/>
                <a:ext cx="223" cy="576"/>
              </a:xfrm>
              <a:custGeom>
                <a:avLst/>
                <a:gdLst>
                  <a:gd name="T0" fmla="*/ 51 w 223"/>
                  <a:gd name="T1" fmla="*/ 0 h 464"/>
                  <a:gd name="T2" fmla="*/ 15 w 223"/>
                  <a:gd name="T3" fmla="*/ 4047 h 464"/>
                  <a:gd name="T4" fmla="*/ 57 w 223"/>
                  <a:gd name="T5" fmla="*/ 6938 h 464"/>
                  <a:gd name="T6" fmla="*/ 75 w 223"/>
                  <a:gd name="T7" fmla="*/ 11336 h 464"/>
                  <a:gd name="T8" fmla="*/ 57 w 223"/>
                  <a:gd name="T9" fmla="*/ 11632 h 464"/>
                  <a:gd name="T10" fmla="*/ 21 w 223"/>
                  <a:gd name="T11" fmla="*/ 13150 h 464"/>
                  <a:gd name="T12" fmla="*/ 15 w 223"/>
                  <a:gd name="T13" fmla="*/ 16847 h 464"/>
                  <a:gd name="T14" fmla="*/ 33 w 223"/>
                  <a:gd name="T15" fmla="*/ 17131 h 464"/>
                  <a:gd name="T16" fmla="*/ 69 w 223"/>
                  <a:gd name="T17" fmla="*/ 18622 h 464"/>
                  <a:gd name="T18" fmla="*/ 81 w 223"/>
                  <a:gd name="T19" fmla="*/ 20819 h 464"/>
                  <a:gd name="T20" fmla="*/ 27 w 223"/>
                  <a:gd name="T21" fmla="*/ 22679 h 464"/>
                  <a:gd name="T22" fmla="*/ 39 w 223"/>
                  <a:gd name="T23" fmla="*/ 27407 h 464"/>
                  <a:gd name="T24" fmla="*/ 87 w 223"/>
                  <a:gd name="T25" fmla="*/ 28153 h 464"/>
                  <a:gd name="T26" fmla="*/ 201 w 223"/>
                  <a:gd name="T27" fmla="*/ 25962 h 464"/>
                  <a:gd name="T28" fmla="*/ 213 w 223"/>
                  <a:gd name="T29" fmla="*/ 23741 h 464"/>
                  <a:gd name="T30" fmla="*/ 207 w 223"/>
                  <a:gd name="T31" fmla="*/ 18269 h 46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23"/>
                  <a:gd name="T49" fmla="*/ 0 h 464"/>
                  <a:gd name="T50" fmla="*/ 223 w 223"/>
                  <a:gd name="T51" fmla="*/ 464 h 46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23" h="464">
                    <a:moveTo>
                      <a:pt x="51" y="0"/>
                    </a:moveTo>
                    <a:cubicBezTo>
                      <a:pt x="37" y="21"/>
                      <a:pt x="15" y="66"/>
                      <a:pt x="15" y="66"/>
                    </a:cubicBezTo>
                    <a:cubicBezTo>
                      <a:pt x="22" y="94"/>
                      <a:pt x="29" y="105"/>
                      <a:pt x="57" y="114"/>
                    </a:cubicBezTo>
                    <a:cubicBezTo>
                      <a:pt x="75" y="132"/>
                      <a:pt x="93" y="158"/>
                      <a:pt x="75" y="186"/>
                    </a:cubicBezTo>
                    <a:cubicBezTo>
                      <a:pt x="71" y="191"/>
                      <a:pt x="63" y="189"/>
                      <a:pt x="57" y="192"/>
                    </a:cubicBezTo>
                    <a:cubicBezTo>
                      <a:pt x="44" y="199"/>
                      <a:pt x="21" y="216"/>
                      <a:pt x="21" y="216"/>
                    </a:cubicBezTo>
                    <a:cubicBezTo>
                      <a:pt x="15" y="233"/>
                      <a:pt x="0" y="257"/>
                      <a:pt x="15" y="276"/>
                    </a:cubicBezTo>
                    <a:cubicBezTo>
                      <a:pt x="19" y="281"/>
                      <a:pt x="27" y="279"/>
                      <a:pt x="33" y="282"/>
                    </a:cubicBezTo>
                    <a:cubicBezTo>
                      <a:pt x="46" y="289"/>
                      <a:pt x="69" y="306"/>
                      <a:pt x="69" y="306"/>
                    </a:cubicBezTo>
                    <a:cubicBezTo>
                      <a:pt x="73" y="318"/>
                      <a:pt x="77" y="330"/>
                      <a:pt x="81" y="342"/>
                    </a:cubicBezTo>
                    <a:cubicBezTo>
                      <a:pt x="81" y="343"/>
                      <a:pt x="31" y="369"/>
                      <a:pt x="27" y="372"/>
                    </a:cubicBezTo>
                    <a:cubicBezTo>
                      <a:pt x="15" y="397"/>
                      <a:pt x="5" y="435"/>
                      <a:pt x="39" y="450"/>
                    </a:cubicBezTo>
                    <a:cubicBezTo>
                      <a:pt x="54" y="457"/>
                      <a:pt x="87" y="462"/>
                      <a:pt x="87" y="462"/>
                    </a:cubicBezTo>
                    <a:cubicBezTo>
                      <a:pt x="204" y="454"/>
                      <a:pt x="143" y="464"/>
                      <a:pt x="201" y="426"/>
                    </a:cubicBezTo>
                    <a:cubicBezTo>
                      <a:pt x="205" y="414"/>
                      <a:pt x="209" y="402"/>
                      <a:pt x="213" y="390"/>
                    </a:cubicBezTo>
                    <a:cubicBezTo>
                      <a:pt x="223" y="361"/>
                      <a:pt x="207" y="300"/>
                      <a:pt x="207" y="300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89" name="Freeform 201"/>
              <p:cNvSpPr>
                <a:spLocks/>
              </p:cNvSpPr>
              <p:nvPr/>
            </p:nvSpPr>
            <p:spPr bwMode="auto">
              <a:xfrm>
                <a:off x="2186" y="1200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90" name="Freeform 202"/>
              <p:cNvSpPr>
                <a:spLocks/>
              </p:cNvSpPr>
              <p:nvPr/>
            </p:nvSpPr>
            <p:spPr bwMode="auto">
              <a:xfrm>
                <a:off x="2204" y="1398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91" name="Freeform 203"/>
              <p:cNvSpPr>
                <a:spLocks/>
              </p:cNvSpPr>
              <p:nvPr/>
            </p:nvSpPr>
            <p:spPr bwMode="auto">
              <a:xfrm>
                <a:off x="2087" y="1500"/>
                <a:ext cx="54" cy="78"/>
              </a:xfrm>
              <a:custGeom>
                <a:avLst/>
                <a:gdLst>
                  <a:gd name="T0" fmla="*/ 42 w 54"/>
                  <a:gd name="T1" fmla="*/ 0 h 78"/>
                  <a:gd name="T2" fmla="*/ 54 w 54"/>
                  <a:gd name="T3" fmla="*/ 78 h 78"/>
                  <a:gd name="T4" fmla="*/ 0 60000 65536"/>
                  <a:gd name="T5" fmla="*/ 0 60000 65536"/>
                  <a:gd name="T6" fmla="*/ 0 w 54"/>
                  <a:gd name="T7" fmla="*/ 0 h 78"/>
                  <a:gd name="T8" fmla="*/ 54 w 54"/>
                  <a:gd name="T9" fmla="*/ 78 h 7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78">
                    <a:moveTo>
                      <a:pt x="42" y="0"/>
                    </a:moveTo>
                    <a:cubicBezTo>
                      <a:pt x="53" y="17"/>
                      <a:pt x="0" y="36"/>
                      <a:pt x="54" y="78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92" name="Freeform 204"/>
              <p:cNvSpPr>
                <a:spLocks/>
              </p:cNvSpPr>
              <p:nvPr/>
            </p:nvSpPr>
            <p:spPr bwMode="auto">
              <a:xfrm>
                <a:off x="2099" y="1275"/>
                <a:ext cx="54" cy="78"/>
              </a:xfrm>
              <a:custGeom>
                <a:avLst/>
                <a:gdLst>
                  <a:gd name="T0" fmla="*/ 42 w 54"/>
                  <a:gd name="T1" fmla="*/ 0 h 78"/>
                  <a:gd name="T2" fmla="*/ 54 w 54"/>
                  <a:gd name="T3" fmla="*/ 78 h 78"/>
                  <a:gd name="T4" fmla="*/ 0 60000 65536"/>
                  <a:gd name="T5" fmla="*/ 0 60000 65536"/>
                  <a:gd name="T6" fmla="*/ 0 w 54"/>
                  <a:gd name="T7" fmla="*/ 0 h 78"/>
                  <a:gd name="T8" fmla="*/ 54 w 54"/>
                  <a:gd name="T9" fmla="*/ 78 h 7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78">
                    <a:moveTo>
                      <a:pt x="42" y="0"/>
                    </a:moveTo>
                    <a:cubicBezTo>
                      <a:pt x="53" y="17"/>
                      <a:pt x="0" y="36"/>
                      <a:pt x="54" y="78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93" name="Freeform 205"/>
              <p:cNvSpPr>
                <a:spLocks/>
              </p:cNvSpPr>
              <p:nvPr/>
            </p:nvSpPr>
            <p:spPr bwMode="auto">
              <a:xfrm>
                <a:off x="2156" y="1296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94" name="Freeform 206"/>
              <p:cNvSpPr>
                <a:spLocks/>
              </p:cNvSpPr>
              <p:nvPr/>
            </p:nvSpPr>
            <p:spPr bwMode="auto">
              <a:xfrm>
                <a:off x="2165" y="1410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95" name="Freeform 207"/>
              <p:cNvSpPr>
                <a:spLocks/>
              </p:cNvSpPr>
              <p:nvPr/>
            </p:nvSpPr>
            <p:spPr bwMode="auto">
              <a:xfrm>
                <a:off x="2183" y="1599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96" name="Freeform 208"/>
              <p:cNvSpPr>
                <a:spLocks/>
              </p:cNvSpPr>
              <p:nvPr/>
            </p:nvSpPr>
            <p:spPr bwMode="auto">
              <a:xfrm>
                <a:off x="2147" y="1506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97" name="Freeform 209"/>
              <p:cNvSpPr>
                <a:spLocks/>
              </p:cNvSpPr>
              <p:nvPr/>
            </p:nvSpPr>
            <p:spPr bwMode="auto">
              <a:xfrm flipH="1">
                <a:off x="2099" y="1593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7" name="Group 210"/>
            <p:cNvGrpSpPr>
              <a:grpSpLocks/>
            </p:cNvGrpSpPr>
            <p:nvPr/>
          </p:nvGrpSpPr>
          <p:grpSpPr bwMode="auto">
            <a:xfrm rot="-66051">
              <a:off x="4421" y="2120"/>
              <a:ext cx="64" cy="253"/>
              <a:chOff x="2087" y="864"/>
              <a:chExt cx="265" cy="846"/>
            </a:xfrm>
          </p:grpSpPr>
          <p:sp>
            <p:nvSpPr>
              <p:cNvPr id="26676" name="Oval 211"/>
              <p:cNvSpPr>
                <a:spLocks noChangeArrowheads="1"/>
              </p:cNvSpPr>
              <p:nvPr/>
            </p:nvSpPr>
            <p:spPr bwMode="auto">
              <a:xfrm>
                <a:off x="2126" y="864"/>
                <a:ext cx="96" cy="288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26677" name="Freeform 212"/>
              <p:cNvSpPr>
                <a:spLocks/>
              </p:cNvSpPr>
              <p:nvPr/>
            </p:nvSpPr>
            <p:spPr bwMode="auto">
              <a:xfrm>
                <a:off x="2129" y="1134"/>
                <a:ext cx="223" cy="576"/>
              </a:xfrm>
              <a:custGeom>
                <a:avLst/>
                <a:gdLst>
                  <a:gd name="T0" fmla="*/ 51 w 223"/>
                  <a:gd name="T1" fmla="*/ 0 h 464"/>
                  <a:gd name="T2" fmla="*/ 15 w 223"/>
                  <a:gd name="T3" fmla="*/ 4047 h 464"/>
                  <a:gd name="T4" fmla="*/ 57 w 223"/>
                  <a:gd name="T5" fmla="*/ 6938 h 464"/>
                  <a:gd name="T6" fmla="*/ 75 w 223"/>
                  <a:gd name="T7" fmla="*/ 11336 h 464"/>
                  <a:gd name="T8" fmla="*/ 57 w 223"/>
                  <a:gd name="T9" fmla="*/ 11632 h 464"/>
                  <a:gd name="T10" fmla="*/ 21 w 223"/>
                  <a:gd name="T11" fmla="*/ 13150 h 464"/>
                  <a:gd name="T12" fmla="*/ 15 w 223"/>
                  <a:gd name="T13" fmla="*/ 16847 h 464"/>
                  <a:gd name="T14" fmla="*/ 33 w 223"/>
                  <a:gd name="T15" fmla="*/ 17131 h 464"/>
                  <a:gd name="T16" fmla="*/ 69 w 223"/>
                  <a:gd name="T17" fmla="*/ 18622 h 464"/>
                  <a:gd name="T18" fmla="*/ 81 w 223"/>
                  <a:gd name="T19" fmla="*/ 20819 h 464"/>
                  <a:gd name="T20" fmla="*/ 27 w 223"/>
                  <a:gd name="T21" fmla="*/ 22679 h 464"/>
                  <a:gd name="T22" fmla="*/ 39 w 223"/>
                  <a:gd name="T23" fmla="*/ 27407 h 464"/>
                  <a:gd name="T24" fmla="*/ 87 w 223"/>
                  <a:gd name="T25" fmla="*/ 28153 h 464"/>
                  <a:gd name="T26" fmla="*/ 201 w 223"/>
                  <a:gd name="T27" fmla="*/ 25962 h 464"/>
                  <a:gd name="T28" fmla="*/ 213 w 223"/>
                  <a:gd name="T29" fmla="*/ 23741 h 464"/>
                  <a:gd name="T30" fmla="*/ 207 w 223"/>
                  <a:gd name="T31" fmla="*/ 18269 h 46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23"/>
                  <a:gd name="T49" fmla="*/ 0 h 464"/>
                  <a:gd name="T50" fmla="*/ 223 w 223"/>
                  <a:gd name="T51" fmla="*/ 464 h 46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23" h="464">
                    <a:moveTo>
                      <a:pt x="51" y="0"/>
                    </a:moveTo>
                    <a:cubicBezTo>
                      <a:pt x="37" y="21"/>
                      <a:pt x="15" y="66"/>
                      <a:pt x="15" y="66"/>
                    </a:cubicBezTo>
                    <a:cubicBezTo>
                      <a:pt x="22" y="94"/>
                      <a:pt x="29" y="105"/>
                      <a:pt x="57" y="114"/>
                    </a:cubicBezTo>
                    <a:cubicBezTo>
                      <a:pt x="75" y="132"/>
                      <a:pt x="93" y="158"/>
                      <a:pt x="75" y="186"/>
                    </a:cubicBezTo>
                    <a:cubicBezTo>
                      <a:pt x="71" y="191"/>
                      <a:pt x="63" y="189"/>
                      <a:pt x="57" y="192"/>
                    </a:cubicBezTo>
                    <a:cubicBezTo>
                      <a:pt x="44" y="199"/>
                      <a:pt x="21" y="216"/>
                      <a:pt x="21" y="216"/>
                    </a:cubicBezTo>
                    <a:cubicBezTo>
                      <a:pt x="15" y="233"/>
                      <a:pt x="0" y="257"/>
                      <a:pt x="15" y="276"/>
                    </a:cubicBezTo>
                    <a:cubicBezTo>
                      <a:pt x="19" y="281"/>
                      <a:pt x="27" y="279"/>
                      <a:pt x="33" y="282"/>
                    </a:cubicBezTo>
                    <a:cubicBezTo>
                      <a:pt x="46" y="289"/>
                      <a:pt x="69" y="306"/>
                      <a:pt x="69" y="306"/>
                    </a:cubicBezTo>
                    <a:cubicBezTo>
                      <a:pt x="73" y="318"/>
                      <a:pt x="77" y="330"/>
                      <a:pt x="81" y="342"/>
                    </a:cubicBezTo>
                    <a:cubicBezTo>
                      <a:pt x="81" y="343"/>
                      <a:pt x="31" y="369"/>
                      <a:pt x="27" y="372"/>
                    </a:cubicBezTo>
                    <a:cubicBezTo>
                      <a:pt x="15" y="397"/>
                      <a:pt x="5" y="435"/>
                      <a:pt x="39" y="450"/>
                    </a:cubicBezTo>
                    <a:cubicBezTo>
                      <a:pt x="54" y="457"/>
                      <a:pt x="87" y="462"/>
                      <a:pt x="87" y="462"/>
                    </a:cubicBezTo>
                    <a:cubicBezTo>
                      <a:pt x="204" y="454"/>
                      <a:pt x="143" y="464"/>
                      <a:pt x="201" y="426"/>
                    </a:cubicBezTo>
                    <a:cubicBezTo>
                      <a:pt x="205" y="414"/>
                      <a:pt x="209" y="402"/>
                      <a:pt x="213" y="390"/>
                    </a:cubicBezTo>
                    <a:cubicBezTo>
                      <a:pt x="223" y="361"/>
                      <a:pt x="207" y="300"/>
                      <a:pt x="207" y="300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78" name="Freeform 213"/>
              <p:cNvSpPr>
                <a:spLocks/>
              </p:cNvSpPr>
              <p:nvPr/>
            </p:nvSpPr>
            <p:spPr bwMode="auto">
              <a:xfrm>
                <a:off x="2186" y="1200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79" name="Freeform 214"/>
              <p:cNvSpPr>
                <a:spLocks/>
              </p:cNvSpPr>
              <p:nvPr/>
            </p:nvSpPr>
            <p:spPr bwMode="auto">
              <a:xfrm>
                <a:off x="2204" y="1398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80" name="Freeform 215"/>
              <p:cNvSpPr>
                <a:spLocks/>
              </p:cNvSpPr>
              <p:nvPr/>
            </p:nvSpPr>
            <p:spPr bwMode="auto">
              <a:xfrm>
                <a:off x="2087" y="1500"/>
                <a:ext cx="54" cy="78"/>
              </a:xfrm>
              <a:custGeom>
                <a:avLst/>
                <a:gdLst>
                  <a:gd name="T0" fmla="*/ 42 w 54"/>
                  <a:gd name="T1" fmla="*/ 0 h 78"/>
                  <a:gd name="T2" fmla="*/ 54 w 54"/>
                  <a:gd name="T3" fmla="*/ 78 h 78"/>
                  <a:gd name="T4" fmla="*/ 0 60000 65536"/>
                  <a:gd name="T5" fmla="*/ 0 60000 65536"/>
                  <a:gd name="T6" fmla="*/ 0 w 54"/>
                  <a:gd name="T7" fmla="*/ 0 h 78"/>
                  <a:gd name="T8" fmla="*/ 54 w 54"/>
                  <a:gd name="T9" fmla="*/ 78 h 7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78">
                    <a:moveTo>
                      <a:pt x="42" y="0"/>
                    </a:moveTo>
                    <a:cubicBezTo>
                      <a:pt x="53" y="17"/>
                      <a:pt x="0" y="36"/>
                      <a:pt x="54" y="78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81" name="Freeform 216"/>
              <p:cNvSpPr>
                <a:spLocks/>
              </p:cNvSpPr>
              <p:nvPr/>
            </p:nvSpPr>
            <p:spPr bwMode="auto">
              <a:xfrm>
                <a:off x="2099" y="1275"/>
                <a:ext cx="54" cy="78"/>
              </a:xfrm>
              <a:custGeom>
                <a:avLst/>
                <a:gdLst>
                  <a:gd name="T0" fmla="*/ 42 w 54"/>
                  <a:gd name="T1" fmla="*/ 0 h 78"/>
                  <a:gd name="T2" fmla="*/ 54 w 54"/>
                  <a:gd name="T3" fmla="*/ 78 h 78"/>
                  <a:gd name="T4" fmla="*/ 0 60000 65536"/>
                  <a:gd name="T5" fmla="*/ 0 60000 65536"/>
                  <a:gd name="T6" fmla="*/ 0 w 54"/>
                  <a:gd name="T7" fmla="*/ 0 h 78"/>
                  <a:gd name="T8" fmla="*/ 54 w 54"/>
                  <a:gd name="T9" fmla="*/ 78 h 7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78">
                    <a:moveTo>
                      <a:pt x="42" y="0"/>
                    </a:moveTo>
                    <a:cubicBezTo>
                      <a:pt x="53" y="17"/>
                      <a:pt x="0" y="36"/>
                      <a:pt x="54" y="78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82" name="Freeform 217"/>
              <p:cNvSpPr>
                <a:spLocks/>
              </p:cNvSpPr>
              <p:nvPr/>
            </p:nvSpPr>
            <p:spPr bwMode="auto">
              <a:xfrm>
                <a:off x="2156" y="1296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83" name="Freeform 218"/>
              <p:cNvSpPr>
                <a:spLocks/>
              </p:cNvSpPr>
              <p:nvPr/>
            </p:nvSpPr>
            <p:spPr bwMode="auto">
              <a:xfrm>
                <a:off x="2165" y="1410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84" name="Freeform 219"/>
              <p:cNvSpPr>
                <a:spLocks/>
              </p:cNvSpPr>
              <p:nvPr/>
            </p:nvSpPr>
            <p:spPr bwMode="auto">
              <a:xfrm>
                <a:off x="2183" y="1599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85" name="Freeform 220"/>
              <p:cNvSpPr>
                <a:spLocks/>
              </p:cNvSpPr>
              <p:nvPr/>
            </p:nvSpPr>
            <p:spPr bwMode="auto">
              <a:xfrm>
                <a:off x="2147" y="1506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86" name="Freeform 221"/>
              <p:cNvSpPr>
                <a:spLocks/>
              </p:cNvSpPr>
              <p:nvPr/>
            </p:nvSpPr>
            <p:spPr bwMode="auto">
              <a:xfrm flipH="1">
                <a:off x="2099" y="1593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8" name="Group 222"/>
            <p:cNvGrpSpPr>
              <a:grpSpLocks/>
            </p:cNvGrpSpPr>
            <p:nvPr/>
          </p:nvGrpSpPr>
          <p:grpSpPr bwMode="auto">
            <a:xfrm rot="-66051">
              <a:off x="4709" y="2200"/>
              <a:ext cx="64" cy="253"/>
              <a:chOff x="2087" y="864"/>
              <a:chExt cx="265" cy="846"/>
            </a:xfrm>
          </p:grpSpPr>
          <p:sp>
            <p:nvSpPr>
              <p:cNvPr id="26665" name="Oval 223"/>
              <p:cNvSpPr>
                <a:spLocks noChangeArrowheads="1"/>
              </p:cNvSpPr>
              <p:nvPr/>
            </p:nvSpPr>
            <p:spPr bwMode="auto">
              <a:xfrm>
                <a:off x="2126" y="864"/>
                <a:ext cx="96" cy="288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26666" name="Freeform 224"/>
              <p:cNvSpPr>
                <a:spLocks/>
              </p:cNvSpPr>
              <p:nvPr/>
            </p:nvSpPr>
            <p:spPr bwMode="auto">
              <a:xfrm>
                <a:off x="2129" y="1134"/>
                <a:ext cx="223" cy="576"/>
              </a:xfrm>
              <a:custGeom>
                <a:avLst/>
                <a:gdLst>
                  <a:gd name="T0" fmla="*/ 51 w 223"/>
                  <a:gd name="T1" fmla="*/ 0 h 464"/>
                  <a:gd name="T2" fmla="*/ 15 w 223"/>
                  <a:gd name="T3" fmla="*/ 4047 h 464"/>
                  <a:gd name="T4" fmla="*/ 57 w 223"/>
                  <a:gd name="T5" fmla="*/ 6938 h 464"/>
                  <a:gd name="T6" fmla="*/ 75 w 223"/>
                  <a:gd name="T7" fmla="*/ 11336 h 464"/>
                  <a:gd name="T8" fmla="*/ 57 w 223"/>
                  <a:gd name="T9" fmla="*/ 11632 h 464"/>
                  <a:gd name="T10" fmla="*/ 21 w 223"/>
                  <a:gd name="T11" fmla="*/ 13150 h 464"/>
                  <a:gd name="T12" fmla="*/ 15 w 223"/>
                  <a:gd name="T13" fmla="*/ 16847 h 464"/>
                  <a:gd name="T14" fmla="*/ 33 w 223"/>
                  <a:gd name="T15" fmla="*/ 17131 h 464"/>
                  <a:gd name="T16" fmla="*/ 69 w 223"/>
                  <a:gd name="T17" fmla="*/ 18622 h 464"/>
                  <a:gd name="T18" fmla="*/ 81 w 223"/>
                  <a:gd name="T19" fmla="*/ 20819 h 464"/>
                  <a:gd name="T20" fmla="*/ 27 w 223"/>
                  <a:gd name="T21" fmla="*/ 22679 h 464"/>
                  <a:gd name="T22" fmla="*/ 39 w 223"/>
                  <a:gd name="T23" fmla="*/ 27407 h 464"/>
                  <a:gd name="T24" fmla="*/ 87 w 223"/>
                  <a:gd name="T25" fmla="*/ 28153 h 464"/>
                  <a:gd name="T26" fmla="*/ 201 w 223"/>
                  <a:gd name="T27" fmla="*/ 25962 h 464"/>
                  <a:gd name="T28" fmla="*/ 213 w 223"/>
                  <a:gd name="T29" fmla="*/ 23741 h 464"/>
                  <a:gd name="T30" fmla="*/ 207 w 223"/>
                  <a:gd name="T31" fmla="*/ 18269 h 46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23"/>
                  <a:gd name="T49" fmla="*/ 0 h 464"/>
                  <a:gd name="T50" fmla="*/ 223 w 223"/>
                  <a:gd name="T51" fmla="*/ 464 h 46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23" h="464">
                    <a:moveTo>
                      <a:pt x="51" y="0"/>
                    </a:moveTo>
                    <a:cubicBezTo>
                      <a:pt x="37" y="21"/>
                      <a:pt x="15" y="66"/>
                      <a:pt x="15" y="66"/>
                    </a:cubicBezTo>
                    <a:cubicBezTo>
                      <a:pt x="22" y="94"/>
                      <a:pt x="29" y="105"/>
                      <a:pt x="57" y="114"/>
                    </a:cubicBezTo>
                    <a:cubicBezTo>
                      <a:pt x="75" y="132"/>
                      <a:pt x="93" y="158"/>
                      <a:pt x="75" y="186"/>
                    </a:cubicBezTo>
                    <a:cubicBezTo>
                      <a:pt x="71" y="191"/>
                      <a:pt x="63" y="189"/>
                      <a:pt x="57" y="192"/>
                    </a:cubicBezTo>
                    <a:cubicBezTo>
                      <a:pt x="44" y="199"/>
                      <a:pt x="21" y="216"/>
                      <a:pt x="21" y="216"/>
                    </a:cubicBezTo>
                    <a:cubicBezTo>
                      <a:pt x="15" y="233"/>
                      <a:pt x="0" y="257"/>
                      <a:pt x="15" y="276"/>
                    </a:cubicBezTo>
                    <a:cubicBezTo>
                      <a:pt x="19" y="281"/>
                      <a:pt x="27" y="279"/>
                      <a:pt x="33" y="282"/>
                    </a:cubicBezTo>
                    <a:cubicBezTo>
                      <a:pt x="46" y="289"/>
                      <a:pt x="69" y="306"/>
                      <a:pt x="69" y="306"/>
                    </a:cubicBezTo>
                    <a:cubicBezTo>
                      <a:pt x="73" y="318"/>
                      <a:pt x="77" y="330"/>
                      <a:pt x="81" y="342"/>
                    </a:cubicBezTo>
                    <a:cubicBezTo>
                      <a:pt x="81" y="343"/>
                      <a:pt x="31" y="369"/>
                      <a:pt x="27" y="372"/>
                    </a:cubicBezTo>
                    <a:cubicBezTo>
                      <a:pt x="15" y="397"/>
                      <a:pt x="5" y="435"/>
                      <a:pt x="39" y="450"/>
                    </a:cubicBezTo>
                    <a:cubicBezTo>
                      <a:pt x="54" y="457"/>
                      <a:pt x="87" y="462"/>
                      <a:pt x="87" y="462"/>
                    </a:cubicBezTo>
                    <a:cubicBezTo>
                      <a:pt x="204" y="454"/>
                      <a:pt x="143" y="464"/>
                      <a:pt x="201" y="426"/>
                    </a:cubicBezTo>
                    <a:cubicBezTo>
                      <a:pt x="205" y="414"/>
                      <a:pt x="209" y="402"/>
                      <a:pt x="213" y="390"/>
                    </a:cubicBezTo>
                    <a:cubicBezTo>
                      <a:pt x="223" y="361"/>
                      <a:pt x="207" y="300"/>
                      <a:pt x="207" y="300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7" name="Freeform 225"/>
              <p:cNvSpPr>
                <a:spLocks/>
              </p:cNvSpPr>
              <p:nvPr/>
            </p:nvSpPr>
            <p:spPr bwMode="auto">
              <a:xfrm>
                <a:off x="2186" y="1200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8" name="Freeform 226"/>
              <p:cNvSpPr>
                <a:spLocks/>
              </p:cNvSpPr>
              <p:nvPr/>
            </p:nvSpPr>
            <p:spPr bwMode="auto">
              <a:xfrm>
                <a:off x="2204" y="1398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9" name="Freeform 227"/>
              <p:cNvSpPr>
                <a:spLocks/>
              </p:cNvSpPr>
              <p:nvPr/>
            </p:nvSpPr>
            <p:spPr bwMode="auto">
              <a:xfrm>
                <a:off x="2087" y="1500"/>
                <a:ext cx="54" cy="78"/>
              </a:xfrm>
              <a:custGeom>
                <a:avLst/>
                <a:gdLst>
                  <a:gd name="T0" fmla="*/ 42 w 54"/>
                  <a:gd name="T1" fmla="*/ 0 h 78"/>
                  <a:gd name="T2" fmla="*/ 54 w 54"/>
                  <a:gd name="T3" fmla="*/ 78 h 78"/>
                  <a:gd name="T4" fmla="*/ 0 60000 65536"/>
                  <a:gd name="T5" fmla="*/ 0 60000 65536"/>
                  <a:gd name="T6" fmla="*/ 0 w 54"/>
                  <a:gd name="T7" fmla="*/ 0 h 78"/>
                  <a:gd name="T8" fmla="*/ 54 w 54"/>
                  <a:gd name="T9" fmla="*/ 78 h 7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78">
                    <a:moveTo>
                      <a:pt x="42" y="0"/>
                    </a:moveTo>
                    <a:cubicBezTo>
                      <a:pt x="53" y="17"/>
                      <a:pt x="0" y="36"/>
                      <a:pt x="54" y="78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70" name="Freeform 228"/>
              <p:cNvSpPr>
                <a:spLocks/>
              </p:cNvSpPr>
              <p:nvPr/>
            </p:nvSpPr>
            <p:spPr bwMode="auto">
              <a:xfrm>
                <a:off x="2099" y="1275"/>
                <a:ext cx="54" cy="78"/>
              </a:xfrm>
              <a:custGeom>
                <a:avLst/>
                <a:gdLst>
                  <a:gd name="T0" fmla="*/ 42 w 54"/>
                  <a:gd name="T1" fmla="*/ 0 h 78"/>
                  <a:gd name="T2" fmla="*/ 54 w 54"/>
                  <a:gd name="T3" fmla="*/ 78 h 78"/>
                  <a:gd name="T4" fmla="*/ 0 60000 65536"/>
                  <a:gd name="T5" fmla="*/ 0 60000 65536"/>
                  <a:gd name="T6" fmla="*/ 0 w 54"/>
                  <a:gd name="T7" fmla="*/ 0 h 78"/>
                  <a:gd name="T8" fmla="*/ 54 w 54"/>
                  <a:gd name="T9" fmla="*/ 78 h 7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78">
                    <a:moveTo>
                      <a:pt x="42" y="0"/>
                    </a:moveTo>
                    <a:cubicBezTo>
                      <a:pt x="53" y="17"/>
                      <a:pt x="0" y="36"/>
                      <a:pt x="54" y="78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71" name="Freeform 229"/>
              <p:cNvSpPr>
                <a:spLocks/>
              </p:cNvSpPr>
              <p:nvPr/>
            </p:nvSpPr>
            <p:spPr bwMode="auto">
              <a:xfrm>
                <a:off x="2156" y="1296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72" name="Freeform 230"/>
              <p:cNvSpPr>
                <a:spLocks/>
              </p:cNvSpPr>
              <p:nvPr/>
            </p:nvSpPr>
            <p:spPr bwMode="auto">
              <a:xfrm>
                <a:off x="2165" y="1410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73" name="Freeform 231"/>
              <p:cNvSpPr>
                <a:spLocks/>
              </p:cNvSpPr>
              <p:nvPr/>
            </p:nvSpPr>
            <p:spPr bwMode="auto">
              <a:xfrm>
                <a:off x="2183" y="1599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74" name="Freeform 232"/>
              <p:cNvSpPr>
                <a:spLocks/>
              </p:cNvSpPr>
              <p:nvPr/>
            </p:nvSpPr>
            <p:spPr bwMode="auto">
              <a:xfrm>
                <a:off x="2147" y="1506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75" name="Freeform 233"/>
              <p:cNvSpPr>
                <a:spLocks/>
              </p:cNvSpPr>
              <p:nvPr/>
            </p:nvSpPr>
            <p:spPr bwMode="auto">
              <a:xfrm flipH="1">
                <a:off x="2099" y="1593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6664" name="Text Box 235"/>
            <p:cNvSpPr txBox="1">
              <a:spLocks noChangeArrowheads="1"/>
            </p:cNvSpPr>
            <p:nvPr/>
          </p:nvSpPr>
          <p:spPr bwMode="auto">
            <a:xfrm>
              <a:off x="3936" y="1253"/>
              <a:ext cx="168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楷体" pitchFamily="49" charset="-122"/>
                  <a:ea typeface="楷体" pitchFamily="49" charset="-122"/>
                </a:rPr>
                <a:t>细胞异常产生水疱</a:t>
              </a:r>
              <a:endParaRPr lang="en-US" altLang="ja-JP" sz="2400" b="1">
                <a:latin typeface="楷体" pitchFamily="49" charset="-122"/>
                <a:ea typeface="楷体" pitchFamily="49" charset="-122"/>
              </a:endParaRPr>
            </a:p>
          </p:txBody>
        </p:sp>
      </p:grpSp>
      <p:grpSp>
        <p:nvGrpSpPr>
          <p:cNvPr id="29" name="Group 249"/>
          <p:cNvGrpSpPr>
            <a:grpSpLocks/>
          </p:cNvGrpSpPr>
          <p:nvPr/>
        </p:nvGrpSpPr>
        <p:grpSpPr bwMode="auto">
          <a:xfrm>
            <a:off x="749300" y="2008188"/>
            <a:ext cx="1828800" cy="2322512"/>
            <a:chOff x="472" y="1265"/>
            <a:chExt cx="1152" cy="1463"/>
          </a:xfrm>
        </p:grpSpPr>
        <p:pic>
          <p:nvPicPr>
            <p:cNvPr id="26638" name="Picture 4" descr="1052DNA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" y="1576"/>
              <a:ext cx="1152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9" name="Text Box 18"/>
            <p:cNvSpPr txBox="1">
              <a:spLocks noChangeArrowheads="1"/>
            </p:cNvSpPr>
            <p:nvPr/>
          </p:nvSpPr>
          <p:spPr bwMode="auto">
            <a:xfrm>
              <a:off x="592" y="1265"/>
              <a:ext cx="89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400" b="1">
                  <a:latin typeface="楷体" pitchFamily="49" charset="-122"/>
                  <a:ea typeface="楷体" pitchFamily="49" charset="-122"/>
                </a:rPr>
                <a:t>基因突变</a:t>
              </a:r>
              <a:endParaRPr lang="en-US" altLang="ja-JP" sz="2400" b="1"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26640" name="AutoShape 238"/>
            <p:cNvSpPr>
              <a:spLocks noChangeArrowheads="1"/>
            </p:cNvSpPr>
            <p:nvPr/>
          </p:nvSpPr>
          <p:spPr bwMode="auto">
            <a:xfrm>
              <a:off x="1328" y="2256"/>
              <a:ext cx="256" cy="272"/>
            </a:xfrm>
            <a:prstGeom prst="irregularSeal1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3200">
                <a:latin typeface="Calibri" pitchFamily="34" charset="0"/>
                <a:ea typeface="MS PGothic" pitchFamily="34" charset="-128"/>
              </a:endParaRPr>
            </a:p>
          </p:txBody>
        </p:sp>
      </p:grpSp>
      <p:sp>
        <p:nvSpPr>
          <p:cNvPr id="26630" name="AutoShape 247"/>
          <p:cNvSpPr>
            <a:spLocks noChangeArrowheads="1"/>
          </p:cNvSpPr>
          <p:nvPr/>
        </p:nvSpPr>
        <p:spPr bwMode="auto">
          <a:xfrm>
            <a:off x="2844800" y="3327400"/>
            <a:ext cx="635000" cy="4191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31" name="AutoShape 248"/>
          <p:cNvSpPr>
            <a:spLocks noChangeArrowheads="1"/>
          </p:cNvSpPr>
          <p:nvPr/>
        </p:nvSpPr>
        <p:spPr bwMode="auto">
          <a:xfrm>
            <a:off x="5041900" y="3327400"/>
            <a:ext cx="635000" cy="4191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8" name="Text Box 239"/>
          <p:cNvSpPr txBox="1">
            <a:spLocks noChangeArrowheads="1"/>
          </p:cNvSpPr>
          <p:nvPr/>
        </p:nvSpPr>
        <p:spPr bwMode="auto">
          <a:xfrm>
            <a:off x="1219200" y="4800600"/>
            <a:ext cx="1422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</a:rPr>
              <a:t>基因治疗</a:t>
            </a:r>
            <a:endParaRPr lang="en-US" altLang="ja-JP" sz="2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+mn-ea"/>
            </a:endParaRPr>
          </a:p>
        </p:txBody>
      </p:sp>
      <p:sp>
        <p:nvSpPr>
          <p:cNvPr id="26633" name="Text Box 242"/>
          <p:cNvSpPr txBox="1">
            <a:spLocks noChangeArrowheads="1"/>
          </p:cNvSpPr>
          <p:nvPr/>
        </p:nvSpPr>
        <p:spPr bwMode="auto">
          <a:xfrm>
            <a:off x="1066800" y="5334000"/>
            <a:ext cx="17240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>
                <a:latin typeface="宋体" pitchFamily="2" charset="-122"/>
              </a:rPr>
              <a:t>引入基因突变</a:t>
            </a:r>
            <a:endParaRPr lang="en-US" altLang="zh-CN" sz="2000">
              <a:latin typeface="宋体" pitchFamily="2" charset="-122"/>
            </a:endParaRPr>
          </a:p>
          <a:p>
            <a:r>
              <a:rPr lang="zh-CN" altLang="en-US" sz="2000">
                <a:latin typeface="宋体" pitchFamily="2" charset="-122"/>
              </a:rPr>
              <a:t>纠正后的细胞</a:t>
            </a:r>
            <a:endParaRPr lang="en-US" altLang="ja-JP" sz="2000">
              <a:latin typeface="宋体" pitchFamily="2" charset="-122"/>
              <a:ea typeface="MS PGothic" pitchFamily="34" charset="-128"/>
            </a:endParaRPr>
          </a:p>
        </p:txBody>
      </p:sp>
      <p:sp>
        <p:nvSpPr>
          <p:cNvPr id="200" name="Text Box 240"/>
          <p:cNvSpPr txBox="1">
            <a:spLocks noChangeArrowheads="1"/>
          </p:cNvSpPr>
          <p:nvPr/>
        </p:nvSpPr>
        <p:spPr bwMode="auto">
          <a:xfrm>
            <a:off x="3789363" y="4637088"/>
            <a:ext cx="1825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蛋白治疗</a:t>
            </a:r>
            <a:endParaRPr lang="en-US" altLang="ja-JP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635" name="Text Box 243"/>
          <p:cNvSpPr txBox="1">
            <a:spLocks noChangeArrowheads="1"/>
          </p:cNvSpPr>
          <p:nvPr/>
        </p:nvSpPr>
        <p:spPr bwMode="auto">
          <a:xfrm>
            <a:off x="3581400" y="5334000"/>
            <a:ext cx="19796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>
                <a:latin typeface="宋体" pitchFamily="2" charset="-122"/>
              </a:rPr>
              <a:t>补充缺失的蛋白</a:t>
            </a:r>
            <a:endParaRPr lang="en-US" altLang="ja-JP" sz="2000">
              <a:latin typeface="宋体" pitchFamily="2" charset="-122"/>
              <a:ea typeface="MS PGothic" pitchFamily="34" charset="-128"/>
            </a:endParaRPr>
          </a:p>
        </p:txBody>
      </p:sp>
      <p:sp>
        <p:nvSpPr>
          <p:cNvPr id="202" name="Text Box 241"/>
          <p:cNvSpPr txBox="1">
            <a:spLocks noChangeArrowheads="1"/>
          </p:cNvSpPr>
          <p:nvPr/>
        </p:nvSpPr>
        <p:spPr bwMode="auto">
          <a:xfrm>
            <a:off x="6477000" y="4694238"/>
            <a:ext cx="1422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</a:rPr>
              <a:t>细胞治疗</a:t>
            </a:r>
            <a:endParaRPr lang="en-US" altLang="ja-JP" sz="2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+mn-ea"/>
            </a:endParaRPr>
          </a:p>
        </p:txBody>
      </p:sp>
      <p:sp>
        <p:nvSpPr>
          <p:cNvPr id="26637" name="Text Box 244"/>
          <p:cNvSpPr txBox="1">
            <a:spLocks noChangeArrowheads="1"/>
          </p:cNvSpPr>
          <p:nvPr/>
        </p:nvSpPr>
        <p:spPr bwMode="auto">
          <a:xfrm>
            <a:off x="6019800" y="5334000"/>
            <a:ext cx="2749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>
                <a:latin typeface="宋体" pitchFamily="2" charset="-122"/>
              </a:rPr>
              <a:t>同种异体正常细胞治疗</a:t>
            </a:r>
            <a:endParaRPr lang="en-US" altLang="zh-CN" sz="2000">
              <a:latin typeface="宋体" pitchFamily="2" charset="-122"/>
            </a:endParaRPr>
          </a:p>
          <a:p>
            <a:r>
              <a:rPr lang="zh-CN" altLang="en-US" sz="2000">
                <a:latin typeface="宋体" pitchFamily="2" charset="-122"/>
              </a:rPr>
              <a:t>，包括局部及系统应用</a:t>
            </a:r>
            <a:endParaRPr lang="en-US" altLang="ja-JP" sz="2000">
              <a:latin typeface="宋体" pitchFamily="2" charset="-122"/>
              <a:ea typeface="MS PGothic" pitchFamily="34" charset="-12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タイトル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13255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TW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楷体" pitchFamily="49" charset="-122"/>
                <a:ea typeface="楷体" pitchFamily="49" charset="-122"/>
                <a:cs typeface="+mn-cs"/>
              </a:rPr>
              <a:t>EB</a:t>
            </a:r>
            <a:r>
              <a:rPr lang="zh-TW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楷体" pitchFamily="49" charset="-122"/>
                <a:ea typeface="楷体" pitchFamily="49" charset="-122"/>
                <a:cs typeface="+mn-cs"/>
              </a:rPr>
              <a:t>的蛋白治疗方法</a:t>
            </a:r>
            <a:endParaRPr lang="ja-JP" altLang="en-US" sz="3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楷体" pitchFamily="49" charset="-122"/>
              <a:ea typeface="楷体" pitchFamily="49" charset="-122"/>
              <a:cs typeface="+mn-cs"/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1195388"/>
            <a:ext cx="25209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テキスト ボックス 6"/>
          <p:cNvSpPr txBox="1">
            <a:spLocks noChangeArrowheads="1"/>
          </p:cNvSpPr>
          <p:nvPr/>
        </p:nvSpPr>
        <p:spPr bwMode="auto">
          <a:xfrm>
            <a:off x="715963" y="3887788"/>
            <a:ext cx="34750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000" dirty="0">
                <a:latin typeface="Calibri" pitchFamily="34" charset="0"/>
                <a:ea typeface="MS PGothic" pitchFamily="34" charset="-128"/>
              </a:rPr>
              <a:t>1</a:t>
            </a:r>
            <a:r>
              <a:rPr lang="en-US" altLang="zh-TW" sz="2000" dirty="0" smtClean="0">
                <a:latin typeface="Calibri" pitchFamily="34" charset="0"/>
                <a:ea typeface="MS PGothic" pitchFamily="34" charset="-128"/>
              </a:rPr>
              <a:t>.</a:t>
            </a:r>
            <a:r>
              <a:rPr lang="zh-CN" altLang="en-US" sz="2000" dirty="0" smtClean="0">
                <a:latin typeface="+mn-ea"/>
              </a:rPr>
              <a:t>用慢病毒将人类</a:t>
            </a:r>
            <a:r>
              <a:rPr lang="en-US" altLang="zh-CN" sz="2000" dirty="0" smtClean="0">
                <a:latin typeface="+mn-ea"/>
              </a:rPr>
              <a:t>Ⅶ</a:t>
            </a:r>
            <a:r>
              <a:rPr lang="zh-CN" altLang="en-US" sz="2000" dirty="0" smtClean="0">
                <a:latin typeface="+mn-ea"/>
              </a:rPr>
              <a:t>型胶原的</a:t>
            </a:r>
            <a:r>
              <a:rPr lang="en-US" altLang="zh-CN" sz="2000" dirty="0" err="1" smtClean="0">
                <a:latin typeface="+mn-ea"/>
              </a:rPr>
              <a:t>cDNA</a:t>
            </a:r>
            <a:r>
              <a:rPr lang="zh-CN" altLang="en-US" sz="2000" dirty="0" smtClean="0">
                <a:latin typeface="+mn-ea"/>
              </a:rPr>
              <a:t>转染入正常纤维母细胞，经培养后获得</a:t>
            </a:r>
            <a:r>
              <a:rPr lang="en-US" altLang="zh-CN" sz="2000" dirty="0" smtClean="0">
                <a:latin typeface="+mn-ea"/>
              </a:rPr>
              <a:t>Ⅶ</a:t>
            </a:r>
            <a:r>
              <a:rPr lang="zh-CN" altLang="en-US" sz="2000" dirty="0" smtClean="0">
                <a:latin typeface="+mn-ea"/>
              </a:rPr>
              <a:t>型胶原</a:t>
            </a:r>
            <a:endParaRPr lang="en-US" altLang="ja-JP" sz="2000" dirty="0">
              <a:latin typeface="+mn-ea"/>
            </a:endParaRPr>
          </a:p>
        </p:txBody>
      </p:sp>
      <p:grpSp>
        <p:nvGrpSpPr>
          <p:cNvPr id="2" name="グループ化 4"/>
          <p:cNvGrpSpPr>
            <a:grpSpLocks/>
          </p:cNvGrpSpPr>
          <p:nvPr/>
        </p:nvGrpSpPr>
        <p:grpSpPr bwMode="auto">
          <a:xfrm>
            <a:off x="3765550" y="1341438"/>
            <a:ext cx="5000625" cy="4643437"/>
            <a:chOff x="2923158" y="1340768"/>
            <a:chExt cx="5842893" cy="5161359"/>
          </a:xfrm>
        </p:grpSpPr>
        <p:pic>
          <p:nvPicPr>
            <p:cNvPr id="27655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1340768"/>
              <a:ext cx="4410075" cy="3562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6" name="Picture 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8176" y="4797152"/>
              <a:ext cx="2047875" cy="1704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7" name="テキスト ボックス 3"/>
            <p:cNvSpPr txBox="1">
              <a:spLocks noChangeArrowheads="1"/>
            </p:cNvSpPr>
            <p:nvPr/>
          </p:nvSpPr>
          <p:spPr bwMode="auto">
            <a:xfrm>
              <a:off x="2923158" y="4898925"/>
              <a:ext cx="3795017" cy="1128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2000" dirty="0">
                  <a:latin typeface="宋体" pitchFamily="2" charset="-122"/>
                </a:rPr>
                <a:t>2. </a:t>
              </a:r>
              <a:r>
                <a:rPr lang="en-US" altLang="zh-CN" sz="2000" dirty="0" smtClean="0">
                  <a:latin typeface="宋体" pitchFamily="2" charset="-122"/>
                </a:rPr>
                <a:t>RDEB</a:t>
              </a:r>
              <a:r>
                <a:rPr lang="zh-CN" altLang="en-US" sz="2000" dirty="0" smtClean="0">
                  <a:latin typeface="宋体" pitchFamily="2" charset="-122"/>
                </a:rPr>
                <a:t>患者来源的表皮片</a:t>
              </a:r>
              <a:endParaRPr lang="en-US" altLang="zh-CN" sz="2000" dirty="0" smtClean="0">
                <a:latin typeface="宋体" pitchFamily="2" charset="-122"/>
              </a:endParaRPr>
            </a:p>
            <a:p>
              <a:r>
                <a:rPr lang="en-US" altLang="zh-CN" sz="2000" dirty="0" smtClean="0">
                  <a:latin typeface="宋体" pitchFamily="2" charset="-122"/>
                </a:rPr>
                <a:t>   </a:t>
              </a:r>
              <a:r>
                <a:rPr lang="zh-CN" altLang="en-US" sz="2000" dirty="0" smtClean="0">
                  <a:latin typeface="宋体" pitchFamily="2" charset="-122"/>
                </a:rPr>
                <a:t>移植给免疫缺陷模型鼠</a:t>
              </a:r>
              <a:endParaRPr lang="en-US" altLang="zh-CN" sz="2000" dirty="0" smtClean="0">
                <a:latin typeface="宋体" pitchFamily="2" charset="-122"/>
              </a:endParaRPr>
            </a:p>
            <a:p>
              <a:r>
                <a:rPr lang="en-US" altLang="zh-CN" sz="2000" dirty="0" smtClean="0">
                  <a:latin typeface="宋体" pitchFamily="2" charset="-122"/>
                </a:rPr>
                <a:t>3. </a:t>
              </a:r>
              <a:r>
                <a:rPr lang="zh-CN" altLang="en-US" sz="2000" dirty="0" smtClean="0">
                  <a:latin typeface="宋体" pitchFamily="2" charset="-122"/>
                </a:rPr>
                <a:t>皮下注射</a:t>
              </a:r>
              <a:r>
                <a:rPr lang="en-US" altLang="zh-CN" sz="2000" dirty="0" smtClean="0">
                  <a:latin typeface="宋体" pitchFamily="2" charset="-122"/>
                </a:rPr>
                <a:t>Ⅶ</a:t>
              </a:r>
              <a:r>
                <a:rPr lang="zh-CN" altLang="en-US" sz="2000" dirty="0" smtClean="0">
                  <a:latin typeface="宋体" pitchFamily="2" charset="-122"/>
                </a:rPr>
                <a:t>型胶原</a:t>
              </a:r>
              <a:endParaRPr lang="en-US" altLang="ja-JP" sz="2000" dirty="0">
                <a:latin typeface="宋体" pitchFamily="2" charset="-122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sz="3200" b="1" kern="1200" dirty="0" smtClean="0">
                <a:latin typeface="楷体" pitchFamily="49" charset="-122"/>
                <a:ea typeface="楷体" pitchFamily="49" charset="-122"/>
                <a:cs typeface="+mn-cs"/>
              </a:rPr>
              <a:t>EB</a:t>
            </a:r>
            <a:r>
              <a:rPr lang="zh-CN" altLang="en-US" sz="3200" b="1" kern="1200" dirty="0" smtClean="0">
                <a:latin typeface="楷体" pitchFamily="49" charset="-122"/>
                <a:ea typeface="楷体" pitchFamily="49" charset="-122"/>
                <a:cs typeface="+mn-cs"/>
              </a:rPr>
              <a:t>蛋白治疗方法的特点和问题</a:t>
            </a:r>
            <a:endParaRPr lang="ja-JP" altLang="en-US" sz="3200" b="1" kern="1200" dirty="0" smtClean="0">
              <a:latin typeface="楷体" pitchFamily="49" charset="-122"/>
              <a:ea typeface="楷体" pitchFamily="49" charset="-122"/>
              <a:cs typeface="+mn-cs"/>
            </a:endParaRPr>
          </a:p>
        </p:txBody>
      </p:sp>
      <p:sp>
        <p:nvSpPr>
          <p:cNvPr id="5632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62000" y="160020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临床易于执行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defRPr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需要多次治疗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defRPr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主要产生局部治疗效果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defRPr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注射</a:t>
            </a:r>
            <a:r>
              <a:rPr lang="en-US" altLang="zh-CN" sz="2800" b="1" dirty="0" err="1" smtClean="0">
                <a:latin typeface="华文楷体" pitchFamily="2" charset="-122"/>
                <a:ea typeface="华文楷体" pitchFamily="2" charset="-122"/>
              </a:rPr>
              <a:t>ⅩⅦ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型胶原等跨膜蛋白比较困难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defRPr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注射媒介存在的风险：感染疯牛病？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defRPr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纯化蛋白困难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…</a:t>
            </a:r>
            <a:endParaRPr lang="ja-JP" altLang="en-US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矩形 19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4" name="矩形 193"/>
          <p:cNvSpPr/>
          <p:nvPr/>
        </p:nvSpPr>
        <p:spPr>
          <a:xfrm>
            <a:off x="0" y="1571612"/>
            <a:ext cx="9144000" cy="5286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zh-TW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楷体" pitchFamily="49" charset="-122"/>
                <a:ea typeface="楷体" pitchFamily="49" charset="-122"/>
              </a:rPr>
              <a:t>重型</a:t>
            </a:r>
            <a:r>
              <a:rPr lang="en-US" altLang="zh-TW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楷体" pitchFamily="49" charset="-122"/>
                <a:ea typeface="楷体" pitchFamily="49" charset="-122"/>
              </a:rPr>
              <a:t>EB</a:t>
            </a:r>
            <a:r>
              <a:rPr lang="zh-TW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楷体" pitchFamily="49" charset="-122"/>
                <a:ea typeface="楷体" pitchFamily="49" charset="-122"/>
              </a:rPr>
              <a:t>的系统治疗</a:t>
            </a:r>
            <a:endParaRPr lang="ja-JP" altLang="en-US" sz="3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2" name="Group 237"/>
          <p:cNvGrpSpPr>
            <a:grpSpLocks/>
          </p:cNvGrpSpPr>
          <p:nvPr/>
        </p:nvGrpSpPr>
        <p:grpSpPr bwMode="auto">
          <a:xfrm>
            <a:off x="3508375" y="1976438"/>
            <a:ext cx="1731963" cy="2303462"/>
            <a:chOff x="2210" y="1245"/>
            <a:chExt cx="1091" cy="1451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 rot="-66051">
              <a:off x="2683" y="1799"/>
              <a:ext cx="192" cy="753"/>
              <a:chOff x="2087" y="864"/>
              <a:chExt cx="265" cy="846"/>
            </a:xfrm>
          </p:grpSpPr>
          <p:sp>
            <p:nvSpPr>
              <p:cNvPr id="29879" name="Oval 7"/>
              <p:cNvSpPr>
                <a:spLocks noChangeArrowheads="1"/>
              </p:cNvSpPr>
              <p:nvPr/>
            </p:nvSpPr>
            <p:spPr bwMode="auto">
              <a:xfrm>
                <a:off x="2126" y="864"/>
                <a:ext cx="96" cy="288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29880" name="Freeform 8"/>
              <p:cNvSpPr>
                <a:spLocks/>
              </p:cNvSpPr>
              <p:nvPr/>
            </p:nvSpPr>
            <p:spPr bwMode="auto">
              <a:xfrm>
                <a:off x="2129" y="1134"/>
                <a:ext cx="223" cy="576"/>
              </a:xfrm>
              <a:custGeom>
                <a:avLst/>
                <a:gdLst>
                  <a:gd name="T0" fmla="*/ 51 w 223"/>
                  <a:gd name="T1" fmla="*/ 0 h 464"/>
                  <a:gd name="T2" fmla="*/ 15 w 223"/>
                  <a:gd name="T3" fmla="*/ 4047 h 464"/>
                  <a:gd name="T4" fmla="*/ 57 w 223"/>
                  <a:gd name="T5" fmla="*/ 6938 h 464"/>
                  <a:gd name="T6" fmla="*/ 75 w 223"/>
                  <a:gd name="T7" fmla="*/ 11336 h 464"/>
                  <a:gd name="T8" fmla="*/ 57 w 223"/>
                  <a:gd name="T9" fmla="*/ 11632 h 464"/>
                  <a:gd name="T10" fmla="*/ 21 w 223"/>
                  <a:gd name="T11" fmla="*/ 13150 h 464"/>
                  <a:gd name="T12" fmla="*/ 15 w 223"/>
                  <a:gd name="T13" fmla="*/ 16847 h 464"/>
                  <a:gd name="T14" fmla="*/ 33 w 223"/>
                  <a:gd name="T15" fmla="*/ 17131 h 464"/>
                  <a:gd name="T16" fmla="*/ 69 w 223"/>
                  <a:gd name="T17" fmla="*/ 18622 h 464"/>
                  <a:gd name="T18" fmla="*/ 81 w 223"/>
                  <a:gd name="T19" fmla="*/ 20819 h 464"/>
                  <a:gd name="T20" fmla="*/ 27 w 223"/>
                  <a:gd name="T21" fmla="*/ 22679 h 464"/>
                  <a:gd name="T22" fmla="*/ 39 w 223"/>
                  <a:gd name="T23" fmla="*/ 27407 h 464"/>
                  <a:gd name="T24" fmla="*/ 87 w 223"/>
                  <a:gd name="T25" fmla="*/ 28153 h 464"/>
                  <a:gd name="T26" fmla="*/ 201 w 223"/>
                  <a:gd name="T27" fmla="*/ 25962 h 464"/>
                  <a:gd name="T28" fmla="*/ 213 w 223"/>
                  <a:gd name="T29" fmla="*/ 23741 h 464"/>
                  <a:gd name="T30" fmla="*/ 207 w 223"/>
                  <a:gd name="T31" fmla="*/ 18269 h 46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23"/>
                  <a:gd name="T49" fmla="*/ 0 h 464"/>
                  <a:gd name="T50" fmla="*/ 223 w 223"/>
                  <a:gd name="T51" fmla="*/ 464 h 46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23" h="464">
                    <a:moveTo>
                      <a:pt x="51" y="0"/>
                    </a:moveTo>
                    <a:cubicBezTo>
                      <a:pt x="37" y="21"/>
                      <a:pt x="15" y="66"/>
                      <a:pt x="15" y="66"/>
                    </a:cubicBezTo>
                    <a:cubicBezTo>
                      <a:pt x="22" y="94"/>
                      <a:pt x="29" y="105"/>
                      <a:pt x="57" y="114"/>
                    </a:cubicBezTo>
                    <a:cubicBezTo>
                      <a:pt x="75" y="132"/>
                      <a:pt x="93" y="158"/>
                      <a:pt x="75" y="186"/>
                    </a:cubicBezTo>
                    <a:cubicBezTo>
                      <a:pt x="71" y="191"/>
                      <a:pt x="63" y="189"/>
                      <a:pt x="57" y="192"/>
                    </a:cubicBezTo>
                    <a:cubicBezTo>
                      <a:pt x="44" y="199"/>
                      <a:pt x="21" y="216"/>
                      <a:pt x="21" y="216"/>
                    </a:cubicBezTo>
                    <a:cubicBezTo>
                      <a:pt x="15" y="233"/>
                      <a:pt x="0" y="257"/>
                      <a:pt x="15" y="276"/>
                    </a:cubicBezTo>
                    <a:cubicBezTo>
                      <a:pt x="19" y="281"/>
                      <a:pt x="27" y="279"/>
                      <a:pt x="33" y="282"/>
                    </a:cubicBezTo>
                    <a:cubicBezTo>
                      <a:pt x="46" y="289"/>
                      <a:pt x="69" y="306"/>
                      <a:pt x="69" y="306"/>
                    </a:cubicBezTo>
                    <a:cubicBezTo>
                      <a:pt x="73" y="318"/>
                      <a:pt x="77" y="330"/>
                      <a:pt x="81" y="342"/>
                    </a:cubicBezTo>
                    <a:cubicBezTo>
                      <a:pt x="81" y="343"/>
                      <a:pt x="31" y="369"/>
                      <a:pt x="27" y="372"/>
                    </a:cubicBezTo>
                    <a:cubicBezTo>
                      <a:pt x="15" y="397"/>
                      <a:pt x="5" y="435"/>
                      <a:pt x="39" y="450"/>
                    </a:cubicBezTo>
                    <a:cubicBezTo>
                      <a:pt x="54" y="457"/>
                      <a:pt x="87" y="462"/>
                      <a:pt x="87" y="462"/>
                    </a:cubicBezTo>
                    <a:cubicBezTo>
                      <a:pt x="204" y="454"/>
                      <a:pt x="143" y="464"/>
                      <a:pt x="201" y="426"/>
                    </a:cubicBezTo>
                    <a:cubicBezTo>
                      <a:pt x="205" y="414"/>
                      <a:pt x="209" y="402"/>
                      <a:pt x="213" y="390"/>
                    </a:cubicBezTo>
                    <a:cubicBezTo>
                      <a:pt x="223" y="361"/>
                      <a:pt x="207" y="300"/>
                      <a:pt x="207" y="300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81" name="Freeform 9"/>
              <p:cNvSpPr>
                <a:spLocks/>
              </p:cNvSpPr>
              <p:nvPr/>
            </p:nvSpPr>
            <p:spPr bwMode="auto">
              <a:xfrm>
                <a:off x="2186" y="1200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82" name="Freeform 10"/>
              <p:cNvSpPr>
                <a:spLocks/>
              </p:cNvSpPr>
              <p:nvPr/>
            </p:nvSpPr>
            <p:spPr bwMode="auto">
              <a:xfrm>
                <a:off x="2204" y="1398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83" name="Freeform 11"/>
              <p:cNvSpPr>
                <a:spLocks/>
              </p:cNvSpPr>
              <p:nvPr/>
            </p:nvSpPr>
            <p:spPr bwMode="auto">
              <a:xfrm>
                <a:off x="2087" y="1500"/>
                <a:ext cx="54" cy="78"/>
              </a:xfrm>
              <a:custGeom>
                <a:avLst/>
                <a:gdLst>
                  <a:gd name="T0" fmla="*/ 42 w 54"/>
                  <a:gd name="T1" fmla="*/ 0 h 78"/>
                  <a:gd name="T2" fmla="*/ 54 w 54"/>
                  <a:gd name="T3" fmla="*/ 78 h 78"/>
                  <a:gd name="T4" fmla="*/ 0 60000 65536"/>
                  <a:gd name="T5" fmla="*/ 0 60000 65536"/>
                  <a:gd name="T6" fmla="*/ 0 w 54"/>
                  <a:gd name="T7" fmla="*/ 0 h 78"/>
                  <a:gd name="T8" fmla="*/ 54 w 54"/>
                  <a:gd name="T9" fmla="*/ 78 h 7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78">
                    <a:moveTo>
                      <a:pt x="42" y="0"/>
                    </a:moveTo>
                    <a:cubicBezTo>
                      <a:pt x="53" y="17"/>
                      <a:pt x="0" y="36"/>
                      <a:pt x="54" y="78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84" name="Freeform 12"/>
              <p:cNvSpPr>
                <a:spLocks/>
              </p:cNvSpPr>
              <p:nvPr/>
            </p:nvSpPr>
            <p:spPr bwMode="auto">
              <a:xfrm>
                <a:off x="2099" y="1275"/>
                <a:ext cx="54" cy="78"/>
              </a:xfrm>
              <a:custGeom>
                <a:avLst/>
                <a:gdLst>
                  <a:gd name="T0" fmla="*/ 42 w 54"/>
                  <a:gd name="T1" fmla="*/ 0 h 78"/>
                  <a:gd name="T2" fmla="*/ 54 w 54"/>
                  <a:gd name="T3" fmla="*/ 78 h 78"/>
                  <a:gd name="T4" fmla="*/ 0 60000 65536"/>
                  <a:gd name="T5" fmla="*/ 0 60000 65536"/>
                  <a:gd name="T6" fmla="*/ 0 w 54"/>
                  <a:gd name="T7" fmla="*/ 0 h 78"/>
                  <a:gd name="T8" fmla="*/ 54 w 54"/>
                  <a:gd name="T9" fmla="*/ 78 h 7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78">
                    <a:moveTo>
                      <a:pt x="42" y="0"/>
                    </a:moveTo>
                    <a:cubicBezTo>
                      <a:pt x="53" y="17"/>
                      <a:pt x="0" y="36"/>
                      <a:pt x="54" y="78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85" name="Freeform 13"/>
              <p:cNvSpPr>
                <a:spLocks/>
              </p:cNvSpPr>
              <p:nvPr/>
            </p:nvSpPr>
            <p:spPr bwMode="auto">
              <a:xfrm>
                <a:off x="2156" y="1296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86" name="Freeform 14"/>
              <p:cNvSpPr>
                <a:spLocks/>
              </p:cNvSpPr>
              <p:nvPr/>
            </p:nvSpPr>
            <p:spPr bwMode="auto">
              <a:xfrm>
                <a:off x="2165" y="1410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87" name="Freeform 15"/>
              <p:cNvSpPr>
                <a:spLocks/>
              </p:cNvSpPr>
              <p:nvPr/>
            </p:nvSpPr>
            <p:spPr bwMode="auto">
              <a:xfrm>
                <a:off x="2183" y="1599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88" name="Freeform 16"/>
              <p:cNvSpPr>
                <a:spLocks/>
              </p:cNvSpPr>
              <p:nvPr/>
            </p:nvSpPr>
            <p:spPr bwMode="auto">
              <a:xfrm>
                <a:off x="2147" y="1506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89" name="Freeform 17"/>
              <p:cNvSpPr>
                <a:spLocks/>
              </p:cNvSpPr>
              <p:nvPr/>
            </p:nvSpPr>
            <p:spPr bwMode="auto">
              <a:xfrm flipH="1">
                <a:off x="2099" y="1593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9854" name="Text Box 19"/>
            <p:cNvSpPr txBox="1">
              <a:spLocks noChangeArrowheads="1"/>
            </p:cNvSpPr>
            <p:nvPr/>
          </p:nvSpPr>
          <p:spPr bwMode="auto">
            <a:xfrm>
              <a:off x="2210" y="1245"/>
              <a:ext cx="109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400" b="1">
                  <a:latin typeface="楷体" pitchFamily="49" charset="-122"/>
                  <a:ea typeface="楷体" pitchFamily="49" charset="-122"/>
                </a:rPr>
                <a:t>锚蛋白异常</a:t>
              </a:r>
              <a:endParaRPr lang="en-US" altLang="ja-JP" sz="2400" b="1">
                <a:latin typeface="楷体" pitchFamily="49" charset="-122"/>
                <a:ea typeface="楷体" pitchFamily="49" charset="-122"/>
              </a:endParaRPr>
            </a:p>
          </p:txBody>
        </p:sp>
        <p:grpSp>
          <p:nvGrpSpPr>
            <p:cNvPr id="4" name="Group 102"/>
            <p:cNvGrpSpPr>
              <a:grpSpLocks/>
            </p:cNvGrpSpPr>
            <p:nvPr/>
          </p:nvGrpSpPr>
          <p:grpSpPr bwMode="auto">
            <a:xfrm rot="-66051">
              <a:off x="2891" y="1919"/>
              <a:ext cx="192" cy="753"/>
              <a:chOff x="2087" y="864"/>
              <a:chExt cx="265" cy="846"/>
            </a:xfrm>
          </p:grpSpPr>
          <p:sp>
            <p:nvSpPr>
              <p:cNvPr id="29868" name="Oval 103"/>
              <p:cNvSpPr>
                <a:spLocks noChangeArrowheads="1"/>
              </p:cNvSpPr>
              <p:nvPr/>
            </p:nvSpPr>
            <p:spPr bwMode="auto">
              <a:xfrm>
                <a:off x="2126" y="864"/>
                <a:ext cx="96" cy="288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29869" name="Freeform 104"/>
              <p:cNvSpPr>
                <a:spLocks/>
              </p:cNvSpPr>
              <p:nvPr/>
            </p:nvSpPr>
            <p:spPr bwMode="auto">
              <a:xfrm>
                <a:off x="2129" y="1134"/>
                <a:ext cx="223" cy="576"/>
              </a:xfrm>
              <a:custGeom>
                <a:avLst/>
                <a:gdLst>
                  <a:gd name="T0" fmla="*/ 51 w 223"/>
                  <a:gd name="T1" fmla="*/ 0 h 464"/>
                  <a:gd name="T2" fmla="*/ 15 w 223"/>
                  <a:gd name="T3" fmla="*/ 4047 h 464"/>
                  <a:gd name="T4" fmla="*/ 57 w 223"/>
                  <a:gd name="T5" fmla="*/ 6938 h 464"/>
                  <a:gd name="T6" fmla="*/ 75 w 223"/>
                  <a:gd name="T7" fmla="*/ 11336 h 464"/>
                  <a:gd name="T8" fmla="*/ 57 w 223"/>
                  <a:gd name="T9" fmla="*/ 11632 h 464"/>
                  <a:gd name="T10" fmla="*/ 21 w 223"/>
                  <a:gd name="T11" fmla="*/ 13150 h 464"/>
                  <a:gd name="T12" fmla="*/ 15 w 223"/>
                  <a:gd name="T13" fmla="*/ 16847 h 464"/>
                  <a:gd name="T14" fmla="*/ 33 w 223"/>
                  <a:gd name="T15" fmla="*/ 17131 h 464"/>
                  <a:gd name="T16" fmla="*/ 69 w 223"/>
                  <a:gd name="T17" fmla="*/ 18622 h 464"/>
                  <a:gd name="T18" fmla="*/ 81 w 223"/>
                  <a:gd name="T19" fmla="*/ 20819 h 464"/>
                  <a:gd name="T20" fmla="*/ 27 w 223"/>
                  <a:gd name="T21" fmla="*/ 22679 h 464"/>
                  <a:gd name="T22" fmla="*/ 39 w 223"/>
                  <a:gd name="T23" fmla="*/ 27407 h 464"/>
                  <a:gd name="T24" fmla="*/ 87 w 223"/>
                  <a:gd name="T25" fmla="*/ 28153 h 464"/>
                  <a:gd name="T26" fmla="*/ 201 w 223"/>
                  <a:gd name="T27" fmla="*/ 25962 h 464"/>
                  <a:gd name="T28" fmla="*/ 213 w 223"/>
                  <a:gd name="T29" fmla="*/ 23741 h 464"/>
                  <a:gd name="T30" fmla="*/ 207 w 223"/>
                  <a:gd name="T31" fmla="*/ 18269 h 46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23"/>
                  <a:gd name="T49" fmla="*/ 0 h 464"/>
                  <a:gd name="T50" fmla="*/ 223 w 223"/>
                  <a:gd name="T51" fmla="*/ 464 h 46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23" h="464">
                    <a:moveTo>
                      <a:pt x="51" y="0"/>
                    </a:moveTo>
                    <a:cubicBezTo>
                      <a:pt x="37" y="21"/>
                      <a:pt x="15" y="66"/>
                      <a:pt x="15" y="66"/>
                    </a:cubicBezTo>
                    <a:cubicBezTo>
                      <a:pt x="22" y="94"/>
                      <a:pt x="29" y="105"/>
                      <a:pt x="57" y="114"/>
                    </a:cubicBezTo>
                    <a:cubicBezTo>
                      <a:pt x="75" y="132"/>
                      <a:pt x="93" y="158"/>
                      <a:pt x="75" y="186"/>
                    </a:cubicBezTo>
                    <a:cubicBezTo>
                      <a:pt x="71" y="191"/>
                      <a:pt x="63" y="189"/>
                      <a:pt x="57" y="192"/>
                    </a:cubicBezTo>
                    <a:cubicBezTo>
                      <a:pt x="44" y="199"/>
                      <a:pt x="21" y="216"/>
                      <a:pt x="21" y="216"/>
                    </a:cubicBezTo>
                    <a:cubicBezTo>
                      <a:pt x="15" y="233"/>
                      <a:pt x="0" y="257"/>
                      <a:pt x="15" y="276"/>
                    </a:cubicBezTo>
                    <a:cubicBezTo>
                      <a:pt x="19" y="281"/>
                      <a:pt x="27" y="279"/>
                      <a:pt x="33" y="282"/>
                    </a:cubicBezTo>
                    <a:cubicBezTo>
                      <a:pt x="46" y="289"/>
                      <a:pt x="69" y="306"/>
                      <a:pt x="69" y="306"/>
                    </a:cubicBezTo>
                    <a:cubicBezTo>
                      <a:pt x="73" y="318"/>
                      <a:pt x="77" y="330"/>
                      <a:pt x="81" y="342"/>
                    </a:cubicBezTo>
                    <a:cubicBezTo>
                      <a:pt x="81" y="343"/>
                      <a:pt x="31" y="369"/>
                      <a:pt x="27" y="372"/>
                    </a:cubicBezTo>
                    <a:cubicBezTo>
                      <a:pt x="15" y="397"/>
                      <a:pt x="5" y="435"/>
                      <a:pt x="39" y="450"/>
                    </a:cubicBezTo>
                    <a:cubicBezTo>
                      <a:pt x="54" y="457"/>
                      <a:pt x="87" y="462"/>
                      <a:pt x="87" y="462"/>
                    </a:cubicBezTo>
                    <a:cubicBezTo>
                      <a:pt x="204" y="454"/>
                      <a:pt x="143" y="464"/>
                      <a:pt x="201" y="426"/>
                    </a:cubicBezTo>
                    <a:cubicBezTo>
                      <a:pt x="205" y="414"/>
                      <a:pt x="209" y="402"/>
                      <a:pt x="213" y="390"/>
                    </a:cubicBezTo>
                    <a:cubicBezTo>
                      <a:pt x="223" y="361"/>
                      <a:pt x="207" y="300"/>
                      <a:pt x="207" y="300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70" name="Freeform 105"/>
              <p:cNvSpPr>
                <a:spLocks/>
              </p:cNvSpPr>
              <p:nvPr/>
            </p:nvSpPr>
            <p:spPr bwMode="auto">
              <a:xfrm>
                <a:off x="2186" y="1200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71" name="Freeform 106"/>
              <p:cNvSpPr>
                <a:spLocks/>
              </p:cNvSpPr>
              <p:nvPr/>
            </p:nvSpPr>
            <p:spPr bwMode="auto">
              <a:xfrm>
                <a:off x="2204" y="1398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72" name="Freeform 107"/>
              <p:cNvSpPr>
                <a:spLocks/>
              </p:cNvSpPr>
              <p:nvPr/>
            </p:nvSpPr>
            <p:spPr bwMode="auto">
              <a:xfrm>
                <a:off x="2087" y="1500"/>
                <a:ext cx="54" cy="78"/>
              </a:xfrm>
              <a:custGeom>
                <a:avLst/>
                <a:gdLst>
                  <a:gd name="T0" fmla="*/ 42 w 54"/>
                  <a:gd name="T1" fmla="*/ 0 h 78"/>
                  <a:gd name="T2" fmla="*/ 54 w 54"/>
                  <a:gd name="T3" fmla="*/ 78 h 78"/>
                  <a:gd name="T4" fmla="*/ 0 60000 65536"/>
                  <a:gd name="T5" fmla="*/ 0 60000 65536"/>
                  <a:gd name="T6" fmla="*/ 0 w 54"/>
                  <a:gd name="T7" fmla="*/ 0 h 78"/>
                  <a:gd name="T8" fmla="*/ 54 w 54"/>
                  <a:gd name="T9" fmla="*/ 78 h 7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78">
                    <a:moveTo>
                      <a:pt x="42" y="0"/>
                    </a:moveTo>
                    <a:cubicBezTo>
                      <a:pt x="53" y="17"/>
                      <a:pt x="0" y="36"/>
                      <a:pt x="54" y="78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73" name="Freeform 108"/>
              <p:cNvSpPr>
                <a:spLocks/>
              </p:cNvSpPr>
              <p:nvPr/>
            </p:nvSpPr>
            <p:spPr bwMode="auto">
              <a:xfrm>
                <a:off x="2099" y="1275"/>
                <a:ext cx="54" cy="78"/>
              </a:xfrm>
              <a:custGeom>
                <a:avLst/>
                <a:gdLst>
                  <a:gd name="T0" fmla="*/ 42 w 54"/>
                  <a:gd name="T1" fmla="*/ 0 h 78"/>
                  <a:gd name="T2" fmla="*/ 54 w 54"/>
                  <a:gd name="T3" fmla="*/ 78 h 78"/>
                  <a:gd name="T4" fmla="*/ 0 60000 65536"/>
                  <a:gd name="T5" fmla="*/ 0 60000 65536"/>
                  <a:gd name="T6" fmla="*/ 0 w 54"/>
                  <a:gd name="T7" fmla="*/ 0 h 78"/>
                  <a:gd name="T8" fmla="*/ 54 w 54"/>
                  <a:gd name="T9" fmla="*/ 78 h 7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78">
                    <a:moveTo>
                      <a:pt x="42" y="0"/>
                    </a:moveTo>
                    <a:cubicBezTo>
                      <a:pt x="53" y="17"/>
                      <a:pt x="0" y="36"/>
                      <a:pt x="54" y="78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74" name="Freeform 109"/>
              <p:cNvSpPr>
                <a:spLocks/>
              </p:cNvSpPr>
              <p:nvPr/>
            </p:nvSpPr>
            <p:spPr bwMode="auto">
              <a:xfrm>
                <a:off x="2156" y="1296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75" name="Freeform 110"/>
              <p:cNvSpPr>
                <a:spLocks/>
              </p:cNvSpPr>
              <p:nvPr/>
            </p:nvSpPr>
            <p:spPr bwMode="auto">
              <a:xfrm>
                <a:off x="2165" y="1410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76" name="Freeform 111"/>
              <p:cNvSpPr>
                <a:spLocks/>
              </p:cNvSpPr>
              <p:nvPr/>
            </p:nvSpPr>
            <p:spPr bwMode="auto">
              <a:xfrm>
                <a:off x="2183" y="1599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77" name="Freeform 112"/>
              <p:cNvSpPr>
                <a:spLocks/>
              </p:cNvSpPr>
              <p:nvPr/>
            </p:nvSpPr>
            <p:spPr bwMode="auto">
              <a:xfrm>
                <a:off x="2147" y="1506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78" name="Freeform 113"/>
              <p:cNvSpPr>
                <a:spLocks/>
              </p:cNvSpPr>
              <p:nvPr/>
            </p:nvSpPr>
            <p:spPr bwMode="auto">
              <a:xfrm flipH="1">
                <a:off x="2099" y="1593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" name="Group 114"/>
            <p:cNvGrpSpPr>
              <a:grpSpLocks/>
            </p:cNvGrpSpPr>
            <p:nvPr/>
          </p:nvGrpSpPr>
          <p:grpSpPr bwMode="auto">
            <a:xfrm rot="-66051">
              <a:off x="2523" y="1943"/>
              <a:ext cx="192" cy="753"/>
              <a:chOff x="2087" y="864"/>
              <a:chExt cx="265" cy="846"/>
            </a:xfrm>
          </p:grpSpPr>
          <p:sp>
            <p:nvSpPr>
              <p:cNvPr id="29857" name="Oval 115"/>
              <p:cNvSpPr>
                <a:spLocks noChangeArrowheads="1"/>
              </p:cNvSpPr>
              <p:nvPr/>
            </p:nvSpPr>
            <p:spPr bwMode="auto">
              <a:xfrm>
                <a:off x="2126" y="864"/>
                <a:ext cx="96" cy="288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29858" name="Freeform 116"/>
              <p:cNvSpPr>
                <a:spLocks/>
              </p:cNvSpPr>
              <p:nvPr/>
            </p:nvSpPr>
            <p:spPr bwMode="auto">
              <a:xfrm>
                <a:off x="2129" y="1134"/>
                <a:ext cx="223" cy="576"/>
              </a:xfrm>
              <a:custGeom>
                <a:avLst/>
                <a:gdLst>
                  <a:gd name="T0" fmla="*/ 51 w 223"/>
                  <a:gd name="T1" fmla="*/ 0 h 464"/>
                  <a:gd name="T2" fmla="*/ 15 w 223"/>
                  <a:gd name="T3" fmla="*/ 4047 h 464"/>
                  <a:gd name="T4" fmla="*/ 57 w 223"/>
                  <a:gd name="T5" fmla="*/ 6938 h 464"/>
                  <a:gd name="T6" fmla="*/ 75 w 223"/>
                  <a:gd name="T7" fmla="*/ 11336 h 464"/>
                  <a:gd name="T8" fmla="*/ 57 w 223"/>
                  <a:gd name="T9" fmla="*/ 11632 h 464"/>
                  <a:gd name="T10" fmla="*/ 21 w 223"/>
                  <a:gd name="T11" fmla="*/ 13150 h 464"/>
                  <a:gd name="T12" fmla="*/ 15 w 223"/>
                  <a:gd name="T13" fmla="*/ 16847 h 464"/>
                  <a:gd name="T14" fmla="*/ 33 w 223"/>
                  <a:gd name="T15" fmla="*/ 17131 h 464"/>
                  <a:gd name="T16" fmla="*/ 69 w 223"/>
                  <a:gd name="T17" fmla="*/ 18622 h 464"/>
                  <a:gd name="T18" fmla="*/ 81 w 223"/>
                  <a:gd name="T19" fmla="*/ 20819 h 464"/>
                  <a:gd name="T20" fmla="*/ 27 w 223"/>
                  <a:gd name="T21" fmla="*/ 22679 h 464"/>
                  <a:gd name="T22" fmla="*/ 39 w 223"/>
                  <a:gd name="T23" fmla="*/ 27407 h 464"/>
                  <a:gd name="T24" fmla="*/ 87 w 223"/>
                  <a:gd name="T25" fmla="*/ 28153 h 464"/>
                  <a:gd name="T26" fmla="*/ 201 w 223"/>
                  <a:gd name="T27" fmla="*/ 25962 h 464"/>
                  <a:gd name="T28" fmla="*/ 213 w 223"/>
                  <a:gd name="T29" fmla="*/ 23741 h 464"/>
                  <a:gd name="T30" fmla="*/ 207 w 223"/>
                  <a:gd name="T31" fmla="*/ 18269 h 46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23"/>
                  <a:gd name="T49" fmla="*/ 0 h 464"/>
                  <a:gd name="T50" fmla="*/ 223 w 223"/>
                  <a:gd name="T51" fmla="*/ 464 h 46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23" h="464">
                    <a:moveTo>
                      <a:pt x="51" y="0"/>
                    </a:moveTo>
                    <a:cubicBezTo>
                      <a:pt x="37" y="21"/>
                      <a:pt x="15" y="66"/>
                      <a:pt x="15" y="66"/>
                    </a:cubicBezTo>
                    <a:cubicBezTo>
                      <a:pt x="22" y="94"/>
                      <a:pt x="29" y="105"/>
                      <a:pt x="57" y="114"/>
                    </a:cubicBezTo>
                    <a:cubicBezTo>
                      <a:pt x="75" y="132"/>
                      <a:pt x="93" y="158"/>
                      <a:pt x="75" y="186"/>
                    </a:cubicBezTo>
                    <a:cubicBezTo>
                      <a:pt x="71" y="191"/>
                      <a:pt x="63" y="189"/>
                      <a:pt x="57" y="192"/>
                    </a:cubicBezTo>
                    <a:cubicBezTo>
                      <a:pt x="44" y="199"/>
                      <a:pt x="21" y="216"/>
                      <a:pt x="21" y="216"/>
                    </a:cubicBezTo>
                    <a:cubicBezTo>
                      <a:pt x="15" y="233"/>
                      <a:pt x="0" y="257"/>
                      <a:pt x="15" y="276"/>
                    </a:cubicBezTo>
                    <a:cubicBezTo>
                      <a:pt x="19" y="281"/>
                      <a:pt x="27" y="279"/>
                      <a:pt x="33" y="282"/>
                    </a:cubicBezTo>
                    <a:cubicBezTo>
                      <a:pt x="46" y="289"/>
                      <a:pt x="69" y="306"/>
                      <a:pt x="69" y="306"/>
                    </a:cubicBezTo>
                    <a:cubicBezTo>
                      <a:pt x="73" y="318"/>
                      <a:pt x="77" y="330"/>
                      <a:pt x="81" y="342"/>
                    </a:cubicBezTo>
                    <a:cubicBezTo>
                      <a:pt x="81" y="343"/>
                      <a:pt x="31" y="369"/>
                      <a:pt x="27" y="372"/>
                    </a:cubicBezTo>
                    <a:cubicBezTo>
                      <a:pt x="15" y="397"/>
                      <a:pt x="5" y="435"/>
                      <a:pt x="39" y="450"/>
                    </a:cubicBezTo>
                    <a:cubicBezTo>
                      <a:pt x="54" y="457"/>
                      <a:pt x="87" y="462"/>
                      <a:pt x="87" y="462"/>
                    </a:cubicBezTo>
                    <a:cubicBezTo>
                      <a:pt x="204" y="454"/>
                      <a:pt x="143" y="464"/>
                      <a:pt x="201" y="426"/>
                    </a:cubicBezTo>
                    <a:cubicBezTo>
                      <a:pt x="205" y="414"/>
                      <a:pt x="209" y="402"/>
                      <a:pt x="213" y="390"/>
                    </a:cubicBezTo>
                    <a:cubicBezTo>
                      <a:pt x="223" y="361"/>
                      <a:pt x="207" y="300"/>
                      <a:pt x="207" y="300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59" name="Freeform 117"/>
              <p:cNvSpPr>
                <a:spLocks/>
              </p:cNvSpPr>
              <p:nvPr/>
            </p:nvSpPr>
            <p:spPr bwMode="auto">
              <a:xfrm>
                <a:off x="2186" y="1200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60" name="Freeform 118"/>
              <p:cNvSpPr>
                <a:spLocks/>
              </p:cNvSpPr>
              <p:nvPr/>
            </p:nvSpPr>
            <p:spPr bwMode="auto">
              <a:xfrm>
                <a:off x="2204" y="1398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61" name="Freeform 119"/>
              <p:cNvSpPr>
                <a:spLocks/>
              </p:cNvSpPr>
              <p:nvPr/>
            </p:nvSpPr>
            <p:spPr bwMode="auto">
              <a:xfrm>
                <a:off x="2087" y="1500"/>
                <a:ext cx="54" cy="78"/>
              </a:xfrm>
              <a:custGeom>
                <a:avLst/>
                <a:gdLst>
                  <a:gd name="T0" fmla="*/ 42 w 54"/>
                  <a:gd name="T1" fmla="*/ 0 h 78"/>
                  <a:gd name="T2" fmla="*/ 54 w 54"/>
                  <a:gd name="T3" fmla="*/ 78 h 78"/>
                  <a:gd name="T4" fmla="*/ 0 60000 65536"/>
                  <a:gd name="T5" fmla="*/ 0 60000 65536"/>
                  <a:gd name="T6" fmla="*/ 0 w 54"/>
                  <a:gd name="T7" fmla="*/ 0 h 78"/>
                  <a:gd name="T8" fmla="*/ 54 w 54"/>
                  <a:gd name="T9" fmla="*/ 78 h 7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78">
                    <a:moveTo>
                      <a:pt x="42" y="0"/>
                    </a:moveTo>
                    <a:cubicBezTo>
                      <a:pt x="53" y="17"/>
                      <a:pt x="0" y="36"/>
                      <a:pt x="54" y="78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62" name="Freeform 120"/>
              <p:cNvSpPr>
                <a:spLocks/>
              </p:cNvSpPr>
              <p:nvPr/>
            </p:nvSpPr>
            <p:spPr bwMode="auto">
              <a:xfrm>
                <a:off x="2099" y="1275"/>
                <a:ext cx="54" cy="78"/>
              </a:xfrm>
              <a:custGeom>
                <a:avLst/>
                <a:gdLst>
                  <a:gd name="T0" fmla="*/ 42 w 54"/>
                  <a:gd name="T1" fmla="*/ 0 h 78"/>
                  <a:gd name="T2" fmla="*/ 54 w 54"/>
                  <a:gd name="T3" fmla="*/ 78 h 78"/>
                  <a:gd name="T4" fmla="*/ 0 60000 65536"/>
                  <a:gd name="T5" fmla="*/ 0 60000 65536"/>
                  <a:gd name="T6" fmla="*/ 0 w 54"/>
                  <a:gd name="T7" fmla="*/ 0 h 78"/>
                  <a:gd name="T8" fmla="*/ 54 w 54"/>
                  <a:gd name="T9" fmla="*/ 78 h 7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78">
                    <a:moveTo>
                      <a:pt x="42" y="0"/>
                    </a:moveTo>
                    <a:cubicBezTo>
                      <a:pt x="53" y="17"/>
                      <a:pt x="0" y="36"/>
                      <a:pt x="54" y="78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63" name="Freeform 121"/>
              <p:cNvSpPr>
                <a:spLocks/>
              </p:cNvSpPr>
              <p:nvPr/>
            </p:nvSpPr>
            <p:spPr bwMode="auto">
              <a:xfrm>
                <a:off x="2156" y="1296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64" name="Freeform 122"/>
              <p:cNvSpPr>
                <a:spLocks/>
              </p:cNvSpPr>
              <p:nvPr/>
            </p:nvSpPr>
            <p:spPr bwMode="auto">
              <a:xfrm>
                <a:off x="2165" y="1410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65" name="Freeform 123"/>
              <p:cNvSpPr>
                <a:spLocks/>
              </p:cNvSpPr>
              <p:nvPr/>
            </p:nvSpPr>
            <p:spPr bwMode="auto">
              <a:xfrm>
                <a:off x="2183" y="1599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66" name="Freeform 124"/>
              <p:cNvSpPr>
                <a:spLocks/>
              </p:cNvSpPr>
              <p:nvPr/>
            </p:nvSpPr>
            <p:spPr bwMode="auto">
              <a:xfrm>
                <a:off x="2147" y="1506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67" name="Freeform 125"/>
              <p:cNvSpPr>
                <a:spLocks/>
              </p:cNvSpPr>
              <p:nvPr/>
            </p:nvSpPr>
            <p:spPr bwMode="auto">
              <a:xfrm flipH="1">
                <a:off x="2099" y="1593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6" name="Group 250"/>
          <p:cNvGrpSpPr>
            <a:grpSpLocks/>
          </p:cNvGrpSpPr>
          <p:nvPr/>
        </p:nvGrpSpPr>
        <p:grpSpPr bwMode="auto">
          <a:xfrm>
            <a:off x="5867400" y="1989138"/>
            <a:ext cx="3048000" cy="2082800"/>
            <a:chOff x="3696" y="1253"/>
            <a:chExt cx="1920" cy="1312"/>
          </a:xfrm>
        </p:grpSpPr>
        <p:grpSp>
          <p:nvGrpSpPr>
            <p:cNvPr id="7" name="Group 54"/>
            <p:cNvGrpSpPr>
              <a:grpSpLocks/>
            </p:cNvGrpSpPr>
            <p:nvPr/>
          </p:nvGrpSpPr>
          <p:grpSpPr bwMode="auto">
            <a:xfrm>
              <a:off x="3859" y="1981"/>
              <a:ext cx="312" cy="199"/>
              <a:chOff x="975" y="754"/>
              <a:chExt cx="498" cy="318"/>
            </a:xfrm>
          </p:grpSpPr>
          <p:sp>
            <p:nvSpPr>
              <p:cNvPr id="29851" name="AutoShape 55"/>
              <p:cNvSpPr>
                <a:spLocks noChangeArrowheads="1"/>
              </p:cNvSpPr>
              <p:nvPr/>
            </p:nvSpPr>
            <p:spPr bwMode="auto">
              <a:xfrm>
                <a:off x="975" y="754"/>
                <a:ext cx="498" cy="318"/>
              </a:xfrm>
              <a:prstGeom prst="parallelogram">
                <a:avLst>
                  <a:gd name="adj" fmla="val 39151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29852" name="Oval 56"/>
              <p:cNvSpPr>
                <a:spLocks noChangeArrowheads="1"/>
              </p:cNvSpPr>
              <p:nvPr/>
            </p:nvSpPr>
            <p:spPr bwMode="auto">
              <a:xfrm>
                <a:off x="1111" y="799"/>
                <a:ext cx="227" cy="22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8" name="Group 57"/>
            <p:cNvGrpSpPr>
              <a:grpSpLocks/>
            </p:cNvGrpSpPr>
            <p:nvPr/>
          </p:nvGrpSpPr>
          <p:grpSpPr bwMode="auto">
            <a:xfrm>
              <a:off x="5224" y="1981"/>
              <a:ext cx="312" cy="199"/>
              <a:chOff x="975" y="754"/>
              <a:chExt cx="498" cy="318"/>
            </a:xfrm>
          </p:grpSpPr>
          <p:sp>
            <p:nvSpPr>
              <p:cNvPr id="29849" name="AutoShape 58"/>
              <p:cNvSpPr>
                <a:spLocks noChangeArrowheads="1"/>
              </p:cNvSpPr>
              <p:nvPr/>
            </p:nvSpPr>
            <p:spPr bwMode="auto">
              <a:xfrm>
                <a:off x="975" y="754"/>
                <a:ext cx="498" cy="318"/>
              </a:xfrm>
              <a:prstGeom prst="parallelogram">
                <a:avLst>
                  <a:gd name="adj" fmla="val 39151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29850" name="Oval 59"/>
              <p:cNvSpPr>
                <a:spLocks noChangeArrowheads="1"/>
              </p:cNvSpPr>
              <p:nvPr/>
            </p:nvSpPr>
            <p:spPr bwMode="auto">
              <a:xfrm>
                <a:off x="1111" y="799"/>
                <a:ext cx="227" cy="22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9" name="Group 60"/>
            <p:cNvGrpSpPr>
              <a:grpSpLocks/>
            </p:cNvGrpSpPr>
            <p:nvPr/>
          </p:nvGrpSpPr>
          <p:grpSpPr bwMode="auto">
            <a:xfrm>
              <a:off x="4996" y="1981"/>
              <a:ext cx="312" cy="199"/>
              <a:chOff x="975" y="754"/>
              <a:chExt cx="498" cy="318"/>
            </a:xfrm>
          </p:grpSpPr>
          <p:sp>
            <p:nvSpPr>
              <p:cNvPr id="29847" name="AutoShape 61"/>
              <p:cNvSpPr>
                <a:spLocks noChangeArrowheads="1"/>
              </p:cNvSpPr>
              <p:nvPr/>
            </p:nvSpPr>
            <p:spPr bwMode="auto">
              <a:xfrm>
                <a:off x="975" y="754"/>
                <a:ext cx="498" cy="318"/>
              </a:xfrm>
              <a:prstGeom prst="parallelogram">
                <a:avLst>
                  <a:gd name="adj" fmla="val 39151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29848" name="Oval 62"/>
              <p:cNvSpPr>
                <a:spLocks noChangeArrowheads="1"/>
              </p:cNvSpPr>
              <p:nvPr/>
            </p:nvSpPr>
            <p:spPr bwMode="auto">
              <a:xfrm>
                <a:off x="1111" y="799"/>
                <a:ext cx="227" cy="22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10" name="Group 63"/>
            <p:cNvGrpSpPr>
              <a:grpSpLocks/>
            </p:cNvGrpSpPr>
            <p:nvPr/>
          </p:nvGrpSpPr>
          <p:grpSpPr bwMode="auto">
            <a:xfrm>
              <a:off x="4793" y="1893"/>
              <a:ext cx="312" cy="199"/>
              <a:chOff x="975" y="754"/>
              <a:chExt cx="498" cy="318"/>
            </a:xfrm>
          </p:grpSpPr>
          <p:sp>
            <p:nvSpPr>
              <p:cNvPr id="29845" name="AutoShape 64"/>
              <p:cNvSpPr>
                <a:spLocks noChangeArrowheads="1"/>
              </p:cNvSpPr>
              <p:nvPr/>
            </p:nvSpPr>
            <p:spPr bwMode="auto">
              <a:xfrm>
                <a:off x="975" y="754"/>
                <a:ext cx="498" cy="318"/>
              </a:xfrm>
              <a:prstGeom prst="parallelogram">
                <a:avLst>
                  <a:gd name="adj" fmla="val 39151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29846" name="Oval 65"/>
              <p:cNvSpPr>
                <a:spLocks noChangeArrowheads="1"/>
              </p:cNvSpPr>
              <p:nvPr/>
            </p:nvSpPr>
            <p:spPr bwMode="auto">
              <a:xfrm>
                <a:off x="1111" y="799"/>
                <a:ext cx="227" cy="22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11" name="Group 66"/>
            <p:cNvGrpSpPr>
              <a:grpSpLocks/>
            </p:cNvGrpSpPr>
            <p:nvPr/>
          </p:nvGrpSpPr>
          <p:grpSpPr bwMode="auto">
            <a:xfrm>
              <a:off x="4566" y="1869"/>
              <a:ext cx="312" cy="199"/>
              <a:chOff x="975" y="754"/>
              <a:chExt cx="498" cy="318"/>
            </a:xfrm>
          </p:grpSpPr>
          <p:sp>
            <p:nvSpPr>
              <p:cNvPr id="29843" name="AutoShape 67"/>
              <p:cNvSpPr>
                <a:spLocks noChangeArrowheads="1"/>
              </p:cNvSpPr>
              <p:nvPr/>
            </p:nvSpPr>
            <p:spPr bwMode="auto">
              <a:xfrm>
                <a:off x="975" y="754"/>
                <a:ext cx="498" cy="318"/>
              </a:xfrm>
              <a:prstGeom prst="parallelogram">
                <a:avLst>
                  <a:gd name="adj" fmla="val 39151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29844" name="Oval 68"/>
              <p:cNvSpPr>
                <a:spLocks noChangeArrowheads="1"/>
              </p:cNvSpPr>
              <p:nvPr/>
            </p:nvSpPr>
            <p:spPr bwMode="auto">
              <a:xfrm>
                <a:off x="1111" y="799"/>
                <a:ext cx="227" cy="22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12" name="Group 69"/>
            <p:cNvGrpSpPr>
              <a:grpSpLocks/>
            </p:cNvGrpSpPr>
            <p:nvPr/>
          </p:nvGrpSpPr>
          <p:grpSpPr bwMode="auto">
            <a:xfrm>
              <a:off x="4306" y="1917"/>
              <a:ext cx="312" cy="199"/>
              <a:chOff x="975" y="754"/>
              <a:chExt cx="498" cy="318"/>
            </a:xfrm>
          </p:grpSpPr>
          <p:sp>
            <p:nvSpPr>
              <p:cNvPr id="29841" name="AutoShape 70"/>
              <p:cNvSpPr>
                <a:spLocks noChangeArrowheads="1"/>
              </p:cNvSpPr>
              <p:nvPr/>
            </p:nvSpPr>
            <p:spPr bwMode="auto">
              <a:xfrm>
                <a:off x="975" y="754"/>
                <a:ext cx="498" cy="318"/>
              </a:xfrm>
              <a:prstGeom prst="parallelogram">
                <a:avLst>
                  <a:gd name="adj" fmla="val 39151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29842" name="Oval 71"/>
              <p:cNvSpPr>
                <a:spLocks noChangeArrowheads="1"/>
              </p:cNvSpPr>
              <p:nvPr/>
            </p:nvSpPr>
            <p:spPr bwMode="auto">
              <a:xfrm>
                <a:off x="1111" y="799"/>
                <a:ext cx="227" cy="22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13" name="Group 72"/>
            <p:cNvGrpSpPr>
              <a:grpSpLocks/>
            </p:cNvGrpSpPr>
            <p:nvPr/>
          </p:nvGrpSpPr>
          <p:grpSpPr bwMode="auto">
            <a:xfrm>
              <a:off x="4087" y="1981"/>
              <a:ext cx="312" cy="199"/>
              <a:chOff x="975" y="754"/>
              <a:chExt cx="498" cy="318"/>
            </a:xfrm>
          </p:grpSpPr>
          <p:sp>
            <p:nvSpPr>
              <p:cNvPr id="29839" name="AutoShape 73"/>
              <p:cNvSpPr>
                <a:spLocks noChangeArrowheads="1"/>
              </p:cNvSpPr>
              <p:nvPr/>
            </p:nvSpPr>
            <p:spPr bwMode="auto">
              <a:xfrm>
                <a:off x="975" y="754"/>
                <a:ext cx="498" cy="318"/>
              </a:xfrm>
              <a:prstGeom prst="parallelogram">
                <a:avLst>
                  <a:gd name="adj" fmla="val 39151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29840" name="Oval 74"/>
              <p:cNvSpPr>
                <a:spLocks noChangeArrowheads="1"/>
              </p:cNvSpPr>
              <p:nvPr/>
            </p:nvSpPr>
            <p:spPr bwMode="auto">
              <a:xfrm>
                <a:off x="1111" y="799"/>
                <a:ext cx="227" cy="22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14" name="Group 76"/>
            <p:cNvGrpSpPr>
              <a:grpSpLocks/>
            </p:cNvGrpSpPr>
            <p:nvPr/>
          </p:nvGrpSpPr>
          <p:grpSpPr bwMode="auto">
            <a:xfrm>
              <a:off x="3802" y="2180"/>
              <a:ext cx="312" cy="199"/>
              <a:chOff x="975" y="754"/>
              <a:chExt cx="498" cy="318"/>
            </a:xfrm>
          </p:grpSpPr>
          <p:sp>
            <p:nvSpPr>
              <p:cNvPr id="29837" name="AutoShape 77"/>
              <p:cNvSpPr>
                <a:spLocks noChangeArrowheads="1"/>
              </p:cNvSpPr>
              <p:nvPr/>
            </p:nvSpPr>
            <p:spPr bwMode="auto">
              <a:xfrm>
                <a:off x="975" y="754"/>
                <a:ext cx="498" cy="318"/>
              </a:xfrm>
              <a:prstGeom prst="parallelogram">
                <a:avLst>
                  <a:gd name="adj" fmla="val 39151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29838" name="Oval 78"/>
              <p:cNvSpPr>
                <a:spLocks noChangeArrowheads="1"/>
              </p:cNvSpPr>
              <p:nvPr/>
            </p:nvSpPr>
            <p:spPr bwMode="auto">
              <a:xfrm>
                <a:off x="1111" y="799"/>
                <a:ext cx="227" cy="22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15" name="Group 79"/>
            <p:cNvGrpSpPr>
              <a:grpSpLocks/>
            </p:cNvGrpSpPr>
            <p:nvPr/>
          </p:nvGrpSpPr>
          <p:grpSpPr bwMode="auto">
            <a:xfrm>
              <a:off x="5119" y="2180"/>
              <a:ext cx="312" cy="199"/>
              <a:chOff x="975" y="754"/>
              <a:chExt cx="498" cy="318"/>
            </a:xfrm>
          </p:grpSpPr>
          <p:sp>
            <p:nvSpPr>
              <p:cNvPr id="29835" name="AutoShape 80"/>
              <p:cNvSpPr>
                <a:spLocks noChangeArrowheads="1"/>
              </p:cNvSpPr>
              <p:nvPr/>
            </p:nvSpPr>
            <p:spPr bwMode="auto">
              <a:xfrm>
                <a:off x="975" y="754"/>
                <a:ext cx="498" cy="318"/>
              </a:xfrm>
              <a:prstGeom prst="parallelogram">
                <a:avLst>
                  <a:gd name="adj" fmla="val 39151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29836" name="Oval 81"/>
              <p:cNvSpPr>
                <a:spLocks noChangeArrowheads="1"/>
              </p:cNvSpPr>
              <p:nvPr/>
            </p:nvSpPr>
            <p:spPr bwMode="auto">
              <a:xfrm>
                <a:off x="1111" y="799"/>
                <a:ext cx="227" cy="22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16" name="Group 82"/>
            <p:cNvGrpSpPr>
              <a:grpSpLocks/>
            </p:cNvGrpSpPr>
            <p:nvPr/>
          </p:nvGrpSpPr>
          <p:grpSpPr bwMode="auto">
            <a:xfrm>
              <a:off x="4899" y="2172"/>
              <a:ext cx="312" cy="199"/>
              <a:chOff x="975" y="754"/>
              <a:chExt cx="498" cy="318"/>
            </a:xfrm>
          </p:grpSpPr>
          <p:sp>
            <p:nvSpPr>
              <p:cNvPr id="29833" name="AutoShape 83"/>
              <p:cNvSpPr>
                <a:spLocks noChangeArrowheads="1"/>
              </p:cNvSpPr>
              <p:nvPr/>
            </p:nvSpPr>
            <p:spPr bwMode="auto">
              <a:xfrm>
                <a:off x="975" y="754"/>
                <a:ext cx="498" cy="318"/>
              </a:xfrm>
              <a:prstGeom prst="parallelogram">
                <a:avLst>
                  <a:gd name="adj" fmla="val 39151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29834" name="Oval 84"/>
              <p:cNvSpPr>
                <a:spLocks noChangeArrowheads="1"/>
              </p:cNvSpPr>
              <p:nvPr/>
            </p:nvSpPr>
            <p:spPr bwMode="auto">
              <a:xfrm>
                <a:off x="1111" y="799"/>
                <a:ext cx="227" cy="22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17" name="Group 85"/>
            <p:cNvGrpSpPr>
              <a:grpSpLocks/>
            </p:cNvGrpSpPr>
            <p:nvPr/>
          </p:nvGrpSpPr>
          <p:grpSpPr bwMode="auto">
            <a:xfrm>
              <a:off x="4688" y="2084"/>
              <a:ext cx="312" cy="199"/>
              <a:chOff x="975" y="754"/>
              <a:chExt cx="498" cy="318"/>
            </a:xfrm>
          </p:grpSpPr>
          <p:sp>
            <p:nvSpPr>
              <p:cNvPr id="29831" name="AutoShape 86"/>
              <p:cNvSpPr>
                <a:spLocks noChangeArrowheads="1"/>
              </p:cNvSpPr>
              <p:nvPr/>
            </p:nvSpPr>
            <p:spPr bwMode="auto">
              <a:xfrm>
                <a:off x="975" y="754"/>
                <a:ext cx="498" cy="318"/>
              </a:xfrm>
              <a:prstGeom prst="parallelogram">
                <a:avLst>
                  <a:gd name="adj" fmla="val 39151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29832" name="Oval 87"/>
              <p:cNvSpPr>
                <a:spLocks noChangeArrowheads="1"/>
              </p:cNvSpPr>
              <p:nvPr/>
            </p:nvSpPr>
            <p:spPr bwMode="auto">
              <a:xfrm>
                <a:off x="1111" y="799"/>
                <a:ext cx="227" cy="22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18" name="Group 88"/>
            <p:cNvGrpSpPr>
              <a:grpSpLocks/>
            </p:cNvGrpSpPr>
            <p:nvPr/>
          </p:nvGrpSpPr>
          <p:grpSpPr bwMode="auto">
            <a:xfrm>
              <a:off x="4477" y="2036"/>
              <a:ext cx="312" cy="199"/>
              <a:chOff x="975" y="754"/>
              <a:chExt cx="498" cy="318"/>
            </a:xfrm>
          </p:grpSpPr>
          <p:sp>
            <p:nvSpPr>
              <p:cNvPr id="29829" name="AutoShape 89"/>
              <p:cNvSpPr>
                <a:spLocks noChangeArrowheads="1"/>
              </p:cNvSpPr>
              <p:nvPr/>
            </p:nvSpPr>
            <p:spPr bwMode="auto">
              <a:xfrm>
                <a:off x="975" y="754"/>
                <a:ext cx="498" cy="318"/>
              </a:xfrm>
              <a:prstGeom prst="parallelogram">
                <a:avLst>
                  <a:gd name="adj" fmla="val 39151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29830" name="Oval 90"/>
              <p:cNvSpPr>
                <a:spLocks noChangeArrowheads="1"/>
              </p:cNvSpPr>
              <p:nvPr/>
            </p:nvSpPr>
            <p:spPr bwMode="auto">
              <a:xfrm>
                <a:off x="1111" y="799"/>
                <a:ext cx="227" cy="22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19" name="Group 91"/>
            <p:cNvGrpSpPr>
              <a:grpSpLocks/>
            </p:cNvGrpSpPr>
            <p:nvPr/>
          </p:nvGrpSpPr>
          <p:grpSpPr bwMode="auto">
            <a:xfrm>
              <a:off x="4257" y="2044"/>
              <a:ext cx="312" cy="199"/>
              <a:chOff x="975" y="754"/>
              <a:chExt cx="498" cy="318"/>
            </a:xfrm>
          </p:grpSpPr>
          <p:sp>
            <p:nvSpPr>
              <p:cNvPr id="29827" name="AutoShape 92"/>
              <p:cNvSpPr>
                <a:spLocks noChangeArrowheads="1"/>
              </p:cNvSpPr>
              <p:nvPr/>
            </p:nvSpPr>
            <p:spPr bwMode="auto">
              <a:xfrm>
                <a:off x="975" y="754"/>
                <a:ext cx="498" cy="318"/>
              </a:xfrm>
              <a:prstGeom prst="parallelogram">
                <a:avLst>
                  <a:gd name="adj" fmla="val 39151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29828" name="Oval 93"/>
              <p:cNvSpPr>
                <a:spLocks noChangeArrowheads="1"/>
              </p:cNvSpPr>
              <p:nvPr/>
            </p:nvSpPr>
            <p:spPr bwMode="auto">
              <a:xfrm>
                <a:off x="1111" y="799"/>
                <a:ext cx="227" cy="22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20" name="Group 94"/>
            <p:cNvGrpSpPr>
              <a:grpSpLocks/>
            </p:cNvGrpSpPr>
            <p:nvPr/>
          </p:nvGrpSpPr>
          <p:grpSpPr bwMode="auto">
            <a:xfrm>
              <a:off x="4030" y="2180"/>
              <a:ext cx="312" cy="199"/>
              <a:chOff x="975" y="754"/>
              <a:chExt cx="498" cy="318"/>
            </a:xfrm>
          </p:grpSpPr>
          <p:sp>
            <p:nvSpPr>
              <p:cNvPr id="29825" name="AutoShape 95"/>
              <p:cNvSpPr>
                <a:spLocks noChangeArrowheads="1"/>
              </p:cNvSpPr>
              <p:nvPr/>
            </p:nvSpPr>
            <p:spPr bwMode="auto">
              <a:xfrm>
                <a:off x="975" y="754"/>
                <a:ext cx="498" cy="318"/>
              </a:xfrm>
              <a:prstGeom prst="parallelogram">
                <a:avLst>
                  <a:gd name="adj" fmla="val 39151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29826" name="Oval 96"/>
              <p:cNvSpPr>
                <a:spLocks noChangeArrowheads="1"/>
              </p:cNvSpPr>
              <p:nvPr/>
            </p:nvSpPr>
            <p:spPr bwMode="auto">
              <a:xfrm>
                <a:off x="1111" y="799"/>
                <a:ext cx="227" cy="22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29727" name="Freeform 101"/>
            <p:cNvSpPr>
              <a:spLocks/>
            </p:cNvSpPr>
            <p:nvPr/>
          </p:nvSpPr>
          <p:spPr bwMode="auto">
            <a:xfrm>
              <a:off x="3696" y="2376"/>
              <a:ext cx="1920" cy="88"/>
            </a:xfrm>
            <a:custGeom>
              <a:avLst/>
              <a:gdLst>
                <a:gd name="T0" fmla="*/ 0 w 1920"/>
                <a:gd name="T1" fmla="*/ 8 h 88"/>
                <a:gd name="T2" fmla="*/ 600 w 1920"/>
                <a:gd name="T3" fmla="*/ 32 h 88"/>
                <a:gd name="T4" fmla="*/ 896 w 1920"/>
                <a:gd name="T5" fmla="*/ 88 h 88"/>
                <a:gd name="T6" fmla="*/ 1120 w 1920"/>
                <a:gd name="T7" fmla="*/ 72 h 88"/>
                <a:gd name="T8" fmla="*/ 1208 w 1920"/>
                <a:gd name="T9" fmla="*/ 0 h 88"/>
                <a:gd name="T10" fmla="*/ 1920 w 1920"/>
                <a:gd name="T11" fmla="*/ 8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20"/>
                <a:gd name="T19" fmla="*/ 0 h 88"/>
                <a:gd name="T20" fmla="*/ 1920 w 1920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20" h="88">
                  <a:moveTo>
                    <a:pt x="0" y="8"/>
                  </a:moveTo>
                  <a:lnTo>
                    <a:pt x="600" y="32"/>
                  </a:lnTo>
                  <a:lnTo>
                    <a:pt x="896" y="88"/>
                  </a:lnTo>
                  <a:lnTo>
                    <a:pt x="1120" y="72"/>
                  </a:lnTo>
                  <a:lnTo>
                    <a:pt x="1208" y="0"/>
                  </a:lnTo>
                  <a:lnTo>
                    <a:pt x="1920" y="8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1" name="Group 126"/>
            <p:cNvGrpSpPr>
              <a:grpSpLocks/>
            </p:cNvGrpSpPr>
            <p:nvPr/>
          </p:nvGrpSpPr>
          <p:grpSpPr bwMode="auto">
            <a:xfrm rot="-66051">
              <a:off x="4197" y="2280"/>
              <a:ext cx="64" cy="253"/>
              <a:chOff x="2087" y="864"/>
              <a:chExt cx="265" cy="846"/>
            </a:xfrm>
          </p:grpSpPr>
          <p:sp>
            <p:nvSpPr>
              <p:cNvPr id="29814" name="Oval 127"/>
              <p:cNvSpPr>
                <a:spLocks noChangeArrowheads="1"/>
              </p:cNvSpPr>
              <p:nvPr/>
            </p:nvSpPr>
            <p:spPr bwMode="auto">
              <a:xfrm>
                <a:off x="2126" y="864"/>
                <a:ext cx="96" cy="288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29815" name="Freeform 128"/>
              <p:cNvSpPr>
                <a:spLocks/>
              </p:cNvSpPr>
              <p:nvPr/>
            </p:nvSpPr>
            <p:spPr bwMode="auto">
              <a:xfrm>
                <a:off x="2129" y="1134"/>
                <a:ext cx="223" cy="576"/>
              </a:xfrm>
              <a:custGeom>
                <a:avLst/>
                <a:gdLst>
                  <a:gd name="T0" fmla="*/ 51 w 223"/>
                  <a:gd name="T1" fmla="*/ 0 h 464"/>
                  <a:gd name="T2" fmla="*/ 15 w 223"/>
                  <a:gd name="T3" fmla="*/ 4047 h 464"/>
                  <a:gd name="T4" fmla="*/ 57 w 223"/>
                  <a:gd name="T5" fmla="*/ 6938 h 464"/>
                  <a:gd name="T6" fmla="*/ 75 w 223"/>
                  <a:gd name="T7" fmla="*/ 11336 h 464"/>
                  <a:gd name="T8" fmla="*/ 57 w 223"/>
                  <a:gd name="T9" fmla="*/ 11632 h 464"/>
                  <a:gd name="T10" fmla="*/ 21 w 223"/>
                  <a:gd name="T11" fmla="*/ 13150 h 464"/>
                  <a:gd name="T12" fmla="*/ 15 w 223"/>
                  <a:gd name="T13" fmla="*/ 16847 h 464"/>
                  <a:gd name="T14" fmla="*/ 33 w 223"/>
                  <a:gd name="T15" fmla="*/ 17131 h 464"/>
                  <a:gd name="T16" fmla="*/ 69 w 223"/>
                  <a:gd name="T17" fmla="*/ 18622 h 464"/>
                  <a:gd name="T18" fmla="*/ 81 w 223"/>
                  <a:gd name="T19" fmla="*/ 20819 h 464"/>
                  <a:gd name="T20" fmla="*/ 27 w 223"/>
                  <a:gd name="T21" fmla="*/ 22679 h 464"/>
                  <a:gd name="T22" fmla="*/ 39 w 223"/>
                  <a:gd name="T23" fmla="*/ 27407 h 464"/>
                  <a:gd name="T24" fmla="*/ 87 w 223"/>
                  <a:gd name="T25" fmla="*/ 28153 h 464"/>
                  <a:gd name="T26" fmla="*/ 201 w 223"/>
                  <a:gd name="T27" fmla="*/ 25962 h 464"/>
                  <a:gd name="T28" fmla="*/ 213 w 223"/>
                  <a:gd name="T29" fmla="*/ 23741 h 464"/>
                  <a:gd name="T30" fmla="*/ 207 w 223"/>
                  <a:gd name="T31" fmla="*/ 18269 h 46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23"/>
                  <a:gd name="T49" fmla="*/ 0 h 464"/>
                  <a:gd name="T50" fmla="*/ 223 w 223"/>
                  <a:gd name="T51" fmla="*/ 464 h 46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23" h="464">
                    <a:moveTo>
                      <a:pt x="51" y="0"/>
                    </a:moveTo>
                    <a:cubicBezTo>
                      <a:pt x="37" y="21"/>
                      <a:pt x="15" y="66"/>
                      <a:pt x="15" y="66"/>
                    </a:cubicBezTo>
                    <a:cubicBezTo>
                      <a:pt x="22" y="94"/>
                      <a:pt x="29" y="105"/>
                      <a:pt x="57" y="114"/>
                    </a:cubicBezTo>
                    <a:cubicBezTo>
                      <a:pt x="75" y="132"/>
                      <a:pt x="93" y="158"/>
                      <a:pt x="75" y="186"/>
                    </a:cubicBezTo>
                    <a:cubicBezTo>
                      <a:pt x="71" y="191"/>
                      <a:pt x="63" y="189"/>
                      <a:pt x="57" y="192"/>
                    </a:cubicBezTo>
                    <a:cubicBezTo>
                      <a:pt x="44" y="199"/>
                      <a:pt x="21" y="216"/>
                      <a:pt x="21" y="216"/>
                    </a:cubicBezTo>
                    <a:cubicBezTo>
                      <a:pt x="15" y="233"/>
                      <a:pt x="0" y="257"/>
                      <a:pt x="15" y="276"/>
                    </a:cubicBezTo>
                    <a:cubicBezTo>
                      <a:pt x="19" y="281"/>
                      <a:pt x="27" y="279"/>
                      <a:pt x="33" y="282"/>
                    </a:cubicBezTo>
                    <a:cubicBezTo>
                      <a:pt x="46" y="289"/>
                      <a:pt x="69" y="306"/>
                      <a:pt x="69" y="306"/>
                    </a:cubicBezTo>
                    <a:cubicBezTo>
                      <a:pt x="73" y="318"/>
                      <a:pt x="77" y="330"/>
                      <a:pt x="81" y="342"/>
                    </a:cubicBezTo>
                    <a:cubicBezTo>
                      <a:pt x="81" y="343"/>
                      <a:pt x="31" y="369"/>
                      <a:pt x="27" y="372"/>
                    </a:cubicBezTo>
                    <a:cubicBezTo>
                      <a:pt x="15" y="397"/>
                      <a:pt x="5" y="435"/>
                      <a:pt x="39" y="450"/>
                    </a:cubicBezTo>
                    <a:cubicBezTo>
                      <a:pt x="54" y="457"/>
                      <a:pt x="87" y="462"/>
                      <a:pt x="87" y="462"/>
                    </a:cubicBezTo>
                    <a:cubicBezTo>
                      <a:pt x="204" y="454"/>
                      <a:pt x="143" y="464"/>
                      <a:pt x="201" y="426"/>
                    </a:cubicBezTo>
                    <a:cubicBezTo>
                      <a:pt x="205" y="414"/>
                      <a:pt x="209" y="402"/>
                      <a:pt x="213" y="390"/>
                    </a:cubicBezTo>
                    <a:cubicBezTo>
                      <a:pt x="223" y="361"/>
                      <a:pt x="207" y="300"/>
                      <a:pt x="207" y="300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16" name="Freeform 129"/>
              <p:cNvSpPr>
                <a:spLocks/>
              </p:cNvSpPr>
              <p:nvPr/>
            </p:nvSpPr>
            <p:spPr bwMode="auto">
              <a:xfrm>
                <a:off x="2186" y="1200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17" name="Freeform 130"/>
              <p:cNvSpPr>
                <a:spLocks/>
              </p:cNvSpPr>
              <p:nvPr/>
            </p:nvSpPr>
            <p:spPr bwMode="auto">
              <a:xfrm>
                <a:off x="2204" y="1398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18" name="Freeform 131"/>
              <p:cNvSpPr>
                <a:spLocks/>
              </p:cNvSpPr>
              <p:nvPr/>
            </p:nvSpPr>
            <p:spPr bwMode="auto">
              <a:xfrm>
                <a:off x="2087" y="1500"/>
                <a:ext cx="54" cy="78"/>
              </a:xfrm>
              <a:custGeom>
                <a:avLst/>
                <a:gdLst>
                  <a:gd name="T0" fmla="*/ 42 w 54"/>
                  <a:gd name="T1" fmla="*/ 0 h 78"/>
                  <a:gd name="T2" fmla="*/ 54 w 54"/>
                  <a:gd name="T3" fmla="*/ 78 h 78"/>
                  <a:gd name="T4" fmla="*/ 0 60000 65536"/>
                  <a:gd name="T5" fmla="*/ 0 60000 65536"/>
                  <a:gd name="T6" fmla="*/ 0 w 54"/>
                  <a:gd name="T7" fmla="*/ 0 h 78"/>
                  <a:gd name="T8" fmla="*/ 54 w 54"/>
                  <a:gd name="T9" fmla="*/ 78 h 7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78">
                    <a:moveTo>
                      <a:pt x="42" y="0"/>
                    </a:moveTo>
                    <a:cubicBezTo>
                      <a:pt x="53" y="17"/>
                      <a:pt x="0" y="36"/>
                      <a:pt x="54" y="78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19" name="Freeform 132"/>
              <p:cNvSpPr>
                <a:spLocks/>
              </p:cNvSpPr>
              <p:nvPr/>
            </p:nvSpPr>
            <p:spPr bwMode="auto">
              <a:xfrm>
                <a:off x="2099" y="1275"/>
                <a:ext cx="54" cy="78"/>
              </a:xfrm>
              <a:custGeom>
                <a:avLst/>
                <a:gdLst>
                  <a:gd name="T0" fmla="*/ 42 w 54"/>
                  <a:gd name="T1" fmla="*/ 0 h 78"/>
                  <a:gd name="T2" fmla="*/ 54 w 54"/>
                  <a:gd name="T3" fmla="*/ 78 h 78"/>
                  <a:gd name="T4" fmla="*/ 0 60000 65536"/>
                  <a:gd name="T5" fmla="*/ 0 60000 65536"/>
                  <a:gd name="T6" fmla="*/ 0 w 54"/>
                  <a:gd name="T7" fmla="*/ 0 h 78"/>
                  <a:gd name="T8" fmla="*/ 54 w 54"/>
                  <a:gd name="T9" fmla="*/ 78 h 7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78">
                    <a:moveTo>
                      <a:pt x="42" y="0"/>
                    </a:moveTo>
                    <a:cubicBezTo>
                      <a:pt x="53" y="17"/>
                      <a:pt x="0" y="36"/>
                      <a:pt x="54" y="78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20" name="Freeform 133"/>
              <p:cNvSpPr>
                <a:spLocks/>
              </p:cNvSpPr>
              <p:nvPr/>
            </p:nvSpPr>
            <p:spPr bwMode="auto">
              <a:xfrm>
                <a:off x="2156" y="1296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21" name="Freeform 134"/>
              <p:cNvSpPr>
                <a:spLocks/>
              </p:cNvSpPr>
              <p:nvPr/>
            </p:nvSpPr>
            <p:spPr bwMode="auto">
              <a:xfrm>
                <a:off x="2165" y="1410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22" name="Freeform 135"/>
              <p:cNvSpPr>
                <a:spLocks/>
              </p:cNvSpPr>
              <p:nvPr/>
            </p:nvSpPr>
            <p:spPr bwMode="auto">
              <a:xfrm>
                <a:off x="2183" y="1599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23" name="Freeform 136"/>
              <p:cNvSpPr>
                <a:spLocks/>
              </p:cNvSpPr>
              <p:nvPr/>
            </p:nvSpPr>
            <p:spPr bwMode="auto">
              <a:xfrm>
                <a:off x="2147" y="1506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24" name="Freeform 137"/>
              <p:cNvSpPr>
                <a:spLocks/>
              </p:cNvSpPr>
              <p:nvPr/>
            </p:nvSpPr>
            <p:spPr bwMode="auto">
              <a:xfrm flipH="1">
                <a:off x="2099" y="1593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2" name="Group 150"/>
            <p:cNvGrpSpPr>
              <a:grpSpLocks/>
            </p:cNvGrpSpPr>
            <p:nvPr/>
          </p:nvGrpSpPr>
          <p:grpSpPr bwMode="auto">
            <a:xfrm rot="-66051">
              <a:off x="3901" y="2296"/>
              <a:ext cx="64" cy="253"/>
              <a:chOff x="2087" y="864"/>
              <a:chExt cx="265" cy="846"/>
            </a:xfrm>
          </p:grpSpPr>
          <p:sp>
            <p:nvSpPr>
              <p:cNvPr id="29803" name="Oval 151"/>
              <p:cNvSpPr>
                <a:spLocks noChangeArrowheads="1"/>
              </p:cNvSpPr>
              <p:nvPr/>
            </p:nvSpPr>
            <p:spPr bwMode="auto">
              <a:xfrm>
                <a:off x="2126" y="864"/>
                <a:ext cx="96" cy="288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29804" name="Freeform 152"/>
              <p:cNvSpPr>
                <a:spLocks/>
              </p:cNvSpPr>
              <p:nvPr/>
            </p:nvSpPr>
            <p:spPr bwMode="auto">
              <a:xfrm>
                <a:off x="2129" y="1134"/>
                <a:ext cx="223" cy="576"/>
              </a:xfrm>
              <a:custGeom>
                <a:avLst/>
                <a:gdLst>
                  <a:gd name="T0" fmla="*/ 51 w 223"/>
                  <a:gd name="T1" fmla="*/ 0 h 464"/>
                  <a:gd name="T2" fmla="*/ 15 w 223"/>
                  <a:gd name="T3" fmla="*/ 4047 h 464"/>
                  <a:gd name="T4" fmla="*/ 57 w 223"/>
                  <a:gd name="T5" fmla="*/ 6938 h 464"/>
                  <a:gd name="T6" fmla="*/ 75 w 223"/>
                  <a:gd name="T7" fmla="*/ 11336 h 464"/>
                  <a:gd name="T8" fmla="*/ 57 w 223"/>
                  <a:gd name="T9" fmla="*/ 11632 h 464"/>
                  <a:gd name="T10" fmla="*/ 21 w 223"/>
                  <a:gd name="T11" fmla="*/ 13150 h 464"/>
                  <a:gd name="T12" fmla="*/ 15 w 223"/>
                  <a:gd name="T13" fmla="*/ 16847 h 464"/>
                  <a:gd name="T14" fmla="*/ 33 w 223"/>
                  <a:gd name="T15" fmla="*/ 17131 h 464"/>
                  <a:gd name="T16" fmla="*/ 69 w 223"/>
                  <a:gd name="T17" fmla="*/ 18622 h 464"/>
                  <a:gd name="T18" fmla="*/ 81 w 223"/>
                  <a:gd name="T19" fmla="*/ 20819 h 464"/>
                  <a:gd name="T20" fmla="*/ 27 w 223"/>
                  <a:gd name="T21" fmla="*/ 22679 h 464"/>
                  <a:gd name="T22" fmla="*/ 39 w 223"/>
                  <a:gd name="T23" fmla="*/ 27407 h 464"/>
                  <a:gd name="T24" fmla="*/ 87 w 223"/>
                  <a:gd name="T25" fmla="*/ 28153 h 464"/>
                  <a:gd name="T26" fmla="*/ 201 w 223"/>
                  <a:gd name="T27" fmla="*/ 25962 h 464"/>
                  <a:gd name="T28" fmla="*/ 213 w 223"/>
                  <a:gd name="T29" fmla="*/ 23741 h 464"/>
                  <a:gd name="T30" fmla="*/ 207 w 223"/>
                  <a:gd name="T31" fmla="*/ 18269 h 46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23"/>
                  <a:gd name="T49" fmla="*/ 0 h 464"/>
                  <a:gd name="T50" fmla="*/ 223 w 223"/>
                  <a:gd name="T51" fmla="*/ 464 h 46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23" h="464">
                    <a:moveTo>
                      <a:pt x="51" y="0"/>
                    </a:moveTo>
                    <a:cubicBezTo>
                      <a:pt x="37" y="21"/>
                      <a:pt x="15" y="66"/>
                      <a:pt x="15" y="66"/>
                    </a:cubicBezTo>
                    <a:cubicBezTo>
                      <a:pt x="22" y="94"/>
                      <a:pt x="29" y="105"/>
                      <a:pt x="57" y="114"/>
                    </a:cubicBezTo>
                    <a:cubicBezTo>
                      <a:pt x="75" y="132"/>
                      <a:pt x="93" y="158"/>
                      <a:pt x="75" y="186"/>
                    </a:cubicBezTo>
                    <a:cubicBezTo>
                      <a:pt x="71" y="191"/>
                      <a:pt x="63" y="189"/>
                      <a:pt x="57" y="192"/>
                    </a:cubicBezTo>
                    <a:cubicBezTo>
                      <a:pt x="44" y="199"/>
                      <a:pt x="21" y="216"/>
                      <a:pt x="21" y="216"/>
                    </a:cubicBezTo>
                    <a:cubicBezTo>
                      <a:pt x="15" y="233"/>
                      <a:pt x="0" y="257"/>
                      <a:pt x="15" y="276"/>
                    </a:cubicBezTo>
                    <a:cubicBezTo>
                      <a:pt x="19" y="281"/>
                      <a:pt x="27" y="279"/>
                      <a:pt x="33" y="282"/>
                    </a:cubicBezTo>
                    <a:cubicBezTo>
                      <a:pt x="46" y="289"/>
                      <a:pt x="69" y="306"/>
                      <a:pt x="69" y="306"/>
                    </a:cubicBezTo>
                    <a:cubicBezTo>
                      <a:pt x="73" y="318"/>
                      <a:pt x="77" y="330"/>
                      <a:pt x="81" y="342"/>
                    </a:cubicBezTo>
                    <a:cubicBezTo>
                      <a:pt x="81" y="343"/>
                      <a:pt x="31" y="369"/>
                      <a:pt x="27" y="372"/>
                    </a:cubicBezTo>
                    <a:cubicBezTo>
                      <a:pt x="15" y="397"/>
                      <a:pt x="5" y="435"/>
                      <a:pt x="39" y="450"/>
                    </a:cubicBezTo>
                    <a:cubicBezTo>
                      <a:pt x="54" y="457"/>
                      <a:pt x="87" y="462"/>
                      <a:pt x="87" y="462"/>
                    </a:cubicBezTo>
                    <a:cubicBezTo>
                      <a:pt x="204" y="454"/>
                      <a:pt x="143" y="464"/>
                      <a:pt x="201" y="426"/>
                    </a:cubicBezTo>
                    <a:cubicBezTo>
                      <a:pt x="205" y="414"/>
                      <a:pt x="209" y="402"/>
                      <a:pt x="213" y="390"/>
                    </a:cubicBezTo>
                    <a:cubicBezTo>
                      <a:pt x="223" y="361"/>
                      <a:pt x="207" y="300"/>
                      <a:pt x="207" y="300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05" name="Freeform 153"/>
              <p:cNvSpPr>
                <a:spLocks/>
              </p:cNvSpPr>
              <p:nvPr/>
            </p:nvSpPr>
            <p:spPr bwMode="auto">
              <a:xfrm>
                <a:off x="2186" y="1200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06" name="Freeform 154"/>
              <p:cNvSpPr>
                <a:spLocks/>
              </p:cNvSpPr>
              <p:nvPr/>
            </p:nvSpPr>
            <p:spPr bwMode="auto">
              <a:xfrm>
                <a:off x="2204" y="1398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07" name="Freeform 155"/>
              <p:cNvSpPr>
                <a:spLocks/>
              </p:cNvSpPr>
              <p:nvPr/>
            </p:nvSpPr>
            <p:spPr bwMode="auto">
              <a:xfrm>
                <a:off x="2087" y="1500"/>
                <a:ext cx="54" cy="78"/>
              </a:xfrm>
              <a:custGeom>
                <a:avLst/>
                <a:gdLst>
                  <a:gd name="T0" fmla="*/ 42 w 54"/>
                  <a:gd name="T1" fmla="*/ 0 h 78"/>
                  <a:gd name="T2" fmla="*/ 54 w 54"/>
                  <a:gd name="T3" fmla="*/ 78 h 78"/>
                  <a:gd name="T4" fmla="*/ 0 60000 65536"/>
                  <a:gd name="T5" fmla="*/ 0 60000 65536"/>
                  <a:gd name="T6" fmla="*/ 0 w 54"/>
                  <a:gd name="T7" fmla="*/ 0 h 78"/>
                  <a:gd name="T8" fmla="*/ 54 w 54"/>
                  <a:gd name="T9" fmla="*/ 78 h 7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78">
                    <a:moveTo>
                      <a:pt x="42" y="0"/>
                    </a:moveTo>
                    <a:cubicBezTo>
                      <a:pt x="53" y="17"/>
                      <a:pt x="0" y="36"/>
                      <a:pt x="54" y="78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08" name="Freeform 156"/>
              <p:cNvSpPr>
                <a:spLocks/>
              </p:cNvSpPr>
              <p:nvPr/>
            </p:nvSpPr>
            <p:spPr bwMode="auto">
              <a:xfrm>
                <a:off x="2099" y="1275"/>
                <a:ext cx="54" cy="78"/>
              </a:xfrm>
              <a:custGeom>
                <a:avLst/>
                <a:gdLst>
                  <a:gd name="T0" fmla="*/ 42 w 54"/>
                  <a:gd name="T1" fmla="*/ 0 h 78"/>
                  <a:gd name="T2" fmla="*/ 54 w 54"/>
                  <a:gd name="T3" fmla="*/ 78 h 78"/>
                  <a:gd name="T4" fmla="*/ 0 60000 65536"/>
                  <a:gd name="T5" fmla="*/ 0 60000 65536"/>
                  <a:gd name="T6" fmla="*/ 0 w 54"/>
                  <a:gd name="T7" fmla="*/ 0 h 78"/>
                  <a:gd name="T8" fmla="*/ 54 w 54"/>
                  <a:gd name="T9" fmla="*/ 78 h 7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78">
                    <a:moveTo>
                      <a:pt x="42" y="0"/>
                    </a:moveTo>
                    <a:cubicBezTo>
                      <a:pt x="53" y="17"/>
                      <a:pt x="0" y="36"/>
                      <a:pt x="54" y="78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09" name="Freeform 157"/>
              <p:cNvSpPr>
                <a:spLocks/>
              </p:cNvSpPr>
              <p:nvPr/>
            </p:nvSpPr>
            <p:spPr bwMode="auto">
              <a:xfrm>
                <a:off x="2156" y="1296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10" name="Freeform 158"/>
              <p:cNvSpPr>
                <a:spLocks/>
              </p:cNvSpPr>
              <p:nvPr/>
            </p:nvSpPr>
            <p:spPr bwMode="auto">
              <a:xfrm>
                <a:off x="2165" y="1410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11" name="Freeform 159"/>
              <p:cNvSpPr>
                <a:spLocks/>
              </p:cNvSpPr>
              <p:nvPr/>
            </p:nvSpPr>
            <p:spPr bwMode="auto">
              <a:xfrm>
                <a:off x="2183" y="1599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12" name="Freeform 160"/>
              <p:cNvSpPr>
                <a:spLocks/>
              </p:cNvSpPr>
              <p:nvPr/>
            </p:nvSpPr>
            <p:spPr bwMode="auto">
              <a:xfrm>
                <a:off x="2147" y="1506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13" name="Freeform 161"/>
              <p:cNvSpPr>
                <a:spLocks/>
              </p:cNvSpPr>
              <p:nvPr/>
            </p:nvSpPr>
            <p:spPr bwMode="auto">
              <a:xfrm flipH="1">
                <a:off x="2099" y="1593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3" name="Group 162"/>
            <p:cNvGrpSpPr>
              <a:grpSpLocks/>
            </p:cNvGrpSpPr>
            <p:nvPr/>
          </p:nvGrpSpPr>
          <p:grpSpPr bwMode="auto">
            <a:xfrm rot="-66051">
              <a:off x="4053" y="2312"/>
              <a:ext cx="64" cy="253"/>
              <a:chOff x="2087" y="864"/>
              <a:chExt cx="265" cy="846"/>
            </a:xfrm>
          </p:grpSpPr>
          <p:sp>
            <p:nvSpPr>
              <p:cNvPr id="29792" name="Oval 163"/>
              <p:cNvSpPr>
                <a:spLocks noChangeArrowheads="1"/>
              </p:cNvSpPr>
              <p:nvPr/>
            </p:nvSpPr>
            <p:spPr bwMode="auto">
              <a:xfrm>
                <a:off x="2126" y="864"/>
                <a:ext cx="96" cy="288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29793" name="Freeform 164"/>
              <p:cNvSpPr>
                <a:spLocks/>
              </p:cNvSpPr>
              <p:nvPr/>
            </p:nvSpPr>
            <p:spPr bwMode="auto">
              <a:xfrm>
                <a:off x="2129" y="1134"/>
                <a:ext cx="223" cy="576"/>
              </a:xfrm>
              <a:custGeom>
                <a:avLst/>
                <a:gdLst>
                  <a:gd name="T0" fmla="*/ 51 w 223"/>
                  <a:gd name="T1" fmla="*/ 0 h 464"/>
                  <a:gd name="T2" fmla="*/ 15 w 223"/>
                  <a:gd name="T3" fmla="*/ 4047 h 464"/>
                  <a:gd name="T4" fmla="*/ 57 w 223"/>
                  <a:gd name="T5" fmla="*/ 6938 h 464"/>
                  <a:gd name="T6" fmla="*/ 75 w 223"/>
                  <a:gd name="T7" fmla="*/ 11336 h 464"/>
                  <a:gd name="T8" fmla="*/ 57 w 223"/>
                  <a:gd name="T9" fmla="*/ 11632 h 464"/>
                  <a:gd name="T10" fmla="*/ 21 w 223"/>
                  <a:gd name="T11" fmla="*/ 13150 h 464"/>
                  <a:gd name="T12" fmla="*/ 15 w 223"/>
                  <a:gd name="T13" fmla="*/ 16847 h 464"/>
                  <a:gd name="T14" fmla="*/ 33 w 223"/>
                  <a:gd name="T15" fmla="*/ 17131 h 464"/>
                  <a:gd name="T16" fmla="*/ 69 w 223"/>
                  <a:gd name="T17" fmla="*/ 18622 h 464"/>
                  <a:gd name="T18" fmla="*/ 81 w 223"/>
                  <a:gd name="T19" fmla="*/ 20819 h 464"/>
                  <a:gd name="T20" fmla="*/ 27 w 223"/>
                  <a:gd name="T21" fmla="*/ 22679 h 464"/>
                  <a:gd name="T22" fmla="*/ 39 w 223"/>
                  <a:gd name="T23" fmla="*/ 27407 h 464"/>
                  <a:gd name="T24" fmla="*/ 87 w 223"/>
                  <a:gd name="T25" fmla="*/ 28153 h 464"/>
                  <a:gd name="T26" fmla="*/ 201 w 223"/>
                  <a:gd name="T27" fmla="*/ 25962 h 464"/>
                  <a:gd name="T28" fmla="*/ 213 w 223"/>
                  <a:gd name="T29" fmla="*/ 23741 h 464"/>
                  <a:gd name="T30" fmla="*/ 207 w 223"/>
                  <a:gd name="T31" fmla="*/ 18269 h 46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23"/>
                  <a:gd name="T49" fmla="*/ 0 h 464"/>
                  <a:gd name="T50" fmla="*/ 223 w 223"/>
                  <a:gd name="T51" fmla="*/ 464 h 46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23" h="464">
                    <a:moveTo>
                      <a:pt x="51" y="0"/>
                    </a:moveTo>
                    <a:cubicBezTo>
                      <a:pt x="37" y="21"/>
                      <a:pt x="15" y="66"/>
                      <a:pt x="15" y="66"/>
                    </a:cubicBezTo>
                    <a:cubicBezTo>
                      <a:pt x="22" y="94"/>
                      <a:pt x="29" y="105"/>
                      <a:pt x="57" y="114"/>
                    </a:cubicBezTo>
                    <a:cubicBezTo>
                      <a:pt x="75" y="132"/>
                      <a:pt x="93" y="158"/>
                      <a:pt x="75" y="186"/>
                    </a:cubicBezTo>
                    <a:cubicBezTo>
                      <a:pt x="71" y="191"/>
                      <a:pt x="63" y="189"/>
                      <a:pt x="57" y="192"/>
                    </a:cubicBezTo>
                    <a:cubicBezTo>
                      <a:pt x="44" y="199"/>
                      <a:pt x="21" y="216"/>
                      <a:pt x="21" y="216"/>
                    </a:cubicBezTo>
                    <a:cubicBezTo>
                      <a:pt x="15" y="233"/>
                      <a:pt x="0" y="257"/>
                      <a:pt x="15" y="276"/>
                    </a:cubicBezTo>
                    <a:cubicBezTo>
                      <a:pt x="19" y="281"/>
                      <a:pt x="27" y="279"/>
                      <a:pt x="33" y="282"/>
                    </a:cubicBezTo>
                    <a:cubicBezTo>
                      <a:pt x="46" y="289"/>
                      <a:pt x="69" y="306"/>
                      <a:pt x="69" y="306"/>
                    </a:cubicBezTo>
                    <a:cubicBezTo>
                      <a:pt x="73" y="318"/>
                      <a:pt x="77" y="330"/>
                      <a:pt x="81" y="342"/>
                    </a:cubicBezTo>
                    <a:cubicBezTo>
                      <a:pt x="81" y="343"/>
                      <a:pt x="31" y="369"/>
                      <a:pt x="27" y="372"/>
                    </a:cubicBezTo>
                    <a:cubicBezTo>
                      <a:pt x="15" y="397"/>
                      <a:pt x="5" y="435"/>
                      <a:pt x="39" y="450"/>
                    </a:cubicBezTo>
                    <a:cubicBezTo>
                      <a:pt x="54" y="457"/>
                      <a:pt x="87" y="462"/>
                      <a:pt x="87" y="462"/>
                    </a:cubicBezTo>
                    <a:cubicBezTo>
                      <a:pt x="204" y="454"/>
                      <a:pt x="143" y="464"/>
                      <a:pt x="201" y="426"/>
                    </a:cubicBezTo>
                    <a:cubicBezTo>
                      <a:pt x="205" y="414"/>
                      <a:pt x="209" y="402"/>
                      <a:pt x="213" y="390"/>
                    </a:cubicBezTo>
                    <a:cubicBezTo>
                      <a:pt x="223" y="361"/>
                      <a:pt x="207" y="300"/>
                      <a:pt x="207" y="300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94" name="Freeform 165"/>
              <p:cNvSpPr>
                <a:spLocks/>
              </p:cNvSpPr>
              <p:nvPr/>
            </p:nvSpPr>
            <p:spPr bwMode="auto">
              <a:xfrm>
                <a:off x="2186" y="1200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95" name="Freeform 166"/>
              <p:cNvSpPr>
                <a:spLocks/>
              </p:cNvSpPr>
              <p:nvPr/>
            </p:nvSpPr>
            <p:spPr bwMode="auto">
              <a:xfrm>
                <a:off x="2204" y="1398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96" name="Freeform 167"/>
              <p:cNvSpPr>
                <a:spLocks/>
              </p:cNvSpPr>
              <p:nvPr/>
            </p:nvSpPr>
            <p:spPr bwMode="auto">
              <a:xfrm>
                <a:off x="2087" y="1500"/>
                <a:ext cx="54" cy="78"/>
              </a:xfrm>
              <a:custGeom>
                <a:avLst/>
                <a:gdLst>
                  <a:gd name="T0" fmla="*/ 42 w 54"/>
                  <a:gd name="T1" fmla="*/ 0 h 78"/>
                  <a:gd name="T2" fmla="*/ 54 w 54"/>
                  <a:gd name="T3" fmla="*/ 78 h 78"/>
                  <a:gd name="T4" fmla="*/ 0 60000 65536"/>
                  <a:gd name="T5" fmla="*/ 0 60000 65536"/>
                  <a:gd name="T6" fmla="*/ 0 w 54"/>
                  <a:gd name="T7" fmla="*/ 0 h 78"/>
                  <a:gd name="T8" fmla="*/ 54 w 54"/>
                  <a:gd name="T9" fmla="*/ 78 h 7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78">
                    <a:moveTo>
                      <a:pt x="42" y="0"/>
                    </a:moveTo>
                    <a:cubicBezTo>
                      <a:pt x="53" y="17"/>
                      <a:pt x="0" y="36"/>
                      <a:pt x="54" y="78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97" name="Freeform 168"/>
              <p:cNvSpPr>
                <a:spLocks/>
              </p:cNvSpPr>
              <p:nvPr/>
            </p:nvSpPr>
            <p:spPr bwMode="auto">
              <a:xfrm>
                <a:off x="2099" y="1275"/>
                <a:ext cx="54" cy="78"/>
              </a:xfrm>
              <a:custGeom>
                <a:avLst/>
                <a:gdLst>
                  <a:gd name="T0" fmla="*/ 42 w 54"/>
                  <a:gd name="T1" fmla="*/ 0 h 78"/>
                  <a:gd name="T2" fmla="*/ 54 w 54"/>
                  <a:gd name="T3" fmla="*/ 78 h 78"/>
                  <a:gd name="T4" fmla="*/ 0 60000 65536"/>
                  <a:gd name="T5" fmla="*/ 0 60000 65536"/>
                  <a:gd name="T6" fmla="*/ 0 w 54"/>
                  <a:gd name="T7" fmla="*/ 0 h 78"/>
                  <a:gd name="T8" fmla="*/ 54 w 54"/>
                  <a:gd name="T9" fmla="*/ 78 h 7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78">
                    <a:moveTo>
                      <a:pt x="42" y="0"/>
                    </a:moveTo>
                    <a:cubicBezTo>
                      <a:pt x="53" y="17"/>
                      <a:pt x="0" y="36"/>
                      <a:pt x="54" y="78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98" name="Freeform 169"/>
              <p:cNvSpPr>
                <a:spLocks/>
              </p:cNvSpPr>
              <p:nvPr/>
            </p:nvSpPr>
            <p:spPr bwMode="auto">
              <a:xfrm>
                <a:off x="2156" y="1296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99" name="Freeform 170"/>
              <p:cNvSpPr>
                <a:spLocks/>
              </p:cNvSpPr>
              <p:nvPr/>
            </p:nvSpPr>
            <p:spPr bwMode="auto">
              <a:xfrm>
                <a:off x="2165" y="1410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00" name="Freeform 171"/>
              <p:cNvSpPr>
                <a:spLocks/>
              </p:cNvSpPr>
              <p:nvPr/>
            </p:nvSpPr>
            <p:spPr bwMode="auto">
              <a:xfrm>
                <a:off x="2183" y="1599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01" name="Freeform 172"/>
              <p:cNvSpPr>
                <a:spLocks/>
              </p:cNvSpPr>
              <p:nvPr/>
            </p:nvSpPr>
            <p:spPr bwMode="auto">
              <a:xfrm>
                <a:off x="2147" y="1506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02" name="Freeform 173"/>
              <p:cNvSpPr>
                <a:spLocks/>
              </p:cNvSpPr>
              <p:nvPr/>
            </p:nvSpPr>
            <p:spPr bwMode="auto">
              <a:xfrm flipH="1">
                <a:off x="2099" y="1593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4" name="Group 174"/>
            <p:cNvGrpSpPr>
              <a:grpSpLocks/>
            </p:cNvGrpSpPr>
            <p:nvPr/>
          </p:nvGrpSpPr>
          <p:grpSpPr bwMode="auto">
            <a:xfrm rot="-66051">
              <a:off x="4973" y="2296"/>
              <a:ext cx="64" cy="253"/>
              <a:chOff x="2087" y="864"/>
              <a:chExt cx="265" cy="846"/>
            </a:xfrm>
          </p:grpSpPr>
          <p:sp>
            <p:nvSpPr>
              <p:cNvPr id="29781" name="Oval 175"/>
              <p:cNvSpPr>
                <a:spLocks noChangeArrowheads="1"/>
              </p:cNvSpPr>
              <p:nvPr/>
            </p:nvSpPr>
            <p:spPr bwMode="auto">
              <a:xfrm>
                <a:off x="2126" y="864"/>
                <a:ext cx="96" cy="288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29782" name="Freeform 176"/>
              <p:cNvSpPr>
                <a:spLocks/>
              </p:cNvSpPr>
              <p:nvPr/>
            </p:nvSpPr>
            <p:spPr bwMode="auto">
              <a:xfrm>
                <a:off x="2129" y="1134"/>
                <a:ext cx="223" cy="576"/>
              </a:xfrm>
              <a:custGeom>
                <a:avLst/>
                <a:gdLst>
                  <a:gd name="T0" fmla="*/ 51 w 223"/>
                  <a:gd name="T1" fmla="*/ 0 h 464"/>
                  <a:gd name="T2" fmla="*/ 15 w 223"/>
                  <a:gd name="T3" fmla="*/ 4047 h 464"/>
                  <a:gd name="T4" fmla="*/ 57 w 223"/>
                  <a:gd name="T5" fmla="*/ 6938 h 464"/>
                  <a:gd name="T6" fmla="*/ 75 w 223"/>
                  <a:gd name="T7" fmla="*/ 11336 h 464"/>
                  <a:gd name="T8" fmla="*/ 57 w 223"/>
                  <a:gd name="T9" fmla="*/ 11632 h 464"/>
                  <a:gd name="T10" fmla="*/ 21 w 223"/>
                  <a:gd name="T11" fmla="*/ 13150 h 464"/>
                  <a:gd name="T12" fmla="*/ 15 w 223"/>
                  <a:gd name="T13" fmla="*/ 16847 h 464"/>
                  <a:gd name="T14" fmla="*/ 33 w 223"/>
                  <a:gd name="T15" fmla="*/ 17131 h 464"/>
                  <a:gd name="T16" fmla="*/ 69 w 223"/>
                  <a:gd name="T17" fmla="*/ 18622 h 464"/>
                  <a:gd name="T18" fmla="*/ 81 w 223"/>
                  <a:gd name="T19" fmla="*/ 20819 h 464"/>
                  <a:gd name="T20" fmla="*/ 27 w 223"/>
                  <a:gd name="T21" fmla="*/ 22679 h 464"/>
                  <a:gd name="T22" fmla="*/ 39 w 223"/>
                  <a:gd name="T23" fmla="*/ 27407 h 464"/>
                  <a:gd name="T24" fmla="*/ 87 w 223"/>
                  <a:gd name="T25" fmla="*/ 28153 h 464"/>
                  <a:gd name="T26" fmla="*/ 201 w 223"/>
                  <a:gd name="T27" fmla="*/ 25962 h 464"/>
                  <a:gd name="T28" fmla="*/ 213 w 223"/>
                  <a:gd name="T29" fmla="*/ 23741 h 464"/>
                  <a:gd name="T30" fmla="*/ 207 w 223"/>
                  <a:gd name="T31" fmla="*/ 18269 h 46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23"/>
                  <a:gd name="T49" fmla="*/ 0 h 464"/>
                  <a:gd name="T50" fmla="*/ 223 w 223"/>
                  <a:gd name="T51" fmla="*/ 464 h 46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23" h="464">
                    <a:moveTo>
                      <a:pt x="51" y="0"/>
                    </a:moveTo>
                    <a:cubicBezTo>
                      <a:pt x="37" y="21"/>
                      <a:pt x="15" y="66"/>
                      <a:pt x="15" y="66"/>
                    </a:cubicBezTo>
                    <a:cubicBezTo>
                      <a:pt x="22" y="94"/>
                      <a:pt x="29" y="105"/>
                      <a:pt x="57" y="114"/>
                    </a:cubicBezTo>
                    <a:cubicBezTo>
                      <a:pt x="75" y="132"/>
                      <a:pt x="93" y="158"/>
                      <a:pt x="75" y="186"/>
                    </a:cubicBezTo>
                    <a:cubicBezTo>
                      <a:pt x="71" y="191"/>
                      <a:pt x="63" y="189"/>
                      <a:pt x="57" y="192"/>
                    </a:cubicBezTo>
                    <a:cubicBezTo>
                      <a:pt x="44" y="199"/>
                      <a:pt x="21" y="216"/>
                      <a:pt x="21" y="216"/>
                    </a:cubicBezTo>
                    <a:cubicBezTo>
                      <a:pt x="15" y="233"/>
                      <a:pt x="0" y="257"/>
                      <a:pt x="15" y="276"/>
                    </a:cubicBezTo>
                    <a:cubicBezTo>
                      <a:pt x="19" y="281"/>
                      <a:pt x="27" y="279"/>
                      <a:pt x="33" y="282"/>
                    </a:cubicBezTo>
                    <a:cubicBezTo>
                      <a:pt x="46" y="289"/>
                      <a:pt x="69" y="306"/>
                      <a:pt x="69" y="306"/>
                    </a:cubicBezTo>
                    <a:cubicBezTo>
                      <a:pt x="73" y="318"/>
                      <a:pt x="77" y="330"/>
                      <a:pt x="81" y="342"/>
                    </a:cubicBezTo>
                    <a:cubicBezTo>
                      <a:pt x="81" y="343"/>
                      <a:pt x="31" y="369"/>
                      <a:pt x="27" y="372"/>
                    </a:cubicBezTo>
                    <a:cubicBezTo>
                      <a:pt x="15" y="397"/>
                      <a:pt x="5" y="435"/>
                      <a:pt x="39" y="450"/>
                    </a:cubicBezTo>
                    <a:cubicBezTo>
                      <a:pt x="54" y="457"/>
                      <a:pt x="87" y="462"/>
                      <a:pt x="87" y="462"/>
                    </a:cubicBezTo>
                    <a:cubicBezTo>
                      <a:pt x="204" y="454"/>
                      <a:pt x="143" y="464"/>
                      <a:pt x="201" y="426"/>
                    </a:cubicBezTo>
                    <a:cubicBezTo>
                      <a:pt x="205" y="414"/>
                      <a:pt x="209" y="402"/>
                      <a:pt x="213" y="390"/>
                    </a:cubicBezTo>
                    <a:cubicBezTo>
                      <a:pt x="223" y="361"/>
                      <a:pt x="207" y="300"/>
                      <a:pt x="207" y="300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83" name="Freeform 177"/>
              <p:cNvSpPr>
                <a:spLocks/>
              </p:cNvSpPr>
              <p:nvPr/>
            </p:nvSpPr>
            <p:spPr bwMode="auto">
              <a:xfrm>
                <a:off x="2186" y="1200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84" name="Freeform 178"/>
              <p:cNvSpPr>
                <a:spLocks/>
              </p:cNvSpPr>
              <p:nvPr/>
            </p:nvSpPr>
            <p:spPr bwMode="auto">
              <a:xfrm>
                <a:off x="2204" y="1398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85" name="Freeform 179"/>
              <p:cNvSpPr>
                <a:spLocks/>
              </p:cNvSpPr>
              <p:nvPr/>
            </p:nvSpPr>
            <p:spPr bwMode="auto">
              <a:xfrm>
                <a:off x="2087" y="1500"/>
                <a:ext cx="54" cy="78"/>
              </a:xfrm>
              <a:custGeom>
                <a:avLst/>
                <a:gdLst>
                  <a:gd name="T0" fmla="*/ 42 w 54"/>
                  <a:gd name="T1" fmla="*/ 0 h 78"/>
                  <a:gd name="T2" fmla="*/ 54 w 54"/>
                  <a:gd name="T3" fmla="*/ 78 h 78"/>
                  <a:gd name="T4" fmla="*/ 0 60000 65536"/>
                  <a:gd name="T5" fmla="*/ 0 60000 65536"/>
                  <a:gd name="T6" fmla="*/ 0 w 54"/>
                  <a:gd name="T7" fmla="*/ 0 h 78"/>
                  <a:gd name="T8" fmla="*/ 54 w 54"/>
                  <a:gd name="T9" fmla="*/ 78 h 7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78">
                    <a:moveTo>
                      <a:pt x="42" y="0"/>
                    </a:moveTo>
                    <a:cubicBezTo>
                      <a:pt x="53" y="17"/>
                      <a:pt x="0" y="36"/>
                      <a:pt x="54" y="78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86" name="Freeform 180"/>
              <p:cNvSpPr>
                <a:spLocks/>
              </p:cNvSpPr>
              <p:nvPr/>
            </p:nvSpPr>
            <p:spPr bwMode="auto">
              <a:xfrm>
                <a:off x="2099" y="1275"/>
                <a:ext cx="54" cy="78"/>
              </a:xfrm>
              <a:custGeom>
                <a:avLst/>
                <a:gdLst>
                  <a:gd name="T0" fmla="*/ 42 w 54"/>
                  <a:gd name="T1" fmla="*/ 0 h 78"/>
                  <a:gd name="T2" fmla="*/ 54 w 54"/>
                  <a:gd name="T3" fmla="*/ 78 h 78"/>
                  <a:gd name="T4" fmla="*/ 0 60000 65536"/>
                  <a:gd name="T5" fmla="*/ 0 60000 65536"/>
                  <a:gd name="T6" fmla="*/ 0 w 54"/>
                  <a:gd name="T7" fmla="*/ 0 h 78"/>
                  <a:gd name="T8" fmla="*/ 54 w 54"/>
                  <a:gd name="T9" fmla="*/ 78 h 7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78">
                    <a:moveTo>
                      <a:pt x="42" y="0"/>
                    </a:moveTo>
                    <a:cubicBezTo>
                      <a:pt x="53" y="17"/>
                      <a:pt x="0" y="36"/>
                      <a:pt x="54" y="78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87" name="Freeform 181"/>
              <p:cNvSpPr>
                <a:spLocks/>
              </p:cNvSpPr>
              <p:nvPr/>
            </p:nvSpPr>
            <p:spPr bwMode="auto">
              <a:xfrm>
                <a:off x="2156" y="1296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88" name="Freeform 182"/>
              <p:cNvSpPr>
                <a:spLocks/>
              </p:cNvSpPr>
              <p:nvPr/>
            </p:nvSpPr>
            <p:spPr bwMode="auto">
              <a:xfrm>
                <a:off x="2165" y="1410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89" name="Freeform 183"/>
              <p:cNvSpPr>
                <a:spLocks/>
              </p:cNvSpPr>
              <p:nvPr/>
            </p:nvSpPr>
            <p:spPr bwMode="auto">
              <a:xfrm>
                <a:off x="2183" y="1599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90" name="Freeform 184"/>
              <p:cNvSpPr>
                <a:spLocks/>
              </p:cNvSpPr>
              <p:nvPr/>
            </p:nvSpPr>
            <p:spPr bwMode="auto">
              <a:xfrm>
                <a:off x="2147" y="1506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91" name="Freeform 185"/>
              <p:cNvSpPr>
                <a:spLocks/>
              </p:cNvSpPr>
              <p:nvPr/>
            </p:nvSpPr>
            <p:spPr bwMode="auto">
              <a:xfrm flipH="1">
                <a:off x="2099" y="1593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5" name="Group 186"/>
            <p:cNvGrpSpPr>
              <a:grpSpLocks/>
            </p:cNvGrpSpPr>
            <p:nvPr/>
          </p:nvGrpSpPr>
          <p:grpSpPr bwMode="auto">
            <a:xfrm rot="-66051">
              <a:off x="5101" y="2288"/>
              <a:ext cx="64" cy="253"/>
              <a:chOff x="2087" y="864"/>
              <a:chExt cx="265" cy="846"/>
            </a:xfrm>
          </p:grpSpPr>
          <p:sp>
            <p:nvSpPr>
              <p:cNvPr id="29770" name="Oval 187"/>
              <p:cNvSpPr>
                <a:spLocks noChangeArrowheads="1"/>
              </p:cNvSpPr>
              <p:nvPr/>
            </p:nvSpPr>
            <p:spPr bwMode="auto">
              <a:xfrm>
                <a:off x="2126" y="864"/>
                <a:ext cx="96" cy="288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29771" name="Freeform 188"/>
              <p:cNvSpPr>
                <a:spLocks/>
              </p:cNvSpPr>
              <p:nvPr/>
            </p:nvSpPr>
            <p:spPr bwMode="auto">
              <a:xfrm>
                <a:off x="2129" y="1134"/>
                <a:ext cx="223" cy="576"/>
              </a:xfrm>
              <a:custGeom>
                <a:avLst/>
                <a:gdLst>
                  <a:gd name="T0" fmla="*/ 51 w 223"/>
                  <a:gd name="T1" fmla="*/ 0 h 464"/>
                  <a:gd name="T2" fmla="*/ 15 w 223"/>
                  <a:gd name="T3" fmla="*/ 4047 h 464"/>
                  <a:gd name="T4" fmla="*/ 57 w 223"/>
                  <a:gd name="T5" fmla="*/ 6938 h 464"/>
                  <a:gd name="T6" fmla="*/ 75 w 223"/>
                  <a:gd name="T7" fmla="*/ 11336 h 464"/>
                  <a:gd name="T8" fmla="*/ 57 w 223"/>
                  <a:gd name="T9" fmla="*/ 11632 h 464"/>
                  <a:gd name="T10" fmla="*/ 21 w 223"/>
                  <a:gd name="T11" fmla="*/ 13150 h 464"/>
                  <a:gd name="T12" fmla="*/ 15 w 223"/>
                  <a:gd name="T13" fmla="*/ 16847 h 464"/>
                  <a:gd name="T14" fmla="*/ 33 w 223"/>
                  <a:gd name="T15" fmla="*/ 17131 h 464"/>
                  <a:gd name="T16" fmla="*/ 69 w 223"/>
                  <a:gd name="T17" fmla="*/ 18622 h 464"/>
                  <a:gd name="T18" fmla="*/ 81 w 223"/>
                  <a:gd name="T19" fmla="*/ 20819 h 464"/>
                  <a:gd name="T20" fmla="*/ 27 w 223"/>
                  <a:gd name="T21" fmla="*/ 22679 h 464"/>
                  <a:gd name="T22" fmla="*/ 39 w 223"/>
                  <a:gd name="T23" fmla="*/ 27407 h 464"/>
                  <a:gd name="T24" fmla="*/ 87 w 223"/>
                  <a:gd name="T25" fmla="*/ 28153 h 464"/>
                  <a:gd name="T26" fmla="*/ 201 w 223"/>
                  <a:gd name="T27" fmla="*/ 25962 h 464"/>
                  <a:gd name="T28" fmla="*/ 213 w 223"/>
                  <a:gd name="T29" fmla="*/ 23741 h 464"/>
                  <a:gd name="T30" fmla="*/ 207 w 223"/>
                  <a:gd name="T31" fmla="*/ 18269 h 46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23"/>
                  <a:gd name="T49" fmla="*/ 0 h 464"/>
                  <a:gd name="T50" fmla="*/ 223 w 223"/>
                  <a:gd name="T51" fmla="*/ 464 h 46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23" h="464">
                    <a:moveTo>
                      <a:pt x="51" y="0"/>
                    </a:moveTo>
                    <a:cubicBezTo>
                      <a:pt x="37" y="21"/>
                      <a:pt x="15" y="66"/>
                      <a:pt x="15" y="66"/>
                    </a:cubicBezTo>
                    <a:cubicBezTo>
                      <a:pt x="22" y="94"/>
                      <a:pt x="29" y="105"/>
                      <a:pt x="57" y="114"/>
                    </a:cubicBezTo>
                    <a:cubicBezTo>
                      <a:pt x="75" y="132"/>
                      <a:pt x="93" y="158"/>
                      <a:pt x="75" y="186"/>
                    </a:cubicBezTo>
                    <a:cubicBezTo>
                      <a:pt x="71" y="191"/>
                      <a:pt x="63" y="189"/>
                      <a:pt x="57" y="192"/>
                    </a:cubicBezTo>
                    <a:cubicBezTo>
                      <a:pt x="44" y="199"/>
                      <a:pt x="21" y="216"/>
                      <a:pt x="21" y="216"/>
                    </a:cubicBezTo>
                    <a:cubicBezTo>
                      <a:pt x="15" y="233"/>
                      <a:pt x="0" y="257"/>
                      <a:pt x="15" y="276"/>
                    </a:cubicBezTo>
                    <a:cubicBezTo>
                      <a:pt x="19" y="281"/>
                      <a:pt x="27" y="279"/>
                      <a:pt x="33" y="282"/>
                    </a:cubicBezTo>
                    <a:cubicBezTo>
                      <a:pt x="46" y="289"/>
                      <a:pt x="69" y="306"/>
                      <a:pt x="69" y="306"/>
                    </a:cubicBezTo>
                    <a:cubicBezTo>
                      <a:pt x="73" y="318"/>
                      <a:pt x="77" y="330"/>
                      <a:pt x="81" y="342"/>
                    </a:cubicBezTo>
                    <a:cubicBezTo>
                      <a:pt x="81" y="343"/>
                      <a:pt x="31" y="369"/>
                      <a:pt x="27" y="372"/>
                    </a:cubicBezTo>
                    <a:cubicBezTo>
                      <a:pt x="15" y="397"/>
                      <a:pt x="5" y="435"/>
                      <a:pt x="39" y="450"/>
                    </a:cubicBezTo>
                    <a:cubicBezTo>
                      <a:pt x="54" y="457"/>
                      <a:pt x="87" y="462"/>
                      <a:pt x="87" y="462"/>
                    </a:cubicBezTo>
                    <a:cubicBezTo>
                      <a:pt x="204" y="454"/>
                      <a:pt x="143" y="464"/>
                      <a:pt x="201" y="426"/>
                    </a:cubicBezTo>
                    <a:cubicBezTo>
                      <a:pt x="205" y="414"/>
                      <a:pt x="209" y="402"/>
                      <a:pt x="213" y="390"/>
                    </a:cubicBezTo>
                    <a:cubicBezTo>
                      <a:pt x="223" y="361"/>
                      <a:pt x="207" y="300"/>
                      <a:pt x="207" y="300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72" name="Freeform 189"/>
              <p:cNvSpPr>
                <a:spLocks/>
              </p:cNvSpPr>
              <p:nvPr/>
            </p:nvSpPr>
            <p:spPr bwMode="auto">
              <a:xfrm>
                <a:off x="2186" y="1200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73" name="Freeform 190"/>
              <p:cNvSpPr>
                <a:spLocks/>
              </p:cNvSpPr>
              <p:nvPr/>
            </p:nvSpPr>
            <p:spPr bwMode="auto">
              <a:xfrm>
                <a:off x="2204" y="1398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74" name="Freeform 191"/>
              <p:cNvSpPr>
                <a:spLocks/>
              </p:cNvSpPr>
              <p:nvPr/>
            </p:nvSpPr>
            <p:spPr bwMode="auto">
              <a:xfrm>
                <a:off x="2087" y="1500"/>
                <a:ext cx="54" cy="78"/>
              </a:xfrm>
              <a:custGeom>
                <a:avLst/>
                <a:gdLst>
                  <a:gd name="T0" fmla="*/ 42 w 54"/>
                  <a:gd name="T1" fmla="*/ 0 h 78"/>
                  <a:gd name="T2" fmla="*/ 54 w 54"/>
                  <a:gd name="T3" fmla="*/ 78 h 78"/>
                  <a:gd name="T4" fmla="*/ 0 60000 65536"/>
                  <a:gd name="T5" fmla="*/ 0 60000 65536"/>
                  <a:gd name="T6" fmla="*/ 0 w 54"/>
                  <a:gd name="T7" fmla="*/ 0 h 78"/>
                  <a:gd name="T8" fmla="*/ 54 w 54"/>
                  <a:gd name="T9" fmla="*/ 78 h 7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78">
                    <a:moveTo>
                      <a:pt x="42" y="0"/>
                    </a:moveTo>
                    <a:cubicBezTo>
                      <a:pt x="53" y="17"/>
                      <a:pt x="0" y="36"/>
                      <a:pt x="54" y="78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75" name="Freeform 192"/>
              <p:cNvSpPr>
                <a:spLocks/>
              </p:cNvSpPr>
              <p:nvPr/>
            </p:nvSpPr>
            <p:spPr bwMode="auto">
              <a:xfrm>
                <a:off x="2099" y="1275"/>
                <a:ext cx="54" cy="78"/>
              </a:xfrm>
              <a:custGeom>
                <a:avLst/>
                <a:gdLst>
                  <a:gd name="T0" fmla="*/ 42 w 54"/>
                  <a:gd name="T1" fmla="*/ 0 h 78"/>
                  <a:gd name="T2" fmla="*/ 54 w 54"/>
                  <a:gd name="T3" fmla="*/ 78 h 78"/>
                  <a:gd name="T4" fmla="*/ 0 60000 65536"/>
                  <a:gd name="T5" fmla="*/ 0 60000 65536"/>
                  <a:gd name="T6" fmla="*/ 0 w 54"/>
                  <a:gd name="T7" fmla="*/ 0 h 78"/>
                  <a:gd name="T8" fmla="*/ 54 w 54"/>
                  <a:gd name="T9" fmla="*/ 78 h 7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78">
                    <a:moveTo>
                      <a:pt x="42" y="0"/>
                    </a:moveTo>
                    <a:cubicBezTo>
                      <a:pt x="53" y="17"/>
                      <a:pt x="0" y="36"/>
                      <a:pt x="54" y="78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76" name="Freeform 193"/>
              <p:cNvSpPr>
                <a:spLocks/>
              </p:cNvSpPr>
              <p:nvPr/>
            </p:nvSpPr>
            <p:spPr bwMode="auto">
              <a:xfrm>
                <a:off x="2156" y="1296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77" name="Freeform 194"/>
              <p:cNvSpPr>
                <a:spLocks/>
              </p:cNvSpPr>
              <p:nvPr/>
            </p:nvSpPr>
            <p:spPr bwMode="auto">
              <a:xfrm>
                <a:off x="2165" y="1410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78" name="Freeform 195"/>
              <p:cNvSpPr>
                <a:spLocks/>
              </p:cNvSpPr>
              <p:nvPr/>
            </p:nvSpPr>
            <p:spPr bwMode="auto">
              <a:xfrm>
                <a:off x="2183" y="1599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79" name="Freeform 196"/>
              <p:cNvSpPr>
                <a:spLocks/>
              </p:cNvSpPr>
              <p:nvPr/>
            </p:nvSpPr>
            <p:spPr bwMode="auto">
              <a:xfrm>
                <a:off x="2147" y="1506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80" name="Freeform 197"/>
              <p:cNvSpPr>
                <a:spLocks/>
              </p:cNvSpPr>
              <p:nvPr/>
            </p:nvSpPr>
            <p:spPr bwMode="auto">
              <a:xfrm flipH="1">
                <a:off x="2099" y="1593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6" name="Group 198"/>
            <p:cNvGrpSpPr>
              <a:grpSpLocks/>
            </p:cNvGrpSpPr>
            <p:nvPr/>
          </p:nvGrpSpPr>
          <p:grpSpPr bwMode="auto">
            <a:xfrm rot="-66051">
              <a:off x="5229" y="2312"/>
              <a:ext cx="64" cy="253"/>
              <a:chOff x="2087" y="864"/>
              <a:chExt cx="265" cy="846"/>
            </a:xfrm>
          </p:grpSpPr>
          <p:sp>
            <p:nvSpPr>
              <p:cNvPr id="29759" name="Oval 199"/>
              <p:cNvSpPr>
                <a:spLocks noChangeArrowheads="1"/>
              </p:cNvSpPr>
              <p:nvPr/>
            </p:nvSpPr>
            <p:spPr bwMode="auto">
              <a:xfrm>
                <a:off x="2126" y="864"/>
                <a:ext cx="96" cy="288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29760" name="Freeform 200"/>
              <p:cNvSpPr>
                <a:spLocks/>
              </p:cNvSpPr>
              <p:nvPr/>
            </p:nvSpPr>
            <p:spPr bwMode="auto">
              <a:xfrm>
                <a:off x="2129" y="1134"/>
                <a:ext cx="223" cy="576"/>
              </a:xfrm>
              <a:custGeom>
                <a:avLst/>
                <a:gdLst>
                  <a:gd name="T0" fmla="*/ 51 w 223"/>
                  <a:gd name="T1" fmla="*/ 0 h 464"/>
                  <a:gd name="T2" fmla="*/ 15 w 223"/>
                  <a:gd name="T3" fmla="*/ 4047 h 464"/>
                  <a:gd name="T4" fmla="*/ 57 w 223"/>
                  <a:gd name="T5" fmla="*/ 6938 h 464"/>
                  <a:gd name="T6" fmla="*/ 75 w 223"/>
                  <a:gd name="T7" fmla="*/ 11336 h 464"/>
                  <a:gd name="T8" fmla="*/ 57 w 223"/>
                  <a:gd name="T9" fmla="*/ 11632 h 464"/>
                  <a:gd name="T10" fmla="*/ 21 w 223"/>
                  <a:gd name="T11" fmla="*/ 13150 h 464"/>
                  <a:gd name="T12" fmla="*/ 15 w 223"/>
                  <a:gd name="T13" fmla="*/ 16847 h 464"/>
                  <a:gd name="T14" fmla="*/ 33 w 223"/>
                  <a:gd name="T15" fmla="*/ 17131 h 464"/>
                  <a:gd name="T16" fmla="*/ 69 w 223"/>
                  <a:gd name="T17" fmla="*/ 18622 h 464"/>
                  <a:gd name="T18" fmla="*/ 81 w 223"/>
                  <a:gd name="T19" fmla="*/ 20819 h 464"/>
                  <a:gd name="T20" fmla="*/ 27 w 223"/>
                  <a:gd name="T21" fmla="*/ 22679 h 464"/>
                  <a:gd name="T22" fmla="*/ 39 w 223"/>
                  <a:gd name="T23" fmla="*/ 27407 h 464"/>
                  <a:gd name="T24" fmla="*/ 87 w 223"/>
                  <a:gd name="T25" fmla="*/ 28153 h 464"/>
                  <a:gd name="T26" fmla="*/ 201 w 223"/>
                  <a:gd name="T27" fmla="*/ 25962 h 464"/>
                  <a:gd name="T28" fmla="*/ 213 w 223"/>
                  <a:gd name="T29" fmla="*/ 23741 h 464"/>
                  <a:gd name="T30" fmla="*/ 207 w 223"/>
                  <a:gd name="T31" fmla="*/ 18269 h 46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23"/>
                  <a:gd name="T49" fmla="*/ 0 h 464"/>
                  <a:gd name="T50" fmla="*/ 223 w 223"/>
                  <a:gd name="T51" fmla="*/ 464 h 46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23" h="464">
                    <a:moveTo>
                      <a:pt x="51" y="0"/>
                    </a:moveTo>
                    <a:cubicBezTo>
                      <a:pt x="37" y="21"/>
                      <a:pt x="15" y="66"/>
                      <a:pt x="15" y="66"/>
                    </a:cubicBezTo>
                    <a:cubicBezTo>
                      <a:pt x="22" y="94"/>
                      <a:pt x="29" y="105"/>
                      <a:pt x="57" y="114"/>
                    </a:cubicBezTo>
                    <a:cubicBezTo>
                      <a:pt x="75" y="132"/>
                      <a:pt x="93" y="158"/>
                      <a:pt x="75" y="186"/>
                    </a:cubicBezTo>
                    <a:cubicBezTo>
                      <a:pt x="71" y="191"/>
                      <a:pt x="63" y="189"/>
                      <a:pt x="57" y="192"/>
                    </a:cubicBezTo>
                    <a:cubicBezTo>
                      <a:pt x="44" y="199"/>
                      <a:pt x="21" y="216"/>
                      <a:pt x="21" y="216"/>
                    </a:cubicBezTo>
                    <a:cubicBezTo>
                      <a:pt x="15" y="233"/>
                      <a:pt x="0" y="257"/>
                      <a:pt x="15" y="276"/>
                    </a:cubicBezTo>
                    <a:cubicBezTo>
                      <a:pt x="19" y="281"/>
                      <a:pt x="27" y="279"/>
                      <a:pt x="33" y="282"/>
                    </a:cubicBezTo>
                    <a:cubicBezTo>
                      <a:pt x="46" y="289"/>
                      <a:pt x="69" y="306"/>
                      <a:pt x="69" y="306"/>
                    </a:cubicBezTo>
                    <a:cubicBezTo>
                      <a:pt x="73" y="318"/>
                      <a:pt x="77" y="330"/>
                      <a:pt x="81" y="342"/>
                    </a:cubicBezTo>
                    <a:cubicBezTo>
                      <a:pt x="81" y="343"/>
                      <a:pt x="31" y="369"/>
                      <a:pt x="27" y="372"/>
                    </a:cubicBezTo>
                    <a:cubicBezTo>
                      <a:pt x="15" y="397"/>
                      <a:pt x="5" y="435"/>
                      <a:pt x="39" y="450"/>
                    </a:cubicBezTo>
                    <a:cubicBezTo>
                      <a:pt x="54" y="457"/>
                      <a:pt x="87" y="462"/>
                      <a:pt x="87" y="462"/>
                    </a:cubicBezTo>
                    <a:cubicBezTo>
                      <a:pt x="204" y="454"/>
                      <a:pt x="143" y="464"/>
                      <a:pt x="201" y="426"/>
                    </a:cubicBezTo>
                    <a:cubicBezTo>
                      <a:pt x="205" y="414"/>
                      <a:pt x="209" y="402"/>
                      <a:pt x="213" y="390"/>
                    </a:cubicBezTo>
                    <a:cubicBezTo>
                      <a:pt x="223" y="361"/>
                      <a:pt x="207" y="300"/>
                      <a:pt x="207" y="300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61" name="Freeform 201"/>
              <p:cNvSpPr>
                <a:spLocks/>
              </p:cNvSpPr>
              <p:nvPr/>
            </p:nvSpPr>
            <p:spPr bwMode="auto">
              <a:xfrm>
                <a:off x="2186" y="1200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62" name="Freeform 202"/>
              <p:cNvSpPr>
                <a:spLocks/>
              </p:cNvSpPr>
              <p:nvPr/>
            </p:nvSpPr>
            <p:spPr bwMode="auto">
              <a:xfrm>
                <a:off x="2204" y="1398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63" name="Freeform 203"/>
              <p:cNvSpPr>
                <a:spLocks/>
              </p:cNvSpPr>
              <p:nvPr/>
            </p:nvSpPr>
            <p:spPr bwMode="auto">
              <a:xfrm>
                <a:off x="2087" y="1500"/>
                <a:ext cx="54" cy="78"/>
              </a:xfrm>
              <a:custGeom>
                <a:avLst/>
                <a:gdLst>
                  <a:gd name="T0" fmla="*/ 42 w 54"/>
                  <a:gd name="T1" fmla="*/ 0 h 78"/>
                  <a:gd name="T2" fmla="*/ 54 w 54"/>
                  <a:gd name="T3" fmla="*/ 78 h 78"/>
                  <a:gd name="T4" fmla="*/ 0 60000 65536"/>
                  <a:gd name="T5" fmla="*/ 0 60000 65536"/>
                  <a:gd name="T6" fmla="*/ 0 w 54"/>
                  <a:gd name="T7" fmla="*/ 0 h 78"/>
                  <a:gd name="T8" fmla="*/ 54 w 54"/>
                  <a:gd name="T9" fmla="*/ 78 h 7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78">
                    <a:moveTo>
                      <a:pt x="42" y="0"/>
                    </a:moveTo>
                    <a:cubicBezTo>
                      <a:pt x="53" y="17"/>
                      <a:pt x="0" y="36"/>
                      <a:pt x="54" y="78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64" name="Freeform 204"/>
              <p:cNvSpPr>
                <a:spLocks/>
              </p:cNvSpPr>
              <p:nvPr/>
            </p:nvSpPr>
            <p:spPr bwMode="auto">
              <a:xfrm>
                <a:off x="2099" y="1275"/>
                <a:ext cx="54" cy="78"/>
              </a:xfrm>
              <a:custGeom>
                <a:avLst/>
                <a:gdLst>
                  <a:gd name="T0" fmla="*/ 42 w 54"/>
                  <a:gd name="T1" fmla="*/ 0 h 78"/>
                  <a:gd name="T2" fmla="*/ 54 w 54"/>
                  <a:gd name="T3" fmla="*/ 78 h 78"/>
                  <a:gd name="T4" fmla="*/ 0 60000 65536"/>
                  <a:gd name="T5" fmla="*/ 0 60000 65536"/>
                  <a:gd name="T6" fmla="*/ 0 w 54"/>
                  <a:gd name="T7" fmla="*/ 0 h 78"/>
                  <a:gd name="T8" fmla="*/ 54 w 54"/>
                  <a:gd name="T9" fmla="*/ 78 h 7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78">
                    <a:moveTo>
                      <a:pt x="42" y="0"/>
                    </a:moveTo>
                    <a:cubicBezTo>
                      <a:pt x="53" y="17"/>
                      <a:pt x="0" y="36"/>
                      <a:pt x="54" y="78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65" name="Freeform 205"/>
              <p:cNvSpPr>
                <a:spLocks/>
              </p:cNvSpPr>
              <p:nvPr/>
            </p:nvSpPr>
            <p:spPr bwMode="auto">
              <a:xfrm>
                <a:off x="2156" y="1296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66" name="Freeform 206"/>
              <p:cNvSpPr>
                <a:spLocks/>
              </p:cNvSpPr>
              <p:nvPr/>
            </p:nvSpPr>
            <p:spPr bwMode="auto">
              <a:xfrm>
                <a:off x="2165" y="1410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67" name="Freeform 207"/>
              <p:cNvSpPr>
                <a:spLocks/>
              </p:cNvSpPr>
              <p:nvPr/>
            </p:nvSpPr>
            <p:spPr bwMode="auto">
              <a:xfrm>
                <a:off x="2183" y="1599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68" name="Freeform 208"/>
              <p:cNvSpPr>
                <a:spLocks/>
              </p:cNvSpPr>
              <p:nvPr/>
            </p:nvSpPr>
            <p:spPr bwMode="auto">
              <a:xfrm>
                <a:off x="2147" y="1506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69" name="Freeform 209"/>
              <p:cNvSpPr>
                <a:spLocks/>
              </p:cNvSpPr>
              <p:nvPr/>
            </p:nvSpPr>
            <p:spPr bwMode="auto">
              <a:xfrm flipH="1">
                <a:off x="2099" y="1593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7" name="Group 210"/>
            <p:cNvGrpSpPr>
              <a:grpSpLocks/>
            </p:cNvGrpSpPr>
            <p:nvPr/>
          </p:nvGrpSpPr>
          <p:grpSpPr bwMode="auto">
            <a:xfrm rot="-66051">
              <a:off x="4421" y="2120"/>
              <a:ext cx="64" cy="253"/>
              <a:chOff x="2087" y="864"/>
              <a:chExt cx="265" cy="846"/>
            </a:xfrm>
          </p:grpSpPr>
          <p:sp>
            <p:nvSpPr>
              <p:cNvPr id="29748" name="Oval 211"/>
              <p:cNvSpPr>
                <a:spLocks noChangeArrowheads="1"/>
              </p:cNvSpPr>
              <p:nvPr/>
            </p:nvSpPr>
            <p:spPr bwMode="auto">
              <a:xfrm>
                <a:off x="2126" y="864"/>
                <a:ext cx="96" cy="288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29749" name="Freeform 212"/>
              <p:cNvSpPr>
                <a:spLocks/>
              </p:cNvSpPr>
              <p:nvPr/>
            </p:nvSpPr>
            <p:spPr bwMode="auto">
              <a:xfrm>
                <a:off x="2129" y="1134"/>
                <a:ext cx="223" cy="576"/>
              </a:xfrm>
              <a:custGeom>
                <a:avLst/>
                <a:gdLst>
                  <a:gd name="T0" fmla="*/ 51 w 223"/>
                  <a:gd name="T1" fmla="*/ 0 h 464"/>
                  <a:gd name="T2" fmla="*/ 15 w 223"/>
                  <a:gd name="T3" fmla="*/ 4047 h 464"/>
                  <a:gd name="T4" fmla="*/ 57 w 223"/>
                  <a:gd name="T5" fmla="*/ 6938 h 464"/>
                  <a:gd name="T6" fmla="*/ 75 w 223"/>
                  <a:gd name="T7" fmla="*/ 11336 h 464"/>
                  <a:gd name="T8" fmla="*/ 57 w 223"/>
                  <a:gd name="T9" fmla="*/ 11632 h 464"/>
                  <a:gd name="T10" fmla="*/ 21 w 223"/>
                  <a:gd name="T11" fmla="*/ 13150 h 464"/>
                  <a:gd name="T12" fmla="*/ 15 w 223"/>
                  <a:gd name="T13" fmla="*/ 16847 h 464"/>
                  <a:gd name="T14" fmla="*/ 33 w 223"/>
                  <a:gd name="T15" fmla="*/ 17131 h 464"/>
                  <a:gd name="T16" fmla="*/ 69 w 223"/>
                  <a:gd name="T17" fmla="*/ 18622 h 464"/>
                  <a:gd name="T18" fmla="*/ 81 w 223"/>
                  <a:gd name="T19" fmla="*/ 20819 h 464"/>
                  <a:gd name="T20" fmla="*/ 27 w 223"/>
                  <a:gd name="T21" fmla="*/ 22679 h 464"/>
                  <a:gd name="T22" fmla="*/ 39 w 223"/>
                  <a:gd name="T23" fmla="*/ 27407 h 464"/>
                  <a:gd name="T24" fmla="*/ 87 w 223"/>
                  <a:gd name="T25" fmla="*/ 28153 h 464"/>
                  <a:gd name="T26" fmla="*/ 201 w 223"/>
                  <a:gd name="T27" fmla="*/ 25962 h 464"/>
                  <a:gd name="T28" fmla="*/ 213 w 223"/>
                  <a:gd name="T29" fmla="*/ 23741 h 464"/>
                  <a:gd name="T30" fmla="*/ 207 w 223"/>
                  <a:gd name="T31" fmla="*/ 18269 h 46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23"/>
                  <a:gd name="T49" fmla="*/ 0 h 464"/>
                  <a:gd name="T50" fmla="*/ 223 w 223"/>
                  <a:gd name="T51" fmla="*/ 464 h 46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23" h="464">
                    <a:moveTo>
                      <a:pt x="51" y="0"/>
                    </a:moveTo>
                    <a:cubicBezTo>
                      <a:pt x="37" y="21"/>
                      <a:pt x="15" y="66"/>
                      <a:pt x="15" y="66"/>
                    </a:cubicBezTo>
                    <a:cubicBezTo>
                      <a:pt x="22" y="94"/>
                      <a:pt x="29" y="105"/>
                      <a:pt x="57" y="114"/>
                    </a:cubicBezTo>
                    <a:cubicBezTo>
                      <a:pt x="75" y="132"/>
                      <a:pt x="93" y="158"/>
                      <a:pt x="75" y="186"/>
                    </a:cubicBezTo>
                    <a:cubicBezTo>
                      <a:pt x="71" y="191"/>
                      <a:pt x="63" y="189"/>
                      <a:pt x="57" y="192"/>
                    </a:cubicBezTo>
                    <a:cubicBezTo>
                      <a:pt x="44" y="199"/>
                      <a:pt x="21" y="216"/>
                      <a:pt x="21" y="216"/>
                    </a:cubicBezTo>
                    <a:cubicBezTo>
                      <a:pt x="15" y="233"/>
                      <a:pt x="0" y="257"/>
                      <a:pt x="15" y="276"/>
                    </a:cubicBezTo>
                    <a:cubicBezTo>
                      <a:pt x="19" y="281"/>
                      <a:pt x="27" y="279"/>
                      <a:pt x="33" y="282"/>
                    </a:cubicBezTo>
                    <a:cubicBezTo>
                      <a:pt x="46" y="289"/>
                      <a:pt x="69" y="306"/>
                      <a:pt x="69" y="306"/>
                    </a:cubicBezTo>
                    <a:cubicBezTo>
                      <a:pt x="73" y="318"/>
                      <a:pt x="77" y="330"/>
                      <a:pt x="81" y="342"/>
                    </a:cubicBezTo>
                    <a:cubicBezTo>
                      <a:pt x="81" y="343"/>
                      <a:pt x="31" y="369"/>
                      <a:pt x="27" y="372"/>
                    </a:cubicBezTo>
                    <a:cubicBezTo>
                      <a:pt x="15" y="397"/>
                      <a:pt x="5" y="435"/>
                      <a:pt x="39" y="450"/>
                    </a:cubicBezTo>
                    <a:cubicBezTo>
                      <a:pt x="54" y="457"/>
                      <a:pt x="87" y="462"/>
                      <a:pt x="87" y="462"/>
                    </a:cubicBezTo>
                    <a:cubicBezTo>
                      <a:pt x="204" y="454"/>
                      <a:pt x="143" y="464"/>
                      <a:pt x="201" y="426"/>
                    </a:cubicBezTo>
                    <a:cubicBezTo>
                      <a:pt x="205" y="414"/>
                      <a:pt x="209" y="402"/>
                      <a:pt x="213" y="390"/>
                    </a:cubicBezTo>
                    <a:cubicBezTo>
                      <a:pt x="223" y="361"/>
                      <a:pt x="207" y="300"/>
                      <a:pt x="207" y="300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50" name="Freeform 213"/>
              <p:cNvSpPr>
                <a:spLocks/>
              </p:cNvSpPr>
              <p:nvPr/>
            </p:nvSpPr>
            <p:spPr bwMode="auto">
              <a:xfrm>
                <a:off x="2186" y="1200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51" name="Freeform 214"/>
              <p:cNvSpPr>
                <a:spLocks/>
              </p:cNvSpPr>
              <p:nvPr/>
            </p:nvSpPr>
            <p:spPr bwMode="auto">
              <a:xfrm>
                <a:off x="2204" y="1398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52" name="Freeform 215"/>
              <p:cNvSpPr>
                <a:spLocks/>
              </p:cNvSpPr>
              <p:nvPr/>
            </p:nvSpPr>
            <p:spPr bwMode="auto">
              <a:xfrm>
                <a:off x="2087" y="1500"/>
                <a:ext cx="54" cy="78"/>
              </a:xfrm>
              <a:custGeom>
                <a:avLst/>
                <a:gdLst>
                  <a:gd name="T0" fmla="*/ 42 w 54"/>
                  <a:gd name="T1" fmla="*/ 0 h 78"/>
                  <a:gd name="T2" fmla="*/ 54 w 54"/>
                  <a:gd name="T3" fmla="*/ 78 h 78"/>
                  <a:gd name="T4" fmla="*/ 0 60000 65536"/>
                  <a:gd name="T5" fmla="*/ 0 60000 65536"/>
                  <a:gd name="T6" fmla="*/ 0 w 54"/>
                  <a:gd name="T7" fmla="*/ 0 h 78"/>
                  <a:gd name="T8" fmla="*/ 54 w 54"/>
                  <a:gd name="T9" fmla="*/ 78 h 7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78">
                    <a:moveTo>
                      <a:pt x="42" y="0"/>
                    </a:moveTo>
                    <a:cubicBezTo>
                      <a:pt x="53" y="17"/>
                      <a:pt x="0" y="36"/>
                      <a:pt x="54" y="78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53" name="Freeform 216"/>
              <p:cNvSpPr>
                <a:spLocks/>
              </p:cNvSpPr>
              <p:nvPr/>
            </p:nvSpPr>
            <p:spPr bwMode="auto">
              <a:xfrm>
                <a:off x="2099" y="1275"/>
                <a:ext cx="54" cy="78"/>
              </a:xfrm>
              <a:custGeom>
                <a:avLst/>
                <a:gdLst>
                  <a:gd name="T0" fmla="*/ 42 w 54"/>
                  <a:gd name="T1" fmla="*/ 0 h 78"/>
                  <a:gd name="T2" fmla="*/ 54 w 54"/>
                  <a:gd name="T3" fmla="*/ 78 h 78"/>
                  <a:gd name="T4" fmla="*/ 0 60000 65536"/>
                  <a:gd name="T5" fmla="*/ 0 60000 65536"/>
                  <a:gd name="T6" fmla="*/ 0 w 54"/>
                  <a:gd name="T7" fmla="*/ 0 h 78"/>
                  <a:gd name="T8" fmla="*/ 54 w 54"/>
                  <a:gd name="T9" fmla="*/ 78 h 7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78">
                    <a:moveTo>
                      <a:pt x="42" y="0"/>
                    </a:moveTo>
                    <a:cubicBezTo>
                      <a:pt x="53" y="17"/>
                      <a:pt x="0" y="36"/>
                      <a:pt x="54" y="78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54" name="Freeform 217"/>
              <p:cNvSpPr>
                <a:spLocks/>
              </p:cNvSpPr>
              <p:nvPr/>
            </p:nvSpPr>
            <p:spPr bwMode="auto">
              <a:xfrm>
                <a:off x="2156" y="1296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55" name="Freeform 218"/>
              <p:cNvSpPr>
                <a:spLocks/>
              </p:cNvSpPr>
              <p:nvPr/>
            </p:nvSpPr>
            <p:spPr bwMode="auto">
              <a:xfrm>
                <a:off x="2165" y="1410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56" name="Freeform 219"/>
              <p:cNvSpPr>
                <a:spLocks/>
              </p:cNvSpPr>
              <p:nvPr/>
            </p:nvSpPr>
            <p:spPr bwMode="auto">
              <a:xfrm>
                <a:off x="2183" y="1599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57" name="Freeform 220"/>
              <p:cNvSpPr>
                <a:spLocks/>
              </p:cNvSpPr>
              <p:nvPr/>
            </p:nvSpPr>
            <p:spPr bwMode="auto">
              <a:xfrm>
                <a:off x="2147" y="1506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58" name="Freeform 221"/>
              <p:cNvSpPr>
                <a:spLocks/>
              </p:cNvSpPr>
              <p:nvPr/>
            </p:nvSpPr>
            <p:spPr bwMode="auto">
              <a:xfrm flipH="1">
                <a:off x="2099" y="1593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8" name="Group 222"/>
            <p:cNvGrpSpPr>
              <a:grpSpLocks/>
            </p:cNvGrpSpPr>
            <p:nvPr/>
          </p:nvGrpSpPr>
          <p:grpSpPr bwMode="auto">
            <a:xfrm rot="-66051">
              <a:off x="4709" y="2200"/>
              <a:ext cx="64" cy="253"/>
              <a:chOff x="2087" y="864"/>
              <a:chExt cx="265" cy="846"/>
            </a:xfrm>
          </p:grpSpPr>
          <p:sp>
            <p:nvSpPr>
              <p:cNvPr id="29737" name="Oval 223"/>
              <p:cNvSpPr>
                <a:spLocks noChangeArrowheads="1"/>
              </p:cNvSpPr>
              <p:nvPr/>
            </p:nvSpPr>
            <p:spPr bwMode="auto">
              <a:xfrm>
                <a:off x="2126" y="864"/>
                <a:ext cx="96" cy="288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29738" name="Freeform 224"/>
              <p:cNvSpPr>
                <a:spLocks/>
              </p:cNvSpPr>
              <p:nvPr/>
            </p:nvSpPr>
            <p:spPr bwMode="auto">
              <a:xfrm>
                <a:off x="2129" y="1134"/>
                <a:ext cx="223" cy="576"/>
              </a:xfrm>
              <a:custGeom>
                <a:avLst/>
                <a:gdLst>
                  <a:gd name="T0" fmla="*/ 51 w 223"/>
                  <a:gd name="T1" fmla="*/ 0 h 464"/>
                  <a:gd name="T2" fmla="*/ 15 w 223"/>
                  <a:gd name="T3" fmla="*/ 4047 h 464"/>
                  <a:gd name="T4" fmla="*/ 57 w 223"/>
                  <a:gd name="T5" fmla="*/ 6938 h 464"/>
                  <a:gd name="T6" fmla="*/ 75 w 223"/>
                  <a:gd name="T7" fmla="*/ 11336 h 464"/>
                  <a:gd name="T8" fmla="*/ 57 w 223"/>
                  <a:gd name="T9" fmla="*/ 11632 h 464"/>
                  <a:gd name="T10" fmla="*/ 21 w 223"/>
                  <a:gd name="T11" fmla="*/ 13150 h 464"/>
                  <a:gd name="T12" fmla="*/ 15 w 223"/>
                  <a:gd name="T13" fmla="*/ 16847 h 464"/>
                  <a:gd name="T14" fmla="*/ 33 w 223"/>
                  <a:gd name="T15" fmla="*/ 17131 h 464"/>
                  <a:gd name="T16" fmla="*/ 69 w 223"/>
                  <a:gd name="T17" fmla="*/ 18622 h 464"/>
                  <a:gd name="T18" fmla="*/ 81 w 223"/>
                  <a:gd name="T19" fmla="*/ 20819 h 464"/>
                  <a:gd name="T20" fmla="*/ 27 w 223"/>
                  <a:gd name="T21" fmla="*/ 22679 h 464"/>
                  <a:gd name="T22" fmla="*/ 39 w 223"/>
                  <a:gd name="T23" fmla="*/ 27407 h 464"/>
                  <a:gd name="T24" fmla="*/ 87 w 223"/>
                  <a:gd name="T25" fmla="*/ 28153 h 464"/>
                  <a:gd name="T26" fmla="*/ 201 w 223"/>
                  <a:gd name="T27" fmla="*/ 25962 h 464"/>
                  <a:gd name="T28" fmla="*/ 213 w 223"/>
                  <a:gd name="T29" fmla="*/ 23741 h 464"/>
                  <a:gd name="T30" fmla="*/ 207 w 223"/>
                  <a:gd name="T31" fmla="*/ 18269 h 46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23"/>
                  <a:gd name="T49" fmla="*/ 0 h 464"/>
                  <a:gd name="T50" fmla="*/ 223 w 223"/>
                  <a:gd name="T51" fmla="*/ 464 h 46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23" h="464">
                    <a:moveTo>
                      <a:pt x="51" y="0"/>
                    </a:moveTo>
                    <a:cubicBezTo>
                      <a:pt x="37" y="21"/>
                      <a:pt x="15" y="66"/>
                      <a:pt x="15" y="66"/>
                    </a:cubicBezTo>
                    <a:cubicBezTo>
                      <a:pt x="22" y="94"/>
                      <a:pt x="29" y="105"/>
                      <a:pt x="57" y="114"/>
                    </a:cubicBezTo>
                    <a:cubicBezTo>
                      <a:pt x="75" y="132"/>
                      <a:pt x="93" y="158"/>
                      <a:pt x="75" y="186"/>
                    </a:cubicBezTo>
                    <a:cubicBezTo>
                      <a:pt x="71" y="191"/>
                      <a:pt x="63" y="189"/>
                      <a:pt x="57" y="192"/>
                    </a:cubicBezTo>
                    <a:cubicBezTo>
                      <a:pt x="44" y="199"/>
                      <a:pt x="21" y="216"/>
                      <a:pt x="21" y="216"/>
                    </a:cubicBezTo>
                    <a:cubicBezTo>
                      <a:pt x="15" y="233"/>
                      <a:pt x="0" y="257"/>
                      <a:pt x="15" y="276"/>
                    </a:cubicBezTo>
                    <a:cubicBezTo>
                      <a:pt x="19" y="281"/>
                      <a:pt x="27" y="279"/>
                      <a:pt x="33" y="282"/>
                    </a:cubicBezTo>
                    <a:cubicBezTo>
                      <a:pt x="46" y="289"/>
                      <a:pt x="69" y="306"/>
                      <a:pt x="69" y="306"/>
                    </a:cubicBezTo>
                    <a:cubicBezTo>
                      <a:pt x="73" y="318"/>
                      <a:pt x="77" y="330"/>
                      <a:pt x="81" y="342"/>
                    </a:cubicBezTo>
                    <a:cubicBezTo>
                      <a:pt x="81" y="343"/>
                      <a:pt x="31" y="369"/>
                      <a:pt x="27" y="372"/>
                    </a:cubicBezTo>
                    <a:cubicBezTo>
                      <a:pt x="15" y="397"/>
                      <a:pt x="5" y="435"/>
                      <a:pt x="39" y="450"/>
                    </a:cubicBezTo>
                    <a:cubicBezTo>
                      <a:pt x="54" y="457"/>
                      <a:pt x="87" y="462"/>
                      <a:pt x="87" y="462"/>
                    </a:cubicBezTo>
                    <a:cubicBezTo>
                      <a:pt x="204" y="454"/>
                      <a:pt x="143" y="464"/>
                      <a:pt x="201" y="426"/>
                    </a:cubicBezTo>
                    <a:cubicBezTo>
                      <a:pt x="205" y="414"/>
                      <a:pt x="209" y="402"/>
                      <a:pt x="213" y="390"/>
                    </a:cubicBezTo>
                    <a:cubicBezTo>
                      <a:pt x="223" y="361"/>
                      <a:pt x="207" y="300"/>
                      <a:pt x="207" y="300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39" name="Freeform 225"/>
              <p:cNvSpPr>
                <a:spLocks/>
              </p:cNvSpPr>
              <p:nvPr/>
            </p:nvSpPr>
            <p:spPr bwMode="auto">
              <a:xfrm>
                <a:off x="2186" y="1200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40" name="Freeform 226"/>
              <p:cNvSpPr>
                <a:spLocks/>
              </p:cNvSpPr>
              <p:nvPr/>
            </p:nvSpPr>
            <p:spPr bwMode="auto">
              <a:xfrm>
                <a:off x="2204" y="1398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41" name="Freeform 227"/>
              <p:cNvSpPr>
                <a:spLocks/>
              </p:cNvSpPr>
              <p:nvPr/>
            </p:nvSpPr>
            <p:spPr bwMode="auto">
              <a:xfrm>
                <a:off x="2087" y="1500"/>
                <a:ext cx="54" cy="78"/>
              </a:xfrm>
              <a:custGeom>
                <a:avLst/>
                <a:gdLst>
                  <a:gd name="T0" fmla="*/ 42 w 54"/>
                  <a:gd name="T1" fmla="*/ 0 h 78"/>
                  <a:gd name="T2" fmla="*/ 54 w 54"/>
                  <a:gd name="T3" fmla="*/ 78 h 78"/>
                  <a:gd name="T4" fmla="*/ 0 60000 65536"/>
                  <a:gd name="T5" fmla="*/ 0 60000 65536"/>
                  <a:gd name="T6" fmla="*/ 0 w 54"/>
                  <a:gd name="T7" fmla="*/ 0 h 78"/>
                  <a:gd name="T8" fmla="*/ 54 w 54"/>
                  <a:gd name="T9" fmla="*/ 78 h 7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78">
                    <a:moveTo>
                      <a:pt x="42" y="0"/>
                    </a:moveTo>
                    <a:cubicBezTo>
                      <a:pt x="53" y="17"/>
                      <a:pt x="0" y="36"/>
                      <a:pt x="54" y="78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42" name="Freeform 228"/>
              <p:cNvSpPr>
                <a:spLocks/>
              </p:cNvSpPr>
              <p:nvPr/>
            </p:nvSpPr>
            <p:spPr bwMode="auto">
              <a:xfrm>
                <a:off x="2099" y="1275"/>
                <a:ext cx="54" cy="78"/>
              </a:xfrm>
              <a:custGeom>
                <a:avLst/>
                <a:gdLst>
                  <a:gd name="T0" fmla="*/ 42 w 54"/>
                  <a:gd name="T1" fmla="*/ 0 h 78"/>
                  <a:gd name="T2" fmla="*/ 54 w 54"/>
                  <a:gd name="T3" fmla="*/ 78 h 78"/>
                  <a:gd name="T4" fmla="*/ 0 60000 65536"/>
                  <a:gd name="T5" fmla="*/ 0 60000 65536"/>
                  <a:gd name="T6" fmla="*/ 0 w 54"/>
                  <a:gd name="T7" fmla="*/ 0 h 78"/>
                  <a:gd name="T8" fmla="*/ 54 w 54"/>
                  <a:gd name="T9" fmla="*/ 78 h 7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78">
                    <a:moveTo>
                      <a:pt x="42" y="0"/>
                    </a:moveTo>
                    <a:cubicBezTo>
                      <a:pt x="53" y="17"/>
                      <a:pt x="0" y="36"/>
                      <a:pt x="54" y="78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43" name="Freeform 229"/>
              <p:cNvSpPr>
                <a:spLocks/>
              </p:cNvSpPr>
              <p:nvPr/>
            </p:nvSpPr>
            <p:spPr bwMode="auto">
              <a:xfrm>
                <a:off x="2156" y="1296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44" name="Freeform 230"/>
              <p:cNvSpPr>
                <a:spLocks/>
              </p:cNvSpPr>
              <p:nvPr/>
            </p:nvSpPr>
            <p:spPr bwMode="auto">
              <a:xfrm>
                <a:off x="2165" y="1410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45" name="Freeform 231"/>
              <p:cNvSpPr>
                <a:spLocks/>
              </p:cNvSpPr>
              <p:nvPr/>
            </p:nvSpPr>
            <p:spPr bwMode="auto">
              <a:xfrm>
                <a:off x="2183" y="1599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46" name="Freeform 232"/>
              <p:cNvSpPr>
                <a:spLocks/>
              </p:cNvSpPr>
              <p:nvPr/>
            </p:nvSpPr>
            <p:spPr bwMode="auto">
              <a:xfrm>
                <a:off x="2147" y="1506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47" name="Freeform 233"/>
              <p:cNvSpPr>
                <a:spLocks/>
              </p:cNvSpPr>
              <p:nvPr/>
            </p:nvSpPr>
            <p:spPr bwMode="auto">
              <a:xfrm flipH="1">
                <a:off x="2099" y="1593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9736" name="Text Box 235"/>
            <p:cNvSpPr txBox="1">
              <a:spLocks noChangeArrowheads="1"/>
            </p:cNvSpPr>
            <p:nvPr/>
          </p:nvSpPr>
          <p:spPr bwMode="auto">
            <a:xfrm>
              <a:off x="3936" y="1253"/>
              <a:ext cx="168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楷体" pitchFamily="49" charset="-122"/>
                  <a:ea typeface="楷体" pitchFamily="49" charset="-122"/>
                </a:rPr>
                <a:t>细胞异常产生水疱</a:t>
              </a:r>
              <a:endParaRPr lang="en-US" altLang="ja-JP" sz="2400" b="1">
                <a:latin typeface="楷体" pitchFamily="49" charset="-122"/>
                <a:ea typeface="楷体" pitchFamily="49" charset="-122"/>
              </a:endParaRPr>
            </a:p>
          </p:txBody>
        </p:sp>
      </p:grpSp>
      <p:grpSp>
        <p:nvGrpSpPr>
          <p:cNvPr id="29" name="Group 249"/>
          <p:cNvGrpSpPr>
            <a:grpSpLocks/>
          </p:cNvGrpSpPr>
          <p:nvPr/>
        </p:nvGrpSpPr>
        <p:grpSpPr bwMode="auto">
          <a:xfrm>
            <a:off x="593725" y="2008188"/>
            <a:ext cx="1984375" cy="2322512"/>
            <a:chOff x="374" y="1265"/>
            <a:chExt cx="1250" cy="1463"/>
          </a:xfrm>
        </p:grpSpPr>
        <p:pic>
          <p:nvPicPr>
            <p:cNvPr id="29710" name="Picture 4" descr="1052DNA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" y="1576"/>
              <a:ext cx="1152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11" name="Text Box 18"/>
            <p:cNvSpPr txBox="1">
              <a:spLocks noChangeArrowheads="1"/>
            </p:cNvSpPr>
            <p:nvPr/>
          </p:nvSpPr>
          <p:spPr bwMode="auto">
            <a:xfrm>
              <a:off x="374" y="1265"/>
              <a:ext cx="89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400" b="1">
                  <a:latin typeface="楷体" pitchFamily="49" charset="-122"/>
                  <a:ea typeface="楷体" pitchFamily="49" charset="-122"/>
                </a:rPr>
                <a:t>基因突变</a:t>
              </a:r>
              <a:endParaRPr lang="en-US" altLang="ja-JP" sz="2400" b="1"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29712" name="AutoShape 238"/>
            <p:cNvSpPr>
              <a:spLocks noChangeArrowheads="1"/>
            </p:cNvSpPr>
            <p:nvPr/>
          </p:nvSpPr>
          <p:spPr bwMode="auto">
            <a:xfrm>
              <a:off x="1328" y="2256"/>
              <a:ext cx="256" cy="272"/>
            </a:xfrm>
            <a:prstGeom prst="irregularSeal1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3200">
                <a:latin typeface="Calibri" pitchFamily="34" charset="0"/>
                <a:ea typeface="MS PGothic" pitchFamily="34" charset="-128"/>
              </a:endParaRPr>
            </a:p>
          </p:txBody>
        </p:sp>
      </p:grpSp>
      <p:sp>
        <p:nvSpPr>
          <p:cNvPr id="29702" name="AutoShape 247"/>
          <p:cNvSpPr>
            <a:spLocks noChangeArrowheads="1"/>
          </p:cNvSpPr>
          <p:nvPr/>
        </p:nvSpPr>
        <p:spPr bwMode="auto">
          <a:xfrm>
            <a:off x="2844800" y="3327400"/>
            <a:ext cx="635000" cy="4191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03" name="AutoShape 248"/>
          <p:cNvSpPr>
            <a:spLocks noChangeArrowheads="1"/>
          </p:cNvSpPr>
          <p:nvPr/>
        </p:nvSpPr>
        <p:spPr bwMode="auto">
          <a:xfrm>
            <a:off x="5041900" y="3327400"/>
            <a:ext cx="635000" cy="4191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8" name="Text Box 239"/>
          <p:cNvSpPr txBox="1">
            <a:spLocks noChangeArrowheads="1"/>
          </p:cNvSpPr>
          <p:nvPr/>
        </p:nvSpPr>
        <p:spPr bwMode="auto">
          <a:xfrm>
            <a:off x="1219200" y="4800600"/>
            <a:ext cx="1422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</a:rPr>
              <a:t>基因治疗</a:t>
            </a:r>
            <a:endParaRPr lang="en-US" altLang="ja-JP" sz="2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+mn-ea"/>
            </a:endParaRPr>
          </a:p>
        </p:txBody>
      </p:sp>
      <p:sp>
        <p:nvSpPr>
          <p:cNvPr id="29705" name="Text Box 242"/>
          <p:cNvSpPr txBox="1">
            <a:spLocks noChangeArrowheads="1"/>
          </p:cNvSpPr>
          <p:nvPr/>
        </p:nvSpPr>
        <p:spPr bwMode="auto">
          <a:xfrm>
            <a:off x="1066800" y="5334000"/>
            <a:ext cx="17240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>
                <a:latin typeface="宋体" pitchFamily="2" charset="-122"/>
              </a:rPr>
              <a:t>引入基因突变</a:t>
            </a:r>
            <a:endParaRPr lang="en-US" altLang="zh-CN" sz="2000">
              <a:latin typeface="宋体" pitchFamily="2" charset="-122"/>
            </a:endParaRPr>
          </a:p>
          <a:p>
            <a:r>
              <a:rPr lang="zh-CN" altLang="en-US" sz="2000">
                <a:latin typeface="宋体" pitchFamily="2" charset="-122"/>
              </a:rPr>
              <a:t>纠正后的细胞</a:t>
            </a:r>
            <a:endParaRPr lang="en-US" altLang="ja-JP" sz="2000">
              <a:latin typeface="宋体" pitchFamily="2" charset="-122"/>
              <a:ea typeface="MS PGothic" pitchFamily="34" charset="-128"/>
            </a:endParaRPr>
          </a:p>
        </p:txBody>
      </p:sp>
      <p:sp>
        <p:nvSpPr>
          <p:cNvPr id="200" name="Text Box 240"/>
          <p:cNvSpPr txBox="1">
            <a:spLocks noChangeArrowheads="1"/>
          </p:cNvSpPr>
          <p:nvPr/>
        </p:nvSpPr>
        <p:spPr bwMode="auto">
          <a:xfrm>
            <a:off x="3789363" y="4637088"/>
            <a:ext cx="1422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</a:rPr>
              <a:t>蛋白治疗</a:t>
            </a:r>
            <a:endParaRPr lang="en-US" altLang="ja-JP" sz="2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+mn-ea"/>
            </a:endParaRPr>
          </a:p>
        </p:txBody>
      </p:sp>
      <p:sp>
        <p:nvSpPr>
          <p:cNvPr id="29707" name="Text Box 243"/>
          <p:cNvSpPr txBox="1">
            <a:spLocks noChangeArrowheads="1"/>
          </p:cNvSpPr>
          <p:nvPr/>
        </p:nvSpPr>
        <p:spPr bwMode="auto">
          <a:xfrm>
            <a:off x="3581400" y="5334000"/>
            <a:ext cx="19796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>
                <a:latin typeface="宋体" pitchFamily="2" charset="-122"/>
              </a:rPr>
              <a:t>补充缺失的蛋白</a:t>
            </a:r>
            <a:endParaRPr lang="en-US" altLang="ja-JP" sz="2000">
              <a:latin typeface="宋体" pitchFamily="2" charset="-122"/>
              <a:ea typeface="MS PGothic" pitchFamily="34" charset="-128"/>
            </a:endParaRPr>
          </a:p>
        </p:txBody>
      </p:sp>
      <p:sp>
        <p:nvSpPr>
          <p:cNvPr id="202" name="Text Box 241"/>
          <p:cNvSpPr txBox="1">
            <a:spLocks noChangeArrowheads="1"/>
          </p:cNvSpPr>
          <p:nvPr/>
        </p:nvSpPr>
        <p:spPr bwMode="auto">
          <a:xfrm>
            <a:off x="6477000" y="4694238"/>
            <a:ext cx="1831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细胞治疗</a:t>
            </a:r>
            <a:endParaRPr lang="en-US" altLang="ja-JP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709" name="Text Box 244"/>
          <p:cNvSpPr txBox="1">
            <a:spLocks noChangeArrowheads="1"/>
          </p:cNvSpPr>
          <p:nvPr/>
        </p:nvSpPr>
        <p:spPr bwMode="auto">
          <a:xfrm>
            <a:off x="6019800" y="5334000"/>
            <a:ext cx="2749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>
                <a:latin typeface="宋体" pitchFamily="2" charset="-122"/>
              </a:rPr>
              <a:t>同种异体正常细胞治疗</a:t>
            </a:r>
            <a:endParaRPr lang="en-US" altLang="zh-CN" sz="2000">
              <a:latin typeface="宋体" pitchFamily="2" charset="-122"/>
            </a:endParaRPr>
          </a:p>
          <a:p>
            <a:r>
              <a:rPr lang="zh-CN" altLang="en-US" sz="2000">
                <a:latin typeface="宋体" pitchFamily="2" charset="-122"/>
              </a:rPr>
              <a:t>，包括局部及系统应用</a:t>
            </a:r>
            <a:endParaRPr lang="en-US" altLang="ja-JP" sz="2000">
              <a:latin typeface="宋体" pitchFamily="2" charset="-122"/>
              <a:ea typeface="MS PGothic" pitchFamily="34" charset="-12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角丸四角形 22"/>
          <p:cNvSpPr/>
          <p:nvPr/>
        </p:nvSpPr>
        <p:spPr>
          <a:xfrm>
            <a:off x="6313488" y="625475"/>
            <a:ext cx="2486025" cy="61436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3344863" y="625475"/>
            <a:ext cx="2486025" cy="61436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376238" y="625475"/>
            <a:ext cx="2486025" cy="61436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0725" name="テキスト ボックス 6"/>
          <p:cNvSpPr txBox="1">
            <a:spLocks noChangeArrowheads="1"/>
          </p:cNvSpPr>
          <p:nvPr/>
        </p:nvSpPr>
        <p:spPr bwMode="auto">
          <a:xfrm>
            <a:off x="966788" y="214313"/>
            <a:ext cx="901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Calibri" pitchFamily="34" charset="0"/>
              </a:rPr>
              <a:t>来源</a:t>
            </a:r>
            <a:endParaRPr lang="ja-JP" altLang="en-US" sz="280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30726" name="テキスト ボックス 7"/>
          <p:cNvSpPr txBox="1">
            <a:spLocks noChangeArrowheads="1"/>
          </p:cNvSpPr>
          <p:nvPr/>
        </p:nvSpPr>
        <p:spPr bwMode="auto">
          <a:xfrm>
            <a:off x="4049713" y="233363"/>
            <a:ext cx="901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Calibri" pitchFamily="34" charset="0"/>
              </a:rPr>
              <a:t>种类</a:t>
            </a:r>
            <a:endParaRPr lang="ja-JP" altLang="en-US" sz="280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30727" name="テキスト ボックス 8"/>
          <p:cNvSpPr txBox="1">
            <a:spLocks noChangeArrowheads="1"/>
          </p:cNvSpPr>
          <p:nvPr/>
        </p:nvSpPr>
        <p:spPr bwMode="auto">
          <a:xfrm>
            <a:off x="7077075" y="233363"/>
            <a:ext cx="901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Calibri" pitchFamily="34" charset="0"/>
              </a:rPr>
              <a:t>方法</a:t>
            </a:r>
            <a:endParaRPr lang="ja-JP" altLang="en-US" sz="280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3575050" y="3008313"/>
            <a:ext cx="2036763" cy="7207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dirty="0">
                <a:solidFill>
                  <a:srgbClr val="FFFFFF"/>
                </a:solidFill>
              </a:rPr>
              <a:t>造血干细胞</a:t>
            </a:r>
            <a:endParaRPr lang="ja-JP" altLang="en-US" sz="2000" dirty="0">
              <a:solidFill>
                <a:srgbClr val="FFFFFF"/>
              </a:solidFill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3575050" y="3962400"/>
            <a:ext cx="2036763" cy="72231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>
                <a:solidFill>
                  <a:srgbClr val="FFFFFF"/>
                </a:solidFill>
              </a:rPr>
              <a:t>间充质干细胞</a:t>
            </a:r>
            <a:endParaRPr lang="ja-JP" altLang="en-US" sz="2000">
              <a:solidFill>
                <a:srgbClr val="FFFFFF"/>
              </a:solidFill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3575050" y="4884738"/>
            <a:ext cx="2036763" cy="72231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>
                <a:solidFill>
                  <a:srgbClr val="FFFFFF"/>
                </a:solidFill>
              </a:rPr>
              <a:t>缪斯细胞</a:t>
            </a: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3575050" y="5807075"/>
            <a:ext cx="2036763" cy="72231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>
                <a:solidFill>
                  <a:srgbClr val="FFFFFF"/>
                </a:solidFill>
              </a:rPr>
              <a:t>诱导多能干细胞</a:t>
            </a: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6562725" y="4684713"/>
            <a:ext cx="2036763" cy="7207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>
                <a:solidFill>
                  <a:srgbClr val="FFFFFF"/>
                </a:solidFill>
              </a:rPr>
              <a:t>静脉注射</a:t>
            </a: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30733" name="テキスト ボックス 23"/>
          <p:cNvSpPr txBox="1">
            <a:spLocks noChangeArrowheads="1"/>
          </p:cNvSpPr>
          <p:nvPr/>
        </p:nvSpPr>
        <p:spPr bwMode="auto">
          <a:xfrm>
            <a:off x="2538413" y="3001963"/>
            <a:ext cx="1108075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7200">
                <a:solidFill>
                  <a:srgbClr val="0000FF"/>
                </a:solidFill>
                <a:latin typeface="Calibri" pitchFamily="34" charset="0"/>
                <a:ea typeface="MS PGothic" pitchFamily="34" charset="-128"/>
              </a:rPr>
              <a:t>×</a:t>
            </a:r>
            <a:endParaRPr lang="ja-JP" altLang="en-US" sz="7200">
              <a:solidFill>
                <a:srgbClr val="0000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30734" name="テキスト ボックス 24"/>
          <p:cNvSpPr txBox="1">
            <a:spLocks noChangeArrowheads="1"/>
          </p:cNvSpPr>
          <p:nvPr/>
        </p:nvSpPr>
        <p:spPr bwMode="auto">
          <a:xfrm>
            <a:off x="5530850" y="3008313"/>
            <a:ext cx="11080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7200">
                <a:solidFill>
                  <a:srgbClr val="0000FF"/>
                </a:solidFill>
                <a:latin typeface="Calibri" pitchFamily="34" charset="0"/>
                <a:ea typeface="MS PGothic" pitchFamily="34" charset="-128"/>
              </a:rPr>
              <a:t>×</a:t>
            </a:r>
            <a:endParaRPr lang="ja-JP" altLang="en-US" sz="7200">
              <a:solidFill>
                <a:srgbClr val="0000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6562725" y="2774950"/>
            <a:ext cx="2036763" cy="7223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>
                <a:solidFill>
                  <a:srgbClr val="FFFFFF"/>
                </a:solidFill>
              </a:rPr>
              <a:t>培养皮片后移植</a:t>
            </a: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3600450" y="1098550"/>
            <a:ext cx="2036763" cy="72231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solidFill>
                  <a:srgbClr val="FFFFFF"/>
                </a:solidFill>
              </a:rPr>
              <a:t>角质细胞</a:t>
            </a:r>
            <a:endParaRPr lang="ja-JP" altLang="en-US" sz="2400" dirty="0">
              <a:solidFill>
                <a:srgbClr val="FFFFFF"/>
              </a:solidFill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6562725" y="1820863"/>
            <a:ext cx="2036763" cy="7223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>
                <a:solidFill>
                  <a:srgbClr val="FFFFFF"/>
                </a:solidFill>
              </a:rPr>
              <a:t>单纯移植</a:t>
            </a: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27" name="角丸四角形 5"/>
          <p:cNvSpPr/>
          <p:nvPr/>
        </p:nvSpPr>
        <p:spPr>
          <a:xfrm>
            <a:off x="623888" y="1752600"/>
            <a:ext cx="203835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dirty="0">
                <a:solidFill>
                  <a:srgbClr val="FFFFFF"/>
                </a:solidFill>
              </a:rPr>
              <a:t>自体细胞</a:t>
            </a:r>
            <a:r>
              <a:rPr lang="en-US" altLang="ja-JP" sz="2800" dirty="0">
                <a:solidFill>
                  <a:srgbClr val="FFFFFF"/>
                </a:solidFill>
              </a:rPr>
              <a:t>(with gene </a:t>
            </a:r>
            <a:r>
              <a:rPr lang="en-US" altLang="ja-JP" sz="2800" dirty="0" err="1">
                <a:solidFill>
                  <a:srgbClr val="FFFFFF"/>
                </a:solidFill>
              </a:rPr>
              <a:t>tx</a:t>
            </a:r>
            <a:r>
              <a:rPr lang="en-US" altLang="ja-JP" sz="2800" dirty="0">
                <a:solidFill>
                  <a:srgbClr val="FFFFFF"/>
                </a:solidFill>
              </a:rPr>
              <a:t>)</a:t>
            </a:r>
            <a:endParaRPr lang="ja-JP" altLang="en-US" sz="2800" dirty="0">
              <a:solidFill>
                <a:srgbClr val="FFFFFF"/>
              </a:solidFill>
            </a:endParaRPr>
          </a:p>
        </p:txBody>
      </p:sp>
      <p:sp>
        <p:nvSpPr>
          <p:cNvPr id="26" name="角丸四角形 9"/>
          <p:cNvSpPr/>
          <p:nvPr/>
        </p:nvSpPr>
        <p:spPr>
          <a:xfrm>
            <a:off x="623888" y="4860925"/>
            <a:ext cx="2038350" cy="7223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>
                <a:solidFill>
                  <a:srgbClr val="FFFFFF"/>
                </a:solidFill>
              </a:rPr>
              <a:t>同种异体</a:t>
            </a:r>
            <a:r>
              <a:rPr lang="en-US" altLang="ja-JP" sz="2400">
                <a:solidFill>
                  <a:srgbClr val="FFFFFF"/>
                </a:solidFill>
              </a:rPr>
              <a:t>(w/o gene tx)</a:t>
            </a: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3575050" y="2052638"/>
            <a:ext cx="2036763" cy="72231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solidFill>
                  <a:srgbClr val="FFFFFF"/>
                </a:solidFill>
              </a:rPr>
              <a:t>纤维母细胞</a:t>
            </a:r>
            <a:endParaRPr lang="ja-JP" altLang="en-US" sz="2400" dirty="0">
              <a:solidFill>
                <a:srgbClr val="FFFFFF"/>
              </a:solidFill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6562725" y="3729038"/>
            <a:ext cx="2036763" cy="7223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>
                <a:solidFill>
                  <a:srgbClr val="FFFFFF"/>
                </a:solidFill>
              </a:rPr>
              <a:t>局部注射</a:t>
            </a:r>
            <a:endParaRPr lang="en-US" altLang="ja-JP" sz="240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en-US" altLang="ja-JP" sz="2400">
                <a:solidFill>
                  <a:srgbClr val="FFFFFF"/>
                </a:solidFill>
              </a:rPr>
              <a:t>(</a:t>
            </a:r>
            <a:r>
              <a:rPr lang="zh-CN" altLang="en-US" sz="2400">
                <a:solidFill>
                  <a:srgbClr val="FFFFFF"/>
                </a:solidFill>
              </a:rPr>
              <a:t>皮内</a:t>
            </a:r>
            <a:r>
              <a:rPr lang="en-US" altLang="ja-JP" sz="2400">
                <a:solidFill>
                  <a:srgbClr val="FFFFFF"/>
                </a:solidFill>
              </a:rPr>
              <a:t> /</a:t>
            </a:r>
            <a:r>
              <a:rPr lang="zh-CN" altLang="en-US" sz="2400">
                <a:solidFill>
                  <a:srgbClr val="FFFFFF"/>
                </a:solidFill>
              </a:rPr>
              <a:t>皮下</a:t>
            </a:r>
            <a:r>
              <a:rPr lang="en-US" altLang="ja-JP" sz="2400">
                <a:solidFill>
                  <a:srgbClr val="FFFFFF"/>
                </a:solidFill>
              </a:rPr>
              <a:t>)</a:t>
            </a:r>
            <a:endParaRPr lang="ja-JP" altLang="en-US"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角丸四角形 22"/>
          <p:cNvSpPr/>
          <p:nvPr/>
        </p:nvSpPr>
        <p:spPr>
          <a:xfrm>
            <a:off x="6313488" y="625475"/>
            <a:ext cx="2486025" cy="61436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3344863" y="625475"/>
            <a:ext cx="2486025" cy="61436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376238" y="625475"/>
            <a:ext cx="2486025" cy="61436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1749" name="テキスト ボックス 6"/>
          <p:cNvSpPr txBox="1">
            <a:spLocks noChangeArrowheads="1"/>
          </p:cNvSpPr>
          <p:nvPr/>
        </p:nvSpPr>
        <p:spPr bwMode="auto">
          <a:xfrm>
            <a:off x="966788" y="214313"/>
            <a:ext cx="901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Calibri" pitchFamily="34" charset="0"/>
              </a:rPr>
              <a:t>来源</a:t>
            </a:r>
            <a:endParaRPr lang="ja-JP" altLang="en-US" sz="280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31750" name="テキスト ボックス 7"/>
          <p:cNvSpPr txBox="1">
            <a:spLocks noChangeArrowheads="1"/>
          </p:cNvSpPr>
          <p:nvPr/>
        </p:nvSpPr>
        <p:spPr bwMode="auto">
          <a:xfrm>
            <a:off x="4049713" y="233363"/>
            <a:ext cx="901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Calibri" pitchFamily="34" charset="0"/>
              </a:rPr>
              <a:t>种类</a:t>
            </a:r>
            <a:endParaRPr lang="ja-JP" altLang="en-US" sz="280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31751" name="テキスト ボックス 8"/>
          <p:cNvSpPr txBox="1">
            <a:spLocks noChangeArrowheads="1"/>
          </p:cNvSpPr>
          <p:nvPr/>
        </p:nvSpPr>
        <p:spPr bwMode="auto">
          <a:xfrm>
            <a:off x="7077075" y="233363"/>
            <a:ext cx="901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Calibri" pitchFamily="34" charset="0"/>
              </a:rPr>
              <a:t>方法</a:t>
            </a:r>
            <a:endParaRPr lang="ja-JP" altLang="en-US" sz="280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3575050" y="3008313"/>
            <a:ext cx="2036763" cy="7207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>
                <a:solidFill>
                  <a:srgbClr val="FFFFFF"/>
                </a:solidFill>
              </a:rPr>
              <a:t>造血干细胞</a:t>
            </a:r>
            <a:endParaRPr lang="ja-JP" altLang="en-US" sz="2000">
              <a:solidFill>
                <a:srgbClr val="FFFFFF"/>
              </a:solidFill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3575050" y="3962400"/>
            <a:ext cx="2036763" cy="72231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>
                <a:solidFill>
                  <a:srgbClr val="FFFFFF"/>
                </a:solidFill>
              </a:rPr>
              <a:t>间充质干细胞</a:t>
            </a:r>
            <a:endParaRPr lang="ja-JP" altLang="en-US" sz="2000">
              <a:solidFill>
                <a:srgbClr val="FFFFFF"/>
              </a:solidFill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3575050" y="4884738"/>
            <a:ext cx="2036763" cy="72231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Muse</a:t>
            </a:r>
            <a:r>
              <a:rPr lang="zh-CN" altLang="en-US" sz="2400" dirty="0" smtClean="0">
                <a:solidFill>
                  <a:srgbClr val="FFFFFF"/>
                </a:solidFill>
              </a:rPr>
              <a:t>细胞</a:t>
            </a:r>
            <a:endParaRPr lang="ja-JP" altLang="en-US" sz="2400" dirty="0">
              <a:solidFill>
                <a:srgbClr val="FFFFFF"/>
              </a:solidFill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3575050" y="5807075"/>
            <a:ext cx="2036763" cy="72231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>
                <a:solidFill>
                  <a:srgbClr val="FFFFFF"/>
                </a:solidFill>
              </a:rPr>
              <a:t>诱导多能干细胞</a:t>
            </a: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6562725" y="4684713"/>
            <a:ext cx="2036763" cy="7207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>
                <a:solidFill>
                  <a:srgbClr val="FFFFFF"/>
                </a:solidFill>
              </a:rPr>
              <a:t>静脉注射</a:t>
            </a: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31757" name="テキスト ボックス 23"/>
          <p:cNvSpPr txBox="1">
            <a:spLocks noChangeArrowheads="1"/>
          </p:cNvSpPr>
          <p:nvPr/>
        </p:nvSpPr>
        <p:spPr bwMode="auto">
          <a:xfrm>
            <a:off x="2538413" y="3001963"/>
            <a:ext cx="1108075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7200">
                <a:solidFill>
                  <a:srgbClr val="0000FF"/>
                </a:solidFill>
                <a:latin typeface="Calibri" pitchFamily="34" charset="0"/>
                <a:ea typeface="MS PGothic" pitchFamily="34" charset="-128"/>
              </a:rPr>
              <a:t>×</a:t>
            </a:r>
            <a:endParaRPr lang="ja-JP" altLang="en-US" sz="7200">
              <a:solidFill>
                <a:srgbClr val="0000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31758" name="テキスト ボックス 24"/>
          <p:cNvSpPr txBox="1">
            <a:spLocks noChangeArrowheads="1"/>
          </p:cNvSpPr>
          <p:nvPr/>
        </p:nvSpPr>
        <p:spPr bwMode="auto">
          <a:xfrm>
            <a:off x="5530850" y="3008313"/>
            <a:ext cx="11080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7200">
                <a:solidFill>
                  <a:srgbClr val="0000FF"/>
                </a:solidFill>
                <a:latin typeface="Calibri" pitchFamily="34" charset="0"/>
                <a:ea typeface="MS PGothic" pitchFamily="34" charset="-128"/>
              </a:rPr>
              <a:t>×</a:t>
            </a:r>
            <a:endParaRPr lang="ja-JP" altLang="en-US" sz="7200">
              <a:solidFill>
                <a:srgbClr val="0000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6562725" y="2774950"/>
            <a:ext cx="2036763" cy="7223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>
                <a:solidFill>
                  <a:srgbClr val="FFFFFF"/>
                </a:solidFill>
              </a:rPr>
              <a:t>培养皮片后移植</a:t>
            </a: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3600450" y="1098550"/>
            <a:ext cx="2036763" cy="72231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solidFill>
                  <a:srgbClr val="FFFFFF"/>
                </a:solidFill>
              </a:rPr>
              <a:t>角质细胞</a:t>
            </a:r>
            <a:endParaRPr lang="ja-JP" altLang="en-US" sz="2400" dirty="0">
              <a:solidFill>
                <a:srgbClr val="FFFFFF"/>
              </a:solidFill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6562725" y="1820863"/>
            <a:ext cx="2036763" cy="7223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>
                <a:solidFill>
                  <a:srgbClr val="FFFFFF"/>
                </a:solidFill>
              </a:rPr>
              <a:t>单纯移植</a:t>
            </a: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27" name="角丸四角形 5"/>
          <p:cNvSpPr/>
          <p:nvPr/>
        </p:nvSpPr>
        <p:spPr>
          <a:xfrm>
            <a:off x="623888" y="1752600"/>
            <a:ext cx="2038350" cy="1022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>
                <a:solidFill>
                  <a:srgbClr val="FFFFFF"/>
                </a:solidFill>
              </a:rPr>
              <a:t>自体细胞</a:t>
            </a:r>
            <a:r>
              <a:rPr lang="en-US" altLang="ja-JP" sz="2400">
                <a:solidFill>
                  <a:srgbClr val="FFFFFF"/>
                </a:solidFill>
              </a:rPr>
              <a:t>(with gene tx)</a:t>
            </a: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38" name="角丸四角形 3"/>
          <p:cNvSpPr/>
          <p:nvPr/>
        </p:nvSpPr>
        <p:spPr>
          <a:xfrm>
            <a:off x="479425" y="4732338"/>
            <a:ext cx="2327275" cy="9779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9" name="角丸四角形 25"/>
          <p:cNvSpPr/>
          <p:nvPr/>
        </p:nvSpPr>
        <p:spPr>
          <a:xfrm>
            <a:off x="3419475" y="1931988"/>
            <a:ext cx="2327275" cy="979487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40" name="角丸四角形 26"/>
          <p:cNvSpPr/>
          <p:nvPr/>
        </p:nvSpPr>
        <p:spPr>
          <a:xfrm>
            <a:off x="6418263" y="3586163"/>
            <a:ext cx="2325687" cy="9779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41" name="正方形/長方形 4"/>
          <p:cNvSpPr/>
          <p:nvPr/>
        </p:nvSpPr>
        <p:spPr>
          <a:xfrm rot="17462883">
            <a:off x="1935163" y="3648075"/>
            <a:ext cx="2451100" cy="12065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42" name="正方形/長方形 27"/>
          <p:cNvSpPr/>
          <p:nvPr/>
        </p:nvSpPr>
        <p:spPr>
          <a:xfrm rot="2805260">
            <a:off x="5433219" y="3217069"/>
            <a:ext cx="1293813" cy="11747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6" name="角丸四角形 9"/>
          <p:cNvSpPr/>
          <p:nvPr/>
        </p:nvSpPr>
        <p:spPr>
          <a:xfrm>
            <a:off x="623888" y="4860925"/>
            <a:ext cx="2038350" cy="7223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>
                <a:solidFill>
                  <a:srgbClr val="FFFFFF"/>
                </a:solidFill>
              </a:rPr>
              <a:t>同种异体</a:t>
            </a:r>
            <a:r>
              <a:rPr lang="en-US" altLang="ja-JP" sz="2400">
                <a:solidFill>
                  <a:srgbClr val="FFFFFF"/>
                </a:solidFill>
              </a:rPr>
              <a:t>(w/o gene tx)</a:t>
            </a: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3575050" y="2052638"/>
            <a:ext cx="2036763" cy="72231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>
                <a:solidFill>
                  <a:srgbClr val="FFFFFF"/>
                </a:solidFill>
              </a:rPr>
              <a:t>纤维母细胞</a:t>
            </a: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6562725" y="3729038"/>
            <a:ext cx="2036763" cy="7223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>
                <a:solidFill>
                  <a:srgbClr val="FFFFFF"/>
                </a:solidFill>
              </a:rPr>
              <a:t>局部注射</a:t>
            </a:r>
            <a:endParaRPr lang="en-US" altLang="ja-JP" sz="240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en-US" altLang="ja-JP" sz="2400">
                <a:solidFill>
                  <a:srgbClr val="FFFFFF"/>
                </a:solidFill>
              </a:rPr>
              <a:t>(</a:t>
            </a:r>
            <a:r>
              <a:rPr lang="zh-CN" altLang="en-US" sz="2400">
                <a:solidFill>
                  <a:srgbClr val="FFFFFF"/>
                </a:solidFill>
              </a:rPr>
              <a:t>皮内</a:t>
            </a:r>
            <a:r>
              <a:rPr lang="en-US" altLang="ja-JP" sz="2400">
                <a:solidFill>
                  <a:srgbClr val="FFFFFF"/>
                </a:solidFill>
              </a:rPr>
              <a:t> /</a:t>
            </a:r>
            <a:r>
              <a:rPr lang="zh-CN" altLang="en-US" sz="2400">
                <a:solidFill>
                  <a:srgbClr val="FFFFFF"/>
                </a:solidFill>
              </a:rPr>
              <a:t>皮下</a:t>
            </a:r>
            <a:r>
              <a:rPr lang="en-US" altLang="ja-JP" sz="2400">
                <a:solidFill>
                  <a:srgbClr val="FFFFFF"/>
                </a:solidFill>
              </a:rPr>
              <a:t>)</a:t>
            </a:r>
            <a:endParaRPr lang="ja-JP" altLang="en-US"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タイトル 1"/>
          <p:cNvSpPr>
            <a:spLocks noGrp="1"/>
          </p:cNvSpPr>
          <p:nvPr>
            <p:ph type="title"/>
          </p:nvPr>
        </p:nvSpPr>
        <p:spPr>
          <a:xfrm>
            <a:off x="684213" y="141288"/>
            <a:ext cx="7886700" cy="13255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CN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楷体" pitchFamily="49" charset="-122"/>
                <a:ea typeface="楷体" pitchFamily="49" charset="-122"/>
                <a:cs typeface="+mn-cs"/>
              </a:rPr>
              <a:t>溃疡局部注射同种异体纤维母细胞</a:t>
            </a:r>
            <a:endParaRPr lang="ja-JP" altLang="en-US" sz="3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楷体" pitchFamily="49" charset="-122"/>
              <a:ea typeface="楷体" pitchFamily="49" charset="-122"/>
              <a:cs typeface="+mn-cs"/>
            </a:endParaRP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800" y="1466850"/>
            <a:ext cx="29495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525" y="3743325"/>
            <a:ext cx="6729413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テキスト ボックス 2"/>
          <p:cNvSpPr txBox="1">
            <a:spLocks noChangeArrowheads="1"/>
          </p:cNvSpPr>
          <p:nvPr/>
        </p:nvSpPr>
        <p:spPr bwMode="auto">
          <a:xfrm>
            <a:off x="3721100" y="1681163"/>
            <a:ext cx="54229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2000" dirty="0" smtClean="0">
                <a:latin typeface="宋体" pitchFamily="2" charset="-122"/>
              </a:rPr>
              <a:t>将患者来源的同种异体纤维母细胞在其溃疡局部注射单次注射后</a:t>
            </a:r>
            <a:r>
              <a:rPr lang="en-US" altLang="zh-CN" sz="2000" dirty="0" smtClean="0">
                <a:latin typeface="宋体" pitchFamily="2" charset="-122"/>
              </a:rPr>
              <a:t>3</a:t>
            </a:r>
            <a:r>
              <a:rPr lang="zh-CN" altLang="en-US" sz="2000" dirty="0" smtClean="0">
                <a:latin typeface="宋体" pitchFamily="2" charset="-122"/>
              </a:rPr>
              <a:t>个月在注射部位检测到</a:t>
            </a:r>
            <a:r>
              <a:rPr lang="en-US" altLang="zh-CN" sz="2000" dirty="0" smtClean="0">
                <a:latin typeface="宋体" pitchFamily="2" charset="-122"/>
              </a:rPr>
              <a:t>Ⅶ</a:t>
            </a:r>
            <a:r>
              <a:rPr lang="zh-CN" altLang="en-US" sz="2000" dirty="0" smtClean="0">
                <a:latin typeface="宋体" pitchFamily="2" charset="-122"/>
              </a:rPr>
              <a:t>型胶原</a:t>
            </a:r>
            <a:endParaRPr lang="ja-JP" altLang="en-US" sz="2000" dirty="0">
              <a:latin typeface="宋体" pitchFamily="2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角丸四角形 22"/>
          <p:cNvSpPr/>
          <p:nvPr/>
        </p:nvSpPr>
        <p:spPr>
          <a:xfrm>
            <a:off x="6313488" y="625475"/>
            <a:ext cx="2486025" cy="61436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3344863" y="625475"/>
            <a:ext cx="2486025" cy="61436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376238" y="625475"/>
            <a:ext cx="2486025" cy="61436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3797" name="テキスト ボックス 6"/>
          <p:cNvSpPr txBox="1">
            <a:spLocks noChangeArrowheads="1"/>
          </p:cNvSpPr>
          <p:nvPr/>
        </p:nvSpPr>
        <p:spPr bwMode="auto">
          <a:xfrm>
            <a:off x="966788" y="214313"/>
            <a:ext cx="901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Calibri" pitchFamily="34" charset="0"/>
              </a:rPr>
              <a:t>来源</a:t>
            </a:r>
            <a:endParaRPr lang="ja-JP" altLang="en-US" sz="280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33798" name="テキスト ボックス 7"/>
          <p:cNvSpPr txBox="1">
            <a:spLocks noChangeArrowheads="1"/>
          </p:cNvSpPr>
          <p:nvPr/>
        </p:nvSpPr>
        <p:spPr bwMode="auto">
          <a:xfrm>
            <a:off x="4049713" y="233363"/>
            <a:ext cx="901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Calibri" pitchFamily="34" charset="0"/>
              </a:rPr>
              <a:t>种类</a:t>
            </a:r>
            <a:endParaRPr lang="ja-JP" altLang="en-US" sz="280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33799" name="テキスト ボックス 8"/>
          <p:cNvSpPr txBox="1">
            <a:spLocks noChangeArrowheads="1"/>
          </p:cNvSpPr>
          <p:nvPr/>
        </p:nvSpPr>
        <p:spPr bwMode="auto">
          <a:xfrm>
            <a:off x="7077075" y="233363"/>
            <a:ext cx="901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Calibri" pitchFamily="34" charset="0"/>
              </a:rPr>
              <a:t>方法</a:t>
            </a:r>
            <a:endParaRPr lang="ja-JP" altLang="en-US" sz="280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3575050" y="3008313"/>
            <a:ext cx="2036763" cy="7207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>
                <a:solidFill>
                  <a:srgbClr val="FFFFFF"/>
                </a:solidFill>
              </a:rPr>
              <a:t>造血干细胞</a:t>
            </a:r>
            <a:endParaRPr lang="ja-JP" altLang="en-US" sz="2000">
              <a:solidFill>
                <a:srgbClr val="FFFFFF"/>
              </a:solidFill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3575050" y="3962400"/>
            <a:ext cx="2036763" cy="72231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>
                <a:solidFill>
                  <a:srgbClr val="FFFFFF"/>
                </a:solidFill>
              </a:rPr>
              <a:t>间充质干细胞</a:t>
            </a:r>
            <a:endParaRPr lang="ja-JP" altLang="en-US" sz="2000">
              <a:solidFill>
                <a:srgbClr val="FFFFFF"/>
              </a:solidFill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3575050" y="4884738"/>
            <a:ext cx="2036763" cy="72231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Muse</a:t>
            </a:r>
            <a:r>
              <a:rPr lang="zh-CN" altLang="en-US" sz="2400" dirty="0" smtClean="0">
                <a:solidFill>
                  <a:srgbClr val="FFFFFF"/>
                </a:solidFill>
              </a:rPr>
              <a:t>细胞</a:t>
            </a:r>
            <a:endParaRPr lang="ja-JP" altLang="en-US" sz="2400" dirty="0">
              <a:solidFill>
                <a:srgbClr val="FFFFFF"/>
              </a:solidFill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3575050" y="5807075"/>
            <a:ext cx="2036763" cy="72231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>
                <a:solidFill>
                  <a:srgbClr val="FFFFFF"/>
                </a:solidFill>
              </a:rPr>
              <a:t>诱导多能干细胞</a:t>
            </a: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33804" name="テキスト ボックス 23"/>
          <p:cNvSpPr txBox="1">
            <a:spLocks noChangeArrowheads="1"/>
          </p:cNvSpPr>
          <p:nvPr/>
        </p:nvSpPr>
        <p:spPr bwMode="auto">
          <a:xfrm>
            <a:off x="2538413" y="3001963"/>
            <a:ext cx="1108075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7200">
                <a:solidFill>
                  <a:srgbClr val="0000FF"/>
                </a:solidFill>
                <a:latin typeface="Calibri" pitchFamily="34" charset="0"/>
                <a:ea typeface="MS PGothic" pitchFamily="34" charset="-128"/>
              </a:rPr>
              <a:t>×</a:t>
            </a:r>
            <a:endParaRPr lang="ja-JP" altLang="en-US" sz="7200">
              <a:solidFill>
                <a:srgbClr val="0000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33805" name="テキスト ボックス 24"/>
          <p:cNvSpPr txBox="1">
            <a:spLocks noChangeArrowheads="1"/>
          </p:cNvSpPr>
          <p:nvPr/>
        </p:nvSpPr>
        <p:spPr bwMode="auto">
          <a:xfrm>
            <a:off x="5530850" y="3008313"/>
            <a:ext cx="11080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7200">
                <a:solidFill>
                  <a:srgbClr val="0000FF"/>
                </a:solidFill>
                <a:latin typeface="Calibri" pitchFamily="34" charset="0"/>
                <a:ea typeface="MS PGothic" pitchFamily="34" charset="-128"/>
              </a:rPr>
              <a:t>×</a:t>
            </a:r>
            <a:endParaRPr lang="ja-JP" altLang="en-US" sz="7200">
              <a:solidFill>
                <a:srgbClr val="0000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6562725" y="2774950"/>
            <a:ext cx="2036763" cy="7223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>
                <a:solidFill>
                  <a:srgbClr val="FFFFFF"/>
                </a:solidFill>
              </a:rPr>
              <a:t>培养皮片后移植</a:t>
            </a: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3600450" y="1098550"/>
            <a:ext cx="2036763" cy="72231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solidFill>
                  <a:srgbClr val="FFFFFF"/>
                </a:solidFill>
              </a:rPr>
              <a:t>角质细胞</a:t>
            </a:r>
            <a:endParaRPr lang="ja-JP" altLang="en-US" sz="2400" dirty="0">
              <a:solidFill>
                <a:srgbClr val="FFFFFF"/>
              </a:solidFill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6562725" y="1820863"/>
            <a:ext cx="2036763" cy="7223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>
                <a:solidFill>
                  <a:srgbClr val="FFFFFF"/>
                </a:solidFill>
              </a:rPr>
              <a:t>单纯移植</a:t>
            </a: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27" name="角丸四角形 5"/>
          <p:cNvSpPr/>
          <p:nvPr/>
        </p:nvSpPr>
        <p:spPr>
          <a:xfrm>
            <a:off x="623888" y="1828800"/>
            <a:ext cx="2038350" cy="946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>
                <a:solidFill>
                  <a:srgbClr val="FFFFFF"/>
                </a:solidFill>
              </a:rPr>
              <a:t>自体细胞</a:t>
            </a:r>
            <a:r>
              <a:rPr lang="en-US" altLang="ja-JP" sz="2400">
                <a:solidFill>
                  <a:srgbClr val="FFFFFF"/>
                </a:solidFill>
              </a:rPr>
              <a:t>(with gene tx)</a:t>
            </a: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38" name="角丸四角形 3"/>
          <p:cNvSpPr/>
          <p:nvPr/>
        </p:nvSpPr>
        <p:spPr>
          <a:xfrm>
            <a:off x="479425" y="4732338"/>
            <a:ext cx="2327275" cy="9779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9" name="角丸四角形 25"/>
          <p:cNvSpPr/>
          <p:nvPr/>
        </p:nvSpPr>
        <p:spPr>
          <a:xfrm>
            <a:off x="3419475" y="1931988"/>
            <a:ext cx="2327275" cy="979487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40" name="角丸四角形 26"/>
          <p:cNvSpPr/>
          <p:nvPr/>
        </p:nvSpPr>
        <p:spPr>
          <a:xfrm>
            <a:off x="6418263" y="4567238"/>
            <a:ext cx="2325687" cy="9779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41" name="正方形/長方形 4"/>
          <p:cNvSpPr/>
          <p:nvPr/>
        </p:nvSpPr>
        <p:spPr>
          <a:xfrm rot="17462883">
            <a:off x="1935163" y="3648075"/>
            <a:ext cx="2451100" cy="12065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6" name="角丸四角形 9"/>
          <p:cNvSpPr/>
          <p:nvPr/>
        </p:nvSpPr>
        <p:spPr>
          <a:xfrm>
            <a:off x="623888" y="4860925"/>
            <a:ext cx="2038350" cy="7223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>
                <a:solidFill>
                  <a:srgbClr val="FFFFFF"/>
                </a:solidFill>
              </a:rPr>
              <a:t>同种异体</a:t>
            </a:r>
            <a:r>
              <a:rPr lang="en-US" altLang="ja-JP" sz="2400">
                <a:solidFill>
                  <a:srgbClr val="FFFFFF"/>
                </a:solidFill>
              </a:rPr>
              <a:t>(w/o gene tx)</a:t>
            </a: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3575050" y="2052638"/>
            <a:ext cx="2036763" cy="72231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>
                <a:solidFill>
                  <a:srgbClr val="FFFFFF"/>
                </a:solidFill>
              </a:rPr>
              <a:t>纤维母细胞</a:t>
            </a: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6562725" y="3729038"/>
            <a:ext cx="2036763" cy="7223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>
                <a:solidFill>
                  <a:srgbClr val="FFFFFF"/>
                </a:solidFill>
              </a:rPr>
              <a:t>局部注射</a:t>
            </a:r>
            <a:endParaRPr lang="en-US" altLang="ja-JP" sz="240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en-US" altLang="ja-JP" sz="2400">
                <a:solidFill>
                  <a:srgbClr val="FFFFFF"/>
                </a:solidFill>
              </a:rPr>
              <a:t>(</a:t>
            </a:r>
            <a:r>
              <a:rPr lang="zh-CN" altLang="en-US" sz="2400">
                <a:solidFill>
                  <a:srgbClr val="FFFFFF"/>
                </a:solidFill>
              </a:rPr>
              <a:t>皮内</a:t>
            </a:r>
            <a:r>
              <a:rPr lang="en-US" altLang="ja-JP" sz="2400">
                <a:solidFill>
                  <a:srgbClr val="FFFFFF"/>
                </a:solidFill>
              </a:rPr>
              <a:t> /</a:t>
            </a:r>
            <a:r>
              <a:rPr lang="zh-CN" altLang="en-US" sz="2400">
                <a:solidFill>
                  <a:srgbClr val="FFFFFF"/>
                </a:solidFill>
              </a:rPr>
              <a:t>皮下</a:t>
            </a:r>
            <a:r>
              <a:rPr lang="en-US" altLang="ja-JP" sz="2400">
                <a:solidFill>
                  <a:srgbClr val="FFFFFF"/>
                </a:solidFill>
              </a:rPr>
              <a:t>)</a:t>
            </a: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6562725" y="4684713"/>
            <a:ext cx="2036763" cy="7207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>
                <a:solidFill>
                  <a:srgbClr val="FFFFFF"/>
                </a:solidFill>
              </a:rPr>
              <a:t>静脉注射</a:t>
            </a: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28" name="正方形/長方形 27"/>
          <p:cNvSpPr/>
          <p:nvPr/>
        </p:nvSpPr>
        <p:spPr>
          <a:xfrm rot="3910591">
            <a:off x="5057775" y="3689350"/>
            <a:ext cx="2027238" cy="17303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1571612"/>
            <a:ext cx="9144000" cy="4429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6000768"/>
            <a:ext cx="9144000" cy="857232"/>
          </a:xfrm>
          <a:prstGeom prst="rect">
            <a:avLst/>
          </a:prstGeom>
          <a:solidFill>
            <a:srgbClr val="CC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11269" name="Rectangle 4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itchFamily="49" charset="-122"/>
                <a:ea typeface="楷体" pitchFamily="49" charset="-122"/>
              </a:rPr>
              <a:t>EB</a:t>
            </a:r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itchFamily="49" charset="-122"/>
                <a:ea typeface="楷体" pitchFamily="49" charset="-122"/>
              </a:rPr>
              <a:t>的最新</a:t>
            </a:r>
            <a:r>
              <a:rPr lang="zh-CN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楷体" pitchFamily="49" charset="-122"/>
                <a:ea typeface="楷体" pitchFamily="49" charset="-122"/>
              </a:rPr>
              <a:t>分类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  <p:graphicFrame>
        <p:nvGraphicFramePr>
          <p:cNvPr id="3" name="Group 105"/>
          <p:cNvGraphicFramePr>
            <a:graphicFrameLocks/>
          </p:cNvGraphicFramePr>
          <p:nvPr/>
        </p:nvGraphicFramePr>
        <p:xfrm>
          <a:off x="592110" y="1571612"/>
          <a:ext cx="6123030" cy="3284050"/>
        </p:xfrm>
        <a:graphic>
          <a:graphicData uri="http://schemas.openxmlformats.org/drawingml/2006/table">
            <a:tbl>
              <a:tblPr/>
              <a:tblGrid>
                <a:gridCol w="1693874"/>
                <a:gridCol w="1830476"/>
                <a:gridCol w="2598680"/>
              </a:tblGrid>
              <a:tr h="3234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主要类型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主要亚型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致病基因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6108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单纯型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EB</a:t>
                      </a:r>
                    </a:p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（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EBS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）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EBS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基底层上型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EBS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基底层型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TGM5</a:t>
                      </a:r>
                      <a:r>
                        <a:rPr kumimoji="0" lang="zh-CN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，</a:t>
                      </a: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PKP1</a:t>
                      </a:r>
                      <a:r>
                        <a:rPr kumimoji="0" lang="zh-CN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，</a:t>
                      </a: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JUP</a:t>
                      </a:r>
                      <a:r>
                        <a:rPr kumimoji="0" lang="zh-CN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，</a:t>
                      </a: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DSP</a:t>
                      </a:r>
                      <a:r>
                        <a:rPr kumimoji="0" lang="zh-CN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；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DST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，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KRT5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，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3429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3429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KRT14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，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PLEC1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，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EXPH5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4918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交界型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EB</a:t>
                      </a:r>
                    </a:p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（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JEB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）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泛发型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JEB</a:t>
                      </a:r>
                    </a:p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限局型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JEB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LAMA3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，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LAMB3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，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LAMC2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，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COL17A1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，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ITGA6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，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ITGB4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，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ITGA3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4656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营养不良型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EB</a:t>
                      </a:r>
                    </a:p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（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DEB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）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DDEB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RDEB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COL7A1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777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Kindler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综合征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-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FERMT1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296" name="テキスト ボックス 5"/>
          <p:cNvSpPr txBox="1">
            <a:spLocks noChangeArrowheads="1"/>
          </p:cNvSpPr>
          <p:nvPr/>
        </p:nvSpPr>
        <p:spPr bwMode="auto">
          <a:xfrm>
            <a:off x="3079750" y="6488113"/>
            <a:ext cx="6175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Calibri" pitchFamily="34" charset="0"/>
                <a:ea typeface="MS PGothic" pitchFamily="34" charset="-128"/>
              </a:rPr>
              <a:t>Sarkar R et al. Indian J Dermatol Venereol Leprol 2011;77:431-8</a:t>
            </a:r>
            <a:endParaRPr lang="ja-JP" altLang="en-US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1297" name="Rectangle 2"/>
          <p:cNvSpPr txBox="1">
            <a:spLocks noChangeArrowheads="1"/>
          </p:cNvSpPr>
          <p:nvPr/>
        </p:nvSpPr>
        <p:spPr bwMode="auto">
          <a:xfrm>
            <a:off x="228600" y="57150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TW" sz="2400" b="1" dirty="0" smtClean="0">
                <a:latin typeface="华文楷体" pitchFamily="2" charset="-122"/>
                <a:ea typeface="华文楷体" pitchFamily="2" charset="-122"/>
              </a:rPr>
              <a:t>EB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总发病率为五十万分之一</a:t>
            </a:r>
            <a:endParaRPr lang="zh-CN" altLang="en-US" sz="24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左大括号 9"/>
          <p:cNvSpPr/>
          <p:nvPr/>
        </p:nvSpPr>
        <p:spPr>
          <a:xfrm>
            <a:off x="-32" y="2928934"/>
            <a:ext cx="571504" cy="1928826"/>
          </a:xfrm>
          <a:prstGeom prst="leftBrace">
            <a:avLst>
              <a:gd name="adj1" fmla="val 8333"/>
              <a:gd name="adj2" fmla="val 49190"/>
            </a:avLst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/>
              <a:t>重型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8372" y="1357298"/>
            <a:ext cx="231562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矩形 10"/>
          <p:cNvSpPr/>
          <p:nvPr/>
        </p:nvSpPr>
        <p:spPr>
          <a:xfrm>
            <a:off x="8286776" y="4857760"/>
            <a:ext cx="428628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五角星 11"/>
          <p:cNvSpPr/>
          <p:nvPr/>
        </p:nvSpPr>
        <p:spPr>
          <a:xfrm>
            <a:off x="7786710" y="4429132"/>
            <a:ext cx="214314" cy="214314"/>
          </a:xfrm>
          <a:prstGeom prst="star5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五角星 13"/>
          <p:cNvSpPr/>
          <p:nvPr/>
        </p:nvSpPr>
        <p:spPr>
          <a:xfrm>
            <a:off x="8429652" y="3643314"/>
            <a:ext cx="214314" cy="214314"/>
          </a:xfrm>
          <a:prstGeom prst="star5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五角星 14"/>
          <p:cNvSpPr/>
          <p:nvPr/>
        </p:nvSpPr>
        <p:spPr>
          <a:xfrm>
            <a:off x="8215338" y="3143248"/>
            <a:ext cx="214314" cy="214314"/>
          </a:xfrm>
          <a:prstGeom prst="star5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五角星 15"/>
          <p:cNvSpPr/>
          <p:nvPr/>
        </p:nvSpPr>
        <p:spPr>
          <a:xfrm>
            <a:off x="7858148" y="2857496"/>
            <a:ext cx="214314" cy="214314"/>
          </a:xfrm>
          <a:prstGeom prst="star5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五角星 16"/>
          <p:cNvSpPr/>
          <p:nvPr/>
        </p:nvSpPr>
        <p:spPr>
          <a:xfrm>
            <a:off x="8215338" y="2357430"/>
            <a:ext cx="214314" cy="214314"/>
          </a:xfrm>
          <a:prstGeom prst="star5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タイトル 1"/>
          <p:cNvSpPr>
            <a:spLocks noGrp="1"/>
          </p:cNvSpPr>
          <p:nvPr>
            <p:ph type="title"/>
          </p:nvPr>
        </p:nvSpPr>
        <p:spPr>
          <a:xfrm>
            <a:off x="628650" y="141288"/>
            <a:ext cx="7886700" cy="13255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CN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楷体" pitchFamily="49" charset="-122"/>
                <a:ea typeface="楷体" pitchFamily="49" charset="-122"/>
                <a:cs typeface="+mn-cs"/>
              </a:rPr>
              <a:t>系统性静脉注射纤维母细胞</a:t>
            </a:r>
            <a:r>
              <a:rPr lang="en-US" altLang="ja-JP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楷体" pitchFamily="49" charset="-122"/>
                <a:ea typeface="楷体" pitchFamily="49" charset="-122"/>
                <a:cs typeface="+mn-cs"/>
              </a:rPr>
              <a:t>?</a:t>
            </a:r>
            <a:endParaRPr lang="ja-JP" altLang="en-US" sz="3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楷体" pitchFamily="49" charset="-122"/>
              <a:ea typeface="楷体" pitchFamily="49" charset="-122"/>
              <a:cs typeface="+mn-cs"/>
            </a:endParaRPr>
          </a:p>
        </p:txBody>
      </p:sp>
      <p:sp>
        <p:nvSpPr>
          <p:cNvPr id="6349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35000" y="1628775"/>
            <a:ext cx="4546600" cy="4525963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20000"/>
              </a:lnSpc>
              <a:defRPr/>
            </a:pPr>
            <a:r>
              <a:rPr lang="zh-CN" altLang="en-US" sz="2000" kern="1200" dirty="0" smtClean="0">
                <a:latin typeface="宋体" pitchFamily="2" charset="-122"/>
              </a:rPr>
              <a:t>  将人类纤维母细胞注射给有皮肤</a:t>
            </a:r>
            <a:endParaRPr lang="en-US" altLang="zh-CN" sz="2000" kern="1200" dirty="0" smtClean="0">
              <a:latin typeface="宋体" pitchFamily="2" charset="-122"/>
            </a:endParaRPr>
          </a:p>
          <a:p>
            <a:pPr marL="0" indent="0" eaLnBrk="1" hangingPunct="1">
              <a:lnSpc>
                <a:spcPct val="120000"/>
              </a:lnSpc>
              <a:buNone/>
              <a:defRPr/>
            </a:pPr>
            <a:r>
              <a:rPr lang="en-US" altLang="zh-CN" sz="2000" dirty="0" smtClean="0">
                <a:latin typeface="宋体" pitchFamily="2" charset="-122"/>
              </a:rPr>
              <a:t>  </a:t>
            </a:r>
            <a:r>
              <a:rPr lang="zh-CN" altLang="en-US" sz="2000" kern="1200" dirty="0" smtClean="0">
                <a:latin typeface="宋体" pitchFamily="2" charset="-122"/>
              </a:rPr>
              <a:t>外伤的免疫缺陷鼠后观察人类</a:t>
            </a:r>
            <a:endParaRPr lang="en-US" altLang="zh-CN" sz="2000" kern="1200" dirty="0" smtClean="0">
              <a:latin typeface="宋体" pitchFamily="2" charset="-122"/>
            </a:endParaRPr>
          </a:p>
          <a:p>
            <a:pPr marL="0" indent="0" eaLnBrk="1" hangingPunct="1">
              <a:lnSpc>
                <a:spcPct val="120000"/>
              </a:lnSpc>
              <a:buNone/>
              <a:defRPr/>
            </a:pPr>
            <a:r>
              <a:rPr lang="en-US" altLang="zh-TW" sz="2000" dirty="0" smtClean="0">
                <a:latin typeface="宋体" pitchFamily="2" charset="-122"/>
              </a:rPr>
              <a:t>  Ⅶ</a:t>
            </a:r>
            <a:r>
              <a:rPr lang="zh-TW" altLang="en-US" sz="2000" dirty="0" smtClean="0">
                <a:latin typeface="宋体" pitchFamily="2" charset="-122"/>
              </a:rPr>
              <a:t>型</a:t>
            </a:r>
            <a:r>
              <a:rPr lang="zh-CN" altLang="en-US" sz="2000" kern="1200" dirty="0" smtClean="0">
                <a:latin typeface="宋体" pitchFamily="2" charset="-122"/>
              </a:rPr>
              <a:t>胶原是否在皮损处表达</a:t>
            </a:r>
            <a:endParaRPr lang="en-US" altLang="zh-CN" sz="2000" kern="1200" dirty="0" smtClean="0">
              <a:latin typeface="宋体" pitchFamily="2" charset="-122"/>
            </a:endParaRPr>
          </a:p>
          <a:p>
            <a:pPr marL="0" indent="0" eaLnBrk="1" hangingPunct="1">
              <a:lnSpc>
                <a:spcPct val="120000"/>
              </a:lnSpc>
              <a:buNone/>
              <a:defRPr/>
            </a:pPr>
            <a:endParaRPr lang="en-US" altLang="ja-JP" sz="2000" kern="1200" dirty="0" smtClean="0">
              <a:latin typeface="宋体" pitchFamily="2" charset="-122"/>
            </a:endParaRPr>
          </a:p>
          <a:p>
            <a:pPr marL="0" indent="0" eaLnBrk="1" hangingPunct="1">
              <a:lnSpc>
                <a:spcPct val="120000"/>
              </a:lnSpc>
              <a:defRPr/>
            </a:pPr>
            <a:r>
              <a:rPr lang="en-US" altLang="ja-JP" sz="2000" kern="1200" dirty="0" smtClean="0">
                <a:latin typeface="宋体" pitchFamily="2" charset="-122"/>
              </a:rPr>
              <a:t> </a:t>
            </a:r>
            <a:r>
              <a:rPr lang="zh-CN" altLang="en-US" sz="2000" kern="1200" dirty="0" smtClean="0">
                <a:latin typeface="宋体" pitchFamily="2" charset="-122"/>
              </a:rPr>
              <a:t>基底膜带有</a:t>
            </a:r>
            <a:r>
              <a:rPr lang="en-US" altLang="zh-TW" sz="2000" dirty="0" smtClean="0">
                <a:latin typeface="宋体" pitchFamily="2" charset="-122"/>
              </a:rPr>
              <a:t>Ⅶ</a:t>
            </a:r>
            <a:r>
              <a:rPr lang="zh-TW" altLang="en-US" sz="2000" dirty="0" smtClean="0">
                <a:latin typeface="宋体" pitchFamily="2" charset="-122"/>
              </a:rPr>
              <a:t>型</a:t>
            </a:r>
            <a:r>
              <a:rPr lang="zh-CN" altLang="en-US" sz="2000" kern="1200" dirty="0" smtClean="0">
                <a:latin typeface="宋体" pitchFamily="2" charset="-122"/>
              </a:rPr>
              <a:t>胶原表达，注射</a:t>
            </a:r>
            <a:endParaRPr lang="en-US" altLang="zh-CN" sz="2000" kern="1200" dirty="0" smtClean="0">
              <a:latin typeface="宋体" pitchFamily="2" charset="-122"/>
            </a:endParaRPr>
          </a:p>
          <a:p>
            <a:pPr marL="0" indent="0" eaLnBrk="1" hangingPunct="1">
              <a:lnSpc>
                <a:spcPct val="120000"/>
              </a:lnSpc>
              <a:buNone/>
              <a:defRPr/>
            </a:pPr>
            <a:r>
              <a:rPr lang="en-US" altLang="zh-CN" sz="2000" dirty="0" smtClean="0">
                <a:latin typeface="宋体" pitchFamily="2" charset="-122"/>
              </a:rPr>
              <a:t>  </a:t>
            </a:r>
            <a:r>
              <a:rPr lang="zh-CN" altLang="en-US" sz="2000" kern="1200" dirty="0" smtClean="0">
                <a:latin typeface="宋体" pitchFamily="2" charset="-122"/>
              </a:rPr>
              <a:t>纤维母细胞后加快了老鼠的皮肤</a:t>
            </a:r>
            <a:endParaRPr lang="en-US" altLang="zh-CN" sz="2000" kern="1200" dirty="0" smtClean="0">
              <a:latin typeface="宋体" pitchFamily="2" charset="-122"/>
            </a:endParaRPr>
          </a:p>
          <a:p>
            <a:pPr marL="0" indent="0" eaLnBrk="1" hangingPunct="1">
              <a:lnSpc>
                <a:spcPct val="120000"/>
              </a:lnSpc>
              <a:buNone/>
              <a:defRPr/>
            </a:pPr>
            <a:r>
              <a:rPr lang="en-US" altLang="zh-CN" sz="2000" dirty="0" smtClean="0">
                <a:latin typeface="宋体" pitchFamily="2" charset="-122"/>
              </a:rPr>
              <a:t>  </a:t>
            </a:r>
            <a:r>
              <a:rPr lang="zh-CN" altLang="en-US" sz="2000" kern="1200" dirty="0" smtClean="0">
                <a:latin typeface="宋体" pitchFamily="2" charset="-122"/>
              </a:rPr>
              <a:t>创面的愈合速度</a:t>
            </a:r>
            <a:endParaRPr lang="en-US" altLang="ja-JP" sz="2000" kern="1200" dirty="0" smtClean="0">
              <a:latin typeface="宋体" pitchFamily="2" charset="-122"/>
            </a:endParaRPr>
          </a:p>
        </p:txBody>
      </p:sp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214422"/>
            <a:ext cx="2016125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図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3052763"/>
            <a:ext cx="2984500" cy="300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5786446" y="4714884"/>
            <a:ext cx="2786082" cy="1357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角丸四角形 22"/>
          <p:cNvSpPr/>
          <p:nvPr/>
        </p:nvSpPr>
        <p:spPr>
          <a:xfrm>
            <a:off x="6313488" y="625475"/>
            <a:ext cx="2486025" cy="61436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3344863" y="625475"/>
            <a:ext cx="2486025" cy="61436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376238" y="625475"/>
            <a:ext cx="2486025" cy="61436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5845" name="テキスト ボックス 6"/>
          <p:cNvSpPr txBox="1">
            <a:spLocks noChangeArrowheads="1"/>
          </p:cNvSpPr>
          <p:nvPr/>
        </p:nvSpPr>
        <p:spPr bwMode="auto">
          <a:xfrm>
            <a:off x="966788" y="214313"/>
            <a:ext cx="901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Calibri" pitchFamily="34" charset="0"/>
              </a:rPr>
              <a:t>来源</a:t>
            </a:r>
            <a:endParaRPr lang="ja-JP" altLang="en-US" sz="280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35846" name="テキスト ボックス 7"/>
          <p:cNvSpPr txBox="1">
            <a:spLocks noChangeArrowheads="1"/>
          </p:cNvSpPr>
          <p:nvPr/>
        </p:nvSpPr>
        <p:spPr bwMode="auto">
          <a:xfrm>
            <a:off x="4049713" y="233363"/>
            <a:ext cx="901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Calibri" pitchFamily="34" charset="0"/>
              </a:rPr>
              <a:t>种类</a:t>
            </a:r>
            <a:endParaRPr lang="ja-JP" altLang="en-US" sz="280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35847" name="テキスト ボックス 8"/>
          <p:cNvSpPr txBox="1">
            <a:spLocks noChangeArrowheads="1"/>
          </p:cNvSpPr>
          <p:nvPr/>
        </p:nvSpPr>
        <p:spPr bwMode="auto">
          <a:xfrm>
            <a:off x="7077075" y="233363"/>
            <a:ext cx="901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Calibri" pitchFamily="34" charset="0"/>
              </a:rPr>
              <a:t>方法</a:t>
            </a:r>
            <a:endParaRPr lang="ja-JP" altLang="en-US" sz="280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3575050" y="3008313"/>
            <a:ext cx="2036763" cy="7207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>
                <a:solidFill>
                  <a:srgbClr val="FFFFFF"/>
                </a:solidFill>
              </a:rPr>
              <a:t>造血干细胞</a:t>
            </a:r>
            <a:endParaRPr lang="ja-JP" altLang="en-US" sz="2000">
              <a:solidFill>
                <a:srgbClr val="FFFFFF"/>
              </a:solidFill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3575050" y="3962400"/>
            <a:ext cx="2036763" cy="72231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>
                <a:solidFill>
                  <a:srgbClr val="FFFFFF"/>
                </a:solidFill>
              </a:rPr>
              <a:t>间充质干细胞</a:t>
            </a:r>
            <a:endParaRPr lang="ja-JP" altLang="en-US" sz="2000">
              <a:solidFill>
                <a:srgbClr val="FFFFFF"/>
              </a:solidFill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3575050" y="4884738"/>
            <a:ext cx="2036763" cy="72231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Muse</a:t>
            </a:r>
            <a:r>
              <a:rPr lang="zh-CN" altLang="en-US" sz="2400" dirty="0" smtClean="0">
                <a:solidFill>
                  <a:srgbClr val="FFFFFF"/>
                </a:solidFill>
              </a:rPr>
              <a:t>细胞</a:t>
            </a:r>
            <a:endParaRPr lang="ja-JP" altLang="en-US" sz="2400" dirty="0">
              <a:solidFill>
                <a:srgbClr val="FFFFFF"/>
              </a:solidFill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3575050" y="5807075"/>
            <a:ext cx="2036763" cy="72231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>
                <a:solidFill>
                  <a:srgbClr val="FFFFFF"/>
                </a:solidFill>
              </a:rPr>
              <a:t>诱导多能干细胞</a:t>
            </a: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35852" name="テキスト ボックス 23"/>
          <p:cNvSpPr txBox="1">
            <a:spLocks noChangeArrowheads="1"/>
          </p:cNvSpPr>
          <p:nvPr/>
        </p:nvSpPr>
        <p:spPr bwMode="auto">
          <a:xfrm>
            <a:off x="2538413" y="3001963"/>
            <a:ext cx="1108075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7200">
                <a:solidFill>
                  <a:srgbClr val="0000FF"/>
                </a:solidFill>
                <a:latin typeface="Calibri" pitchFamily="34" charset="0"/>
                <a:ea typeface="MS PGothic" pitchFamily="34" charset="-128"/>
              </a:rPr>
              <a:t>×</a:t>
            </a:r>
            <a:endParaRPr lang="ja-JP" altLang="en-US" sz="7200">
              <a:solidFill>
                <a:srgbClr val="0000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35853" name="テキスト ボックス 24"/>
          <p:cNvSpPr txBox="1">
            <a:spLocks noChangeArrowheads="1"/>
          </p:cNvSpPr>
          <p:nvPr/>
        </p:nvSpPr>
        <p:spPr bwMode="auto">
          <a:xfrm>
            <a:off x="5530850" y="3008313"/>
            <a:ext cx="11080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7200">
                <a:solidFill>
                  <a:srgbClr val="0000FF"/>
                </a:solidFill>
                <a:latin typeface="Calibri" pitchFamily="34" charset="0"/>
                <a:ea typeface="MS PGothic" pitchFamily="34" charset="-128"/>
              </a:rPr>
              <a:t>×</a:t>
            </a:r>
            <a:endParaRPr lang="ja-JP" altLang="en-US" sz="7200">
              <a:solidFill>
                <a:srgbClr val="0000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6562725" y="1820863"/>
            <a:ext cx="2036763" cy="7223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>
                <a:solidFill>
                  <a:srgbClr val="FFFFFF"/>
                </a:solidFill>
              </a:rPr>
              <a:t>单纯移植</a:t>
            </a: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38" name="角丸四角形 3"/>
          <p:cNvSpPr/>
          <p:nvPr/>
        </p:nvSpPr>
        <p:spPr>
          <a:xfrm>
            <a:off x="479425" y="1939925"/>
            <a:ext cx="2327275" cy="9779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9" name="角丸四角形 25"/>
          <p:cNvSpPr/>
          <p:nvPr/>
        </p:nvSpPr>
        <p:spPr>
          <a:xfrm>
            <a:off x="3419475" y="984250"/>
            <a:ext cx="2327275" cy="97948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40" name="角丸四角形 26"/>
          <p:cNvSpPr/>
          <p:nvPr/>
        </p:nvSpPr>
        <p:spPr>
          <a:xfrm>
            <a:off x="6418263" y="2638425"/>
            <a:ext cx="2325687" cy="97948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6" name="角丸四角形 9"/>
          <p:cNvSpPr/>
          <p:nvPr/>
        </p:nvSpPr>
        <p:spPr>
          <a:xfrm>
            <a:off x="623888" y="4860925"/>
            <a:ext cx="2038350" cy="7223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>
                <a:solidFill>
                  <a:srgbClr val="FFFFFF"/>
                </a:solidFill>
              </a:rPr>
              <a:t>同种异体</a:t>
            </a:r>
            <a:r>
              <a:rPr lang="en-US" altLang="ja-JP" sz="2400">
                <a:solidFill>
                  <a:srgbClr val="FFFFFF"/>
                </a:solidFill>
              </a:rPr>
              <a:t>(w/o gene tx)</a:t>
            </a: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3575050" y="2052638"/>
            <a:ext cx="2036763" cy="72231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>
                <a:solidFill>
                  <a:srgbClr val="FFFFFF"/>
                </a:solidFill>
              </a:rPr>
              <a:t>纤维母细胞</a:t>
            </a: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6562725" y="3729038"/>
            <a:ext cx="2036763" cy="7223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>
                <a:solidFill>
                  <a:srgbClr val="FFFFFF"/>
                </a:solidFill>
              </a:rPr>
              <a:t>局部注射</a:t>
            </a:r>
            <a:endParaRPr lang="en-US" altLang="ja-JP" sz="240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en-US" altLang="ja-JP" sz="2400">
                <a:solidFill>
                  <a:srgbClr val="FFFFFF"/>
                </a:solidFill>
              </a:rPr>
              <a:t>(</a:t>
            </a:r>
            <a:r>
              <a:rPr lang="zh-CN" altLang="en-US" sz="2400">
                <a:solidFill>
                  <a:srgbClr val="FFFFFF"/>
                </a:solidFill>
              </a:rPr>
              <a:t>皮内</a:t>
            </a:r>
            <a:r>
              <a:rPr lang="en-US" altLang="ja-JP" sz="2400">
                <a:solidFill>
                  <a:srgbClr val="FFFFFF"/>
                </a:solidFill>
              </a:rPr>
              <a:t> /</a:t>
            </a:r>
            <a:r>
              <a:rPr lang="zh-CN" altLang="en-US" sz="2400">
                <a:solidFill>
                  <a:srgbClr val="FFFFFF"/>
                </a:solidFill>
              </a:rPr>
              <a:t>皮下</a:t>
            </a:r>
            <a:r>
              <a:rPr lang="en-US" altLang="ja-JP" sz="2400">
                <a:solidFill>
                  <a:srgbClr val="FFFFFF"/>
                </a:solidFill>
              </a:rPr>
              <a:t>)</a:t>
            </a: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6562725" y="4684713"/>
            <a:ext cx="2036763" cy="7207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>
                <a:solidFill>
                  <a:srgbClr val="FFFFFF"/>
                </a:solidFill>
              </a:rPr>
              <a:t>静脉注射</a:t>
            </a: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27" name="角丸四角形 5"/>
          <p:cNvSpPr/>
          <p:nvPr/>
        </p:nvSpPr>
        <p:spPr>
          <a:xfrm>
            <a:off x="623888" y="1905000"/>
            <a:ext cx="2038350" cy="869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solidFill>
                  <a:srgbClr val="FFFFFF"/>
                </a:solidFill>
              </a:rPr>
              <a:t>自体细胞</a:t>
            </a:r>
            <a:r>
              <a:rPr lang="en-US" altLang="ja-JP" sz="2400" dirty="0">
                <a:solidFill>
                  <a:srgbClr val="FFFFFF"/>
                </a:solidFill>
              </a:rPr>
              <a:t>(with gene </a:t>
            </a:r>
            <a:r>
              <a:rPr lang="en-US" altLang="ja-JP" sz="2400" dirty="0" err="1">
                <a:solidFill>
                  <a:srgbClr val="FFFFFF"/>
                </a:solidFill>
              </a:rPr>
              <a:t>tx</a:t>
            </a:r>
            <a:r>
              <a:rPr lang="en-US" altLang="ja-JP" sz="2400" dirty="0">
                <a:solidFill>
                  <a:srgbClr val="FFFFFF"/>
                </a:solidFill>
              </a:rPr>
              <a:t>)</a:t>
            </a:r>
            <a:endParaRPr lang="ja-JP" altLang="en-US" sz="2400" dirty="0">
              <a:solidFill>
                <a:srgbClr val="FFFFFF"/>
              </a:solidFill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6562725" y="2774950"/>
            <a:ext cx="2036763" cy="7223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>
                <a:solidFill>
                  <a:srgbClr val="FFFFFF"/>
                </a:solidFill>
              </a:rPr>
              <a:t>培养皮片后移植</a:t>
            </a: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29" name="正方形/長方形 4"/>
          <p:cNvSpPr/>
          <p:nvPr/>
        </p:nvSpPr>
        <p:spPr>
          <a:xfrm rot="19353553">
            <a:off x="2620963" y="1885950"/>
            <a:ext cx="979487" cy="10795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0" name="正方形/長方形 27"/>
          <p:cNvSpPr/>
          <p:nvPr/>
        </p:nvSpPr>
        <p:spPr>
          <a:xfrm rot="2805260">
            <a:off x="5472906" y="2169319"/>
            <a:ext cx="1293813" cy="11747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3600450" y="1098550"/>
            <a:ext cx="2036763" cy="72231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solidFill>
                  <a:srgbClr val="FFFFFF"/>
                </a:solidFill>
              </a:rPr>
              <a:t>角质细胞</a:t>
            </a:r>
            <a:endParaRPr lang="ja-JP" alt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スライド番号プレースホルダー 1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23100" y="6492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188E2D0C-8A32-490F-B0E9-CB36B077C053}" type="slidenum">
              <a:rPr lang="ja-JP" altLang="en-US"/>
              <a:pPr/>
              <a:t>22</a:t>
            </a:fld>
            <a:endParaRPr lang="ja-JP" altLang="en-US"/>
          </a:p>
        </p:txBody>
      </p:sp>
      <p:pic>
        <p:nvPicPr>
          <p:cNvPr id="36867" name="図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" y="1544638"/>
            <a:ext cx="90995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テキスト ボックス 19"/>
          <p:cNvSpPr txBox="1"/>
          <p:nvPr/>
        </p:nvSpPr>
        <p:spPr>
          <a:xfrm>
            <a:off x="497279" y="1547728"/>
            <a:ext cx="167193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dirty="0">
                <a:ln>
                  <a:solidFill>
                    <a:schemeClr val="tx1"/>
                  </a:solidFill>
                </a:ln>
                <a:latin typeface="+mn-lt"/>
                <a:ea typeface="+mn-ea"/>
              </a:rPr>
              <a:t>Pre-treatment</a:t>
            </a:r>
            <a:endParaRPr lang="ja-JP" altLang="en-US" sz="2000" dirty="0">
              <a:ln>
                <a:solidFill>
                  <a:schemeClr val="tx1"/>
                </a:solidFill>
              </a:ln>
              <a:latin typeface="+mn-lt"/>
              <a:ea typeface="+mn-ea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139334" y="1549769"/>
            <a:ext cx="83958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dirty="0">
                <a:ln>
                  <a:solidFill>
                    <a:schemeClr val="tx1"/>
                  </a:solidFill>
                </a:ln>
                <a:latin typeface="+mn-lt"/>
                <a:ea typeface="+mn-ea"/>
              </a:rPr>
              <a:t>3 days</a:t>
            </a:r>
            <a:endParaRPr lang="ja-JP" altLang="en-US" sz="2000" dirty="0">
              <a:ln>
                <a:solidFill>
                  <a:schemeClr val="tx1"/>
                </a:solidFill>
              </a:ln>
              <a:latin typeface="+mn-lt"/>
              <a:ea typeface="+mn-ea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316977" y="1549769"/>
            <a:ext cx="106554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dirty="0">
                <a:ln>
                  <a:solidFill>
                    <a:schemeClr val="tx1"/>
                  </a:solidFill>
                </a:ln>
                <a:latin typeface="+mn-lt"/>
                <a:ea typeface="+mn-ea"/>
              </a:rPr>
              <a:t>1 month</a:t>
            </a:r>
            <a:endParaRPr lang="ja-JP" altLang="en-US" sz="2000" dirty="0">
              <a:ln>
                <a:solidFill>
                  <a:schemeClr val="tx1"/>
                </a:solidFill>
              </a:ln>
              <a:latin typeface="+mn-lt"/>
              <a:ea typeface="+mn-ea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645298" y="1549769"/>
            <a:ext cx="105240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dirty="0">
                <a:ln>
                  <a:solidFill>
                    <a:schemeClr val="tx1"/>
                  </a:solidFill>
                </a:ln>
                <a:latin typeface="+mn-lt"/>
                <a:ea typeface="+mn-ea"/>
              </a:rPr>
              <a:t>10 years</a:t>
            </a:r>
            <a:endParaRPr lang="ja-JP" altLang="en-US" sz="2000" dirty="0">
              <a:ln>
                <a:solidFill>
                  <a:schemeClr val="tx1"/>
                </a:solidFill>
              </a:ln>
              <a:latin typeface="+mn-lt"/>
              <a:ea typeface="+mn-ea"/>
            </a:endParaRPr>
          </a:p>
        </p:txBody>
      </p:sp>
      <p:sp>
        <p:nvSpPr>
          <p:cNvPr id="36873" name="テキスト ボックス 4"/>
          <p:cNvSpPr txBox="1">
            <a:spLocks noChangeArrowheads="1"/>
          </p:cNvSpPr>
          <p:nvPr/>
        </p:nvSpPr>
        <p:spPr bwMode="auto">
          <a:xfrm>
            <a:off x="603250" y="4570413"/>
            <a:ext cx="8845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2000">
                <a:latin typeface="宋体" pitchFamily="2" charset="-122"/>
              </a:rPr>
              <a:t> 自体表皮移植治疗后</a:t>
            </a:r>
            <a:r>
              <a:rPr lang="en-US" altLang="zh-CN" sz="2000">
                <a:latin typeface="宋体" pitchFamily="2" charset="-122"/>
              </a:rPr>
              <a:t>1</a:t>
            </a:r>
            <a:r>
              <a:rPr lang="zh-CN" altLang="en-US" sz="2000">
                <a:latin typeface="宋体" pitchFamily="2" charset="-122"/>
              </a:rPr>
              <a:t>月溃疡愈合</a:t>
            </a:r>
          </a:p>
          <a:p>
            <a:pPr>
              <a:buFont typeface="Arial" pitchFamily="34" charset="0"/>
              <a:buChar char="•"/>
            </a:pPr>
            <a:r>
              <a:rPr lang="zh-CN" altLang="en-US" sz="2000">
                <a:latin typeface="宋体" pitchFamily="2" charset="-122"/>
              </a:rPr>
              <a:t> 治疗后</a:t>
            </a:r>
            <a:r>
              <a:rPr lang="en-US" altLang="zh-CN" sz="2000">
                <a:latin typeface="宋体" pitchFamily="2" charset="-122"/>
              </a:rPr>
              <a:t>10</a:t>
            </a:r>
            <a:r>
              <a:rPr lang="zh-CN" altLang="en-US" sz="2000">
                <a:latin typeface="宋体" pitchFamily="2" charset="-122"/>
              </a:rPr>
              <a:t>年，在膝盖移植部位仍未见水疱或溃疡等皮损，呈正常外观</a:t>
            </a:r>
            <a:endParaRPr lang="ja-JP" altLang="en-US" sz="2000">
              <a:latin typeface="宋体" pitchFamily="2" charset="-122"/>
            </a:endParaRPr>
          </a:p>
        </p:txBody>
      </p:sp>
      <p:sp>
        <p:nvSpPr>
          <p:cNvPr id="67594" name="タイトル 3"/>
          <p:cNvSpPr>
            <a:spLocks noGrp="1"/>
          </p:cNvSpPr>
          <p:nvPr>
            <p:ph type="title"/>
          </p:nvPr>
        </p:nvSpPr>
        <p:spPr>
          <a:xfrm>
            <a:off x="100013" y="71438"/>
            <a:ext cx="8928100" cy="1325562"/>
          </a:xfrm>
        </p:spPr>
        <p:txBody>
          <a:bodyPr/>
          <a:lstStyle/>
          <a:p>
            <a:pPr>
              <a:defRPr/>
            </a:pPr>
            <a:r>
              <a:rPr lang="zh-CN" altLang="en-US" sz="3200" b="1" dirty="0" smtClean="0">
                <a:latin typeface="楷体" pitchFamily="49" charset="-122"/>
                <a:ea typeface="楷体" pitchFamily="49" charset="-122"/>
                <a:cs typeface="+mn-cs"/>
              </a:rPr>
              <a:t>培养自体表皮细胞在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  <a:cs typeface="+mn-cs"/>
              </a:rPr>
              <a:t>RDEB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  <a:cs typeface="+mn-cs"/>
              </a:rPr>
              <a:t>治疗中的应用</a:t>
            </a:r>
            <a:endParaRPr lang="ja-JP" altLang="en-US" sz="3200" b="1" kern="1200" dirty="0" smtClean="0">
              <a:latin typeface="楷体" pitchFamily="49" charset="-122"/>
              <a:ea typeface="楷体" pitchFamily="49" charset="-122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タイトル 1"/>
          <p:cNvSpPr>
            <a:spLocks noGrp="1"/>
          </p:cNvSpPr>
          <p:nvPr>
            <p:ph type="title"/>
          </p:nvPr>
        </p:nvSpPr>
        <p:spPr>
          <a:xfrm>
            <a:off x="565150" y="166688"/>
            <a:ext cx="7886700" cy="1325562"/>
          </a:xfrm>
        </p:spPr>
        <p:txBody>
          <a:bodyPr/>
          <a:lstStyle/>
          <a:p>
            <a:pPr>
              <a:defRPr/>
            </a:pPr>
            <a:r>
              <a:rPr lang="zh-CN" altLang="en-US" sz="3200" b="1" dirty="0" smtClean="0">
                <a:latin typeface="楷体" pitchFamily="49" charset="-122"/>
                <a:ea typeface="楷体" pitchFamily="49" charset="-122"/>
                <a:cs typeface="+mn-cs"/>
              </a:rPr>
              <a:t>自然基因治疗（镶嵌性回复突变）</a:t>
            </a:r>
            <a:endParaRPr lang="ja-JP" altLang="en-US" sz="3200" b="1" kern="1200" dirty="0" smtClean="0">
              <a:latin typeface="楷体" pitchFamily="49" charset="-122"/>
              <a:ea typeface="楷体" pitchFamily="49" charset="-122"/>
              <a:cs typeface="+mn-cs"/>
            </a:endParaRPr>
          </a:p>
        </p:txBody>
      </p:sp>
      <p:sp>
        <p:nvSpPr>
          <p:cNvPr id="37891" name="スライド番号プレースホルダー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73D96BA7-7DDA-4CFD-B6D5-BD03478B0886}" type="slidenum">
              <a:rPr lang="ja-JP" altLang="en-US"/>
              <a:pPr/>
              <a:t>23</a:t>
            </a:fld>
            <a:endParaRPr lang="ja-JP" altLang="en-US"/>
          </a:p>
        </p:txBody>
      </p:sp>
      <p:pic>
        <p:nvPicPr>
          <p:cNvPr id="37893" name="Picture 2" descr="http://download.ajhg.org/images/journalimages/0002-9297/PIIS0002929707633564.gr5_lrg.h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1663700"/>
            <a:ext cx="3017838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テキスト ボックス 5"/>
          <p:cNvSpPr txBox="1">
            <a:spLocks noChangeArrowheads="1"/>
          </p:cNvSpPr>
          <p:nvPr/>
        </p:nvSpPr>
        <p:spPr bwMode="auto">
          <a:xfrm>
            <a:off x="3773488" y="2428868"/>
            <a:ext cx="53705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latin typeface="宋体" pitchFamily="2" charset="-122"/>
              </a:rPr>
              <a:t>是</a:t>
            </a:r>
            <a:r>
              <a:rPr lang="zh-CN" altLang="en-US" sz="2000" dirty="0">
                <a:latin typeface="宋体" pitchFamily="2" charset="-122"/>
              </a:rPr>
              <a:t>体细胞内出现</a:t>
            </a:r>
            <a:r>
              <a:rPr lang="zh-CN" altLang="en-US" sz="2000" dirty="0" smtClean="0">
                <a:latin typeface="宋体" pitchFamily="2" charset="-122"/>
              </a:rPr>
              <a:t>的突变</a:t>
            </a:r>
            <a:r>
              <a:rPr lang="zh-CN" altLang="en-US" sz="2000" dirty="0">
                <a:latin typeface="宋体" pitchFamily="2" charset="-122"/>
              </a:rPr>
              <a:t>被自动纠正的自发现象</a:t>
            </a:r>
            <a:endParaRPr lang="ja-JP" altLang="en-US" sz="2000" dirty="0">
              <a:latin typeface="宋体" pitchFamily="2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sz="3200" b="1" dirty="0" smtClean="0">
                <a:latin typeface="楷体" pitchFamily="49" charset="-122"/>
                <a:ea typeface="楷体" pitchFamily="49" charset="-122"/>
                <a:cs typeface="+mn-cs"/>
              </a:rPr>
              <a:t>移植发生回复突变的皮肤</a:t>
            </a:r>
            <a:endParaRPr lang="ja-JP" altLang="en-US" sz="3200" b="1" kern="1200" dirty="0" smtClean="0">
              <a:latin typeface="楷体" pitchFamily="49" charset="-122"/>
              <a:ea typeface="楷体" pitchFamily="49" charset="-122"/>
              <a:cs typeface="+mn-cs"/>
            </a:endParaRPr>
          </a:p>
        </p:txBody>
      </p:sp>
      <p:pic>
        <p:nvPicPr>
          <p:cNvPr id="38915" name="図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525" y="4038600"/>
            <a:ext cx="4699000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図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6663" y="2182813"/>
            <a:ext cx="2198687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グループ化 18"/>
          <p:cNvGrpSpPr>
            <a:grpSpLocks/>
          </p:cNvGrpSpPr>
          <p:nvPr/>
        </p:nvGrpSpPr>
        <p:grpSpPr bwMode="auto">
          <a:xfrm>
            <a:off x="1776413" y="1820863"/>
            <a:ext cx="3149600" cy="3324225"/>
            <a:chOff x="1776099" y="1821472"/>
            <a:chExt cx="3150229" cy="3323173"/>
          </a:xfrm>
        </p:grpSpPr>
        <p:pic>
          <p:nvPicPr>
            <p:cNvPr id="38930" name="図 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785" y="1821472"/>
              <a:ext cx="1709543" cy="141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31" name="テキスト ボックス 2"/>
            <p:cNvSpPr txBox="1">
              <a:spLocks noChangeArrowheads="1"/>
            </p:cNvSpPr>
            <p:nvPr/>
          </p:nvSpPr>
          <p:spPr bwMode="auto">
            <a:xfrm>
              <a:off x="3507710" y="3230381"/>
              <a:ext cx="12105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000">
                  <a:latin typeface="Calibri" pitchFamily="34" charset="0"/>
                </a:rPr>
                <a:t>环钻取皮</a:t>
              </a:r>
              <a:endParaRPr lang="ja-JP" altLang="en-US" sz="2000">
                <a:latin typeface="Calibri" pitchFamily="34" charset="0"/>
                <a:ea typeface="MS PGothic" pitchFamily="34" charset="-128"/>
              </a:endParaRPr>
            </a:p>
          </p:txBody>
        </p:sp>
        <p:sp>
          <p:nvSpPr>
            <p:cNvPr id="7" name="下カーブ矢印 6"/>
            <p:cNvSpPr/>
            <p:nvPr/>
          </p:nvSpPr>
          <p:spPr>
            <a:xfrm rot="17100000">
              <a:off x="852734" y="3184435"/>
              <a:ext cx="2883575" cy="1036844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グループ化 19"/>
          <p:cNvGrpSpPr>
            <a:grpSpLocks/>
          </p:cNvGrpSpPr>
          <p:nvPr/>
        </p:nvGrpSpPr>
        <p:grpSpPr bwMode="auto">
          <a:xfrm>
            <a:off x="5356225" y="2716213"/>
            <a:ext cx="2659063" cy="1081087"/>
            <a:chOff x="5355536" y="2716135"/>
            <a:chExt cx="2659460" cy="1081424"/>
          </a:xfrm>
        </p:grpSpPr>
        <p:sp>
          <p:nvSpPr>
            <p:cNvPr id="8" name="右矢印 7"/>
            <p:cNvSpPr/>
            <p:nvPr/>
          </p:nvSpPr>
          <p:spPr>
            <a:xfrm>
              <a:off x="5355536" y="2724074"/>
              <a:ext cx="858966" cy="107348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円/楕円 8"/>
            <p:cNvSpPr/>
            <p:nvPr/>
          </p:nvSpPr>
          <p:spPr>
            <a:xfrm>
              <a:off x="6979791" y="2901930"/>
              <a:ext cx="241336" cy="10322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円/楕円 9"/>
            <p:cNvSpPr/>
            <p:nvPr/>
          </p:nvSpPr>
          <p:spPr>
            <a:xfrm>
              <a:off x="7405305" y="2911458"/>
              <a:ext cx="242923" cy="10322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7190960" y="3125838"/>
              <a:ext cx="242924" cy="101632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7651404" y="3156009"/>
              <a:ext cx="242924" cy="10322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7446586" y="3346568"/>
              <a:ext cx="242923" cy="101632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7087758" y="3400560"/>
              <a:ext cx="242923" cy="101632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7325918" y="3608588"/>
              <a:ext cx="241336" cy="10321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6749569" y="2716135"/>
              <a:ext cx="242924" cy="10321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6862299" y="3151246"/>
              <a:ext cx="242923" cy="10321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7772072" y="2901930"/>
              <a:ext cx="242924" cy="10322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角丸四角形 22"/>
          <p:cNvSpPr/>
          <p:nvPr/>
        </p:nvSpPr>
        <p:spPr>
          <a:xfrm>
            <a:off x="6313488" y="625475"/>
            <a:ext cx="2486025" cy="61436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3344863" y="625475"/>
            <a:ext cx="2486025" cy="61436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376238" y="625475"/>
            <a:ext cx="2486025" cy="61436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9941" name="テキスト ボックス 6"/>
          <p:cNvSpPr txBox="1">
            <a:spLocks noChangeArrowheads="1"/>
          </p:cNvSpPr>
          <p:nvPr/>
        </p:nvSpPr>
        <p:spPr bwMode="auto">
          <a:xfrm>
            <a:off x="966788" y="214313"/>
            <a:ext cx="901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Calibri" pitchFamily="34" charset="0"/>
              </a:rPr>
              <a:t>来源</a:t>
            </a:r>
            <a:endParaRPr lang="ja-JP" altLang="en-US" sz="280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39942" name="テキスト ボックス 7"/>
          <p:cNvSpPr txBox="1">
            <a:spLocks noChangeArrowheads="1"/>
          </p:cNvSpPr>
          <p:nvPr/>
        </p:nvSpPr>
        <p:spPr bwMode="auto">
          <a:xfrm>
            <a:off x="4049713" y="233363"/>
            <a:ext cx="901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Calibri" pitchFamily="34" charset="0"/>
              </a:rPr>
              <a:t>种类</a:t>
            </a:r>
            <a:endParaRPr lang="ja-JP" altLang="en-US" sz="280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39943" name="テキスト ボックス 8"/>
          <p:cNvSpPr txBox="1">
            <a:spLocks noChangeArrowheads="1"/>
          </p:cNvSpPr>
          <p:nvPr/>
        </p:nvSpPr>
        <p:spPr bwMode="auto">
          <a:xfrm>
            <a:off x="7077075" y="233363"/>
            <a:ext cx="901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Calibri" pitchFamily="34" charset="0"/>
              </a:rPr>
              <a:t>方法</a:t>
            </a:r>
            <a:endParaRPr lang="ja-JP" altLang="en-US" sz="280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3575050" y="3962400"/>
            <a:ext cx="2036763" cy="72231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>
                <a:solidFill>
                  <a:srgbClr val="FFFFFF"/>
                </a:solidFill>
              </a:rPr>
              <a:t>间充质干细胞</a:t>
            </a:r>
            <a:endParaRPr lang="ja-JP" altLang="en-US" sz="2000">
              <a:solidFill>
                <a:srgbClr val="FFFFFF"/>
              </a:solidFill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3575050" y="4884738"/>
            <a:ext cx="2036763" cy="72231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Muse</a:t>
            </a:r>
            <a:r>
              <a:rPr lang="zh-CN" altLang="en-US" sz="2400" dirty="0" smtClean="0">
                <a:solidFill>
                  <a:srgbClr val="FFFFFF"/>
                </a:solidFill>
              </a:rPr>
              <a:t>细胞</a:t>
            </a:r>
            <a:endParaRPr lang="ja-JP" altLang="en-US" sz="2400" dirty="0">
              <a:solidFill>
                <a:srgbClr val="FFFFFF"/>
              </a:solidFill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3575050" y="5807075"/>
            <a:ext cx="2036763" cy="72231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>
                <a:solidFill>
                  <a:srgbClr val="FFFFFF"/>
                </a:solidFill>
              </a:rPr>
              <a:t>诱导多能干细胞</a:t>
            </a: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39947" name="テキスト ボックス 23"/>
          <p:cNvSpPr txBox="1">
            <a:spLocks noChangeArrowheads="1"/>
          </p:cNvSpPr>
          <p:nvPr/>
        </p:nvSpPr>
        <p:spPr bwMode="auto">
          <a:xfrm>
            <a:off x="2538413" y="3001963"/>
            <a:ext cx="1108075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7200">
                <a:solidFill>
                  <a:srgbClr val="0000FF"/>
                </a:solidFill>
                <a:latin typeface="Calibri" pitchFamily="34" charset="0"/>
                <a:ea typeface="MS PGothic" pitchFamily="34" charset="-128"/>
              </a:rPr>
              <a:t>×</a:t>
            </a:r>
            <a:endParaRPr lang="ja-JP" altLang="en-US" sz="7200">
              <a:solidFill>
                <a:srgbClr val="0000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39948" name="テキスト ボックス 24"/>
          <p:cNvSpPr txBox="1">
            <a:spLocks noChangeArrowheads="1"/>
          </p:cNvSpPr>
          <p:nvPr/>
        </p:nvSpPr>
        <p:spPr bwMode="auto">
          <a:xfrm>
            <a:off x="5530850" y="3008313"/>
            <a:ext cx="11080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7200">
                <a:solidFill>
                  <a:srgbClr val="0000FF"/>
                </a:solidFill>
                <a:latin typeface="Calibri" pitchFamily="34" charset="0"/>
                <a:ea typeface="MS PGothic" pitchFamily="34" charset="-128"/>
              </a:rPr>
              <a:t>×</a:t>
            </a:r>
            <a:endParaRPr lang="ja-JP" altLang="en-US" sz="7200">
              <a:solidFill>
                <a:srgbClr val="0000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6562725" y="1820863"/>
            <a:ext cx="2036763" cy="7223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>
                <a:solidFill>
                  <a:srgbClr val="FFFFFF"/>
                </a:solidFill>
              </a:rPr>
              <a:t>单纯移植</a:t>
            </a: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38" name="角丸四角形 3"/>
          <p:cNvSpPr/>
          <p:nvPr/>
        </p:nvSpPr>
        <p:spPr>
          <a:xfrm>
            <a:off x="479425" y="4732338"/>
            <a:ext cx="2327275" cy="9779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9" name="角丸四角形 25"/>
          <p:cNvSpPr/>
          <p:nvPr/>
        </p:nvSpPr>
        <p:spPr>
          <a:xfrm>
            <a:off x="3419475" y="2879725"/>
            <a:ext cx="2327275" cy="97948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40" name="角丸四角形 26"/>
          <p:cNvSpPr/>
          <p:nvPr/>
        </p:nvSpPr>
        <p:spPr>
          <a:xfrm>
            <a:off x="6418263" y="4549775"/>
            <a:ext cx="2325687" cy="97948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6" name="角丸四角形 9"/>
          <p:cNvSpPr/>
          <p:nvPr/>
        </p:nvSpPr>
        <p:spPr>
          <a:xfrm>
            <a:off x="623888" y="4860925"/>
            <a:ext cx="2038350" cy="7223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>
                <a:solidFill>
                  <a:srgbClr val="FFFFFF"/>
                </a:solidFill>
              </a:rPr>
              <a:t>同种异体</a:t>
            </a:r>
            <a:r>
              <a:rPr lang="en-US" altLang="ja-JP" sz="2400">
                <a:solidFill>
                  <a:srgbClr val="FFFFFF"/>
                </a:solidFill>
              </a:rPr>
              <a:t>(w/o gene tx)</a:t>
            </a: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3575050" y="2052638"/>
            <a:ext cx="2036763" cy="72231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>
                <a:solidFill>
                  <a:srgbClr val="FFFFFF"/>
                </a:solidFill>
              </a:rPr>
              <a:t>纤维母细胞</a:t>
            </a: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6562725" y="3729038"/>
            <a:ext cx="2036763" cy="7223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>
                <a:solidFill>
                  <a:srgbClr val="FFFFFF"/>
                </a:solidFill>
              </a:rPr>
              <a:t>局部注射</a:t>
            </a:r>
            <a:endParaRPr lang="en-US" altLang="ja-JP" sz="240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en-US" altLang="ja-JP" sz="2400">
                <a:solidFill>
                  <a:srgbClr val="FFFFFF"/>
                </a:solidFill>
              </a:rPr>
              <a:t>(</a:t>
            </a:r>
            <a:r>
              <a:rPr lang="zh-CN" altLang="en-US" sz="2400">
                <a:solidFill>
                  <a:srgbClr val="FFFFFF"/>
                </a:solidFill>
              </a:rPr>
              <a:t>皮内</a:t>
            </a:r>
            <a:r>
              <a:rPr lang="en-US" altLang="ja-JP" sz="2400">
                <a:solidFill>
                  <a:srgbClr val="FFFFFF"/>
                </a:solidFill>
              </a:rPr>
              <a:t> /</a:t>
            </a:r>
            <a:r>
              <a:rPr lang="zh-CN" altLang="en-US" sz="2400">
                <a:solidFill>
                  <a:srgbClr val="FFFFFF"/>
                </a:solidFill>
              </a:rPr>
              <a:t>皮下</a:t>
            </a:r>
            <a:r>
              <a:rPr lang="en-US" altLang="ja-JP" sz="2400">
                <a:solidFill>
                  <a:srgbClr val="FFFFFF"/>
                </a:solidFill>
              </a:rPr>
              <a:t>)</a:t>
            </a: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6562725" y="4684713"/>
            <a:ext cx="2036763" cy="7207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>
                <a:solidFill>
                  <a:srgbClr val="FFFFFF"/>
                </a:solidFill>
              </a:rPr>
              <a:t>静脉注射</a:t>
            </a: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27" name="角丸四角形 5"/>
          <p:cNvSpPr/>
          <p:nvPr/>
        </p:nvSpPr>
        <p:spPr>
          <a:xfrm>
            <a:off x="623888" y="2052638"/>
            <a:ext cx="2038350" cy="722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>
                <a:solidFill>
                  <a:srgbClr val="FFFFFF"/>
                </a:solidFill>
              </a:rPr>
              <a:t>自体细胞</a:t>
            </a:r>
            <a:r>
              <a:rPr lang="en-US" altLang="ja-JP" sz="2400">
                <a:solidFill>
                  <a:srgbClr val="FFFFFF"/>
                </a:solidFill>
              </a:rPr>
              <a:t>(with gene tx)</a:t>
            </a: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6562725" y="2774950"/>
            <a:ext cx="2036763" cy="7223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>
                <a:solidFill>
                  <a:srgbClr val="FFFFFF"/>
                </a:solidFill>
              </a:rPr>
              <a:t>培养皮片后移植</a:t>
            </a: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3600450" y="1098550"/>
            <a:ext cx="2036763" cy="72231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solidFill>
                  <a:srgbClr val="FFFFFF"/>
                </a:solidFill>
              </a:rPr>
              <a:t>角质细胞</a:t>
            </a:r>
            <a:endParaRPr lang="ja-JP" altLang="en-US" sz="2400" dirty="0">
              <a:solidFill>
                <a:srgbClr val="FFFFFF"/>
              </a:solidFill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3575050" y="3008313"/>
            <a:ext cx="2036763" cy="7207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>
                <a:solidFill>
                  <a:srgbClr val="FFFFFF"/>
                </a:solidFill>
              </a:rPr>
              <a:t>造血干细胞</a:t>
            </a:r>
            <a:endParaRPr lang="ja-JP" altLang="en-US" sz="2000">
              <a:solidFill>
                <a:srgbClr val="FFFFFF"/>
              </a:solidFill>
            </a:endParaRPr>
          </a:p>
        </p:txBody>
      </p:sp>
      <p:sp>
        <p:nvSpPr>
          <p:cNvPr id="33" name="正方形/長方形 4"/>
          <p:cNvSpPr/>
          <p:nvPr/>
        </p:nvSpPr>
        <p:spPr>
          <a:xfrm rot="18695118">
            <a:off x="2324894" y="4247356"/>
            <a:ext cx="1462088" cy="16827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4" name="正方形/長方形 27"/>
          <p:cNvSpPr/>
          <p:nvPr/>
        </p:nvSpPr>
        <p:spPr>
          <a:xfrm rot="3088647">
            <a:off x="5418138" y="4100513"/>
            <a:ext cx="1444625" cy="11747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角丸四角形 22"/>
          <p:cNvSpPr/>
          <p:nvPr/>
        </p:nvSpPr>
        <p:spPr>
          <a:xfrm>
            <a:off x="6313488" y="625475"/>
            <a:ext cx="2486025" cy="61436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3344863" y="625475"/>
            <a:ext cx="2486025" cy="61436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376238" y="625475"/>
            <a:ext cx="2486025" cy="61436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40965" name="テキスト ボックス 6"/>
          <p:cNvSpPr txBox="1">
            <a:spLocks noChangeArrowheads="1"/>
          </p:cNvSpPr>
          <p:nvPr/>
        </p:nvSpPr>
        <p:spPr bwMode="auto">
          <a:xfrm>
            <a:off x="966788" y="214313"/>
            <a:ext cx="901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Calibri" pitchFamily="34" charset="0"/>
              </a:rPr>
              <a:t>来源</a:t>
            </a:r>
            <a:endParaRPr lang="ja-JP" altLang="en-US" sz="280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0966" name="テキスト ボックス 7"/>
          <p:cNvSpPr txBox="1">
            <a:spLocks noChangeArrowheads="1"/>
          </p:cNvSpPr>
          <p:nvPr/>
        </p:nvSpPr>
        <p:spPr bwMode="auto">
          <a:xfrm>
            <a:off x="4049713" y="233363"/>
            <a:ext cx="901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Calibri" pitchFamily="34" charset="0"/>
              </a:rPr>
              <a:t>种类</a:t>
            </a:r>
            <a:endParaRPr lang="ja-JP" altLang="en-US" sz="280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0967" name="テキスト ボックス 8"/>
          <p:cNvSpPr txBox="1">
            <a:spLocks noChangeArrowheads="1"/>
          </p:cNvSpPr>
          <p:nvPr/>
        </p:nvSpPr>
        <p:spPr bwMode="auto">
          <a:xfrm>
            <a:off x="7077075" y="233363"/>
            <a:ext cx="901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Calibri" pitchFamily="34" charset="0"/>
              </a:rPr>
              <a:t>方法</a:t>
            </a:r>
            <a:endParaRPr lang="ja-JP" altLang="en-US" sz="280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3575050" y="3962400"/>
            <a:ext cx="2036763" cy="72231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>
                <a:solidFill>
                  <a:srgbClr val="FFFFFF"/>
                </a:solidFill>
              </a:rPr>
              <a:t>间充质干细胞</a:t>
            </a:r>
            <a:endParaRPr lang="ja-JP" altLang="en-US" sz="2000">
              <a:solidFill>
                <a:srgbClr val="FFFFFF"/>
              </a:solidFill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3575050" y="4884738"/>
            <a:ext cx="2036763" cy="72231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Muse</a:t>
            </a:r>
            <a:r>
              <a:rPr lang="zh-CN" altLang="en-US" sz="2400" dirty="0" smtClean="0">
                <a:solidFill>
                  <a:srgbClr val="FFFFFF"/>
                </a:solidFill>
              </a:rPr>
              <a:t>细胞</a:t>
            </a:r>
            <a:endParaRPr lang="ja-JP" altLang="en-US" sz="2400" dirty="0">
              <a:solidFill>
                <a:srgbClr val="FFFFFF"/>
              </a:solidFill>
            </a:endParaRPr>
          </a:p>
        </p:txBody>
      </p:sp>
      <p:sp>
        <p:nvSpPr>
          <p:cNvPr id="40970" name="テキスト ボックス 23"/>
          <p:cNvSpPr txBox="1">
            <a:spLocks noChangeArrowheads="1"/>
          </p:cNvSpPr>
          <p:nvPr/>
        </p:nvSpPr>
        <p:spPr bwMode="auto">
          <a:xfrm>
            <a:off x="2538413" y="3001963"/>
            <a:ext cx="1108075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7200">
                <a:solidFill>
                  <a:srgbClr val="0000FF"/>
                </a:solidFill>
                <a:latin typeface="Calibri" pitchFamily="34" charset="0"/>
                <a:ea typeface="MS PGothic" pitchFamily="34" charset="-128"/>
              </a:rPr>
              <a:t>×</a:t>
            </a:r>
            <a:endParaRPr lang="ja-JP" altLang="en-US" sz="7200">
              <a:solidFill>
                <a:srgbClr val="0000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0971" name="テキスト ボックス 24"/>
          <p:cNvSpPr txBox="1">
            <a:spLocks noChangeArrowheads="1"/>
          </p:cNvSpPr>
          <p:nvPr/>
        </p:nvSpPr>
        <p:spPr bwMode="auto">
          <a:xfrm>
            <a:off x="5530850" y="3008313"/>
            <a:ext cx="11080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7200">
                <a:solidFill>
                  <a:srgbClr val="0000FF"/>
                </a:solidFill>
                <a:latin typeface="Calibri" pitchFamily="34" charset="0"/>
                <a:ea typeface="MS PGothic" pitchFamily="34" charset="-128"/>
              </a:rPr>
              <a:t>×</a:t>
            </a:r>
            <a:endParaRPr lang="ja-JP" altLang="en-US" sz="7200">
              <a:solidFill>
                <a:srgbClr val="0000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6562725" y="1820863"/>
            <a:ext cx="2036763" cy="7223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>
                <a:solidFill>
                  <a:srgbClr val="FFFFFF"/>
                </a:solidFill>
              </a:rPr>
              <a:t>单纯移植</a:t>
            </a: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38" name="角丸四角形 3"/>
          <p:cNvSpPr/>
          <p:nvPr/>
        </p:nvSpPr>
        <p:spPr>
          <a:xfrm>
            <a:off x="479425" y="4732338"/>
            <a:ext cx="2327275" cy="9779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9" name="角丸四角形 25"/>
          <p:cNvSpPr/>
          <p:nvPr/>
        </p:nvSpPr>
        <p:spPr>
          <a:xfrm>
            <a:off x="3419475" y="5656263"/>
            <a:ext cx="2327275" cy="9779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40" name="角丸四角形 26"/>
          <p:cNvSpPr/>
          <p:nvPr/>
        </p:nvSpPr>
        <p:spPr>
          <a:xfrm>
            <a:off x="6418263" y="4549775"/>
            <a:ext cx="2325687" cy="97948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6" name="角丸四角形 9"/>
          <p:cNvSpPr/>
          <p:nvPr/>
        </p:nvSpPr>
        <p:spPr>
          <a:xfrm>
            <a:off x="623888" y="4860925"/>
            <a:ext cx="2038350" cy="7223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>
                <a:solidFill>
                  <a:srgbClr val="FFFFFF"/>
                </a:solidFill>
              </a:rPr>
              <a:t>同种异体</a:t>
            </a:r>
            <a:r>
              <a:rPr lang="en-US" altLang="ja-JP" sz="2400">
                <a:solidFill>
                  <a:srgbClr val="FFFFFF"/>
                </a:solidFill>
              </a:rPr>
              <a:t>(w/o gene tx)</a:t>
            </a: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3575050" y="2052638"/>
            <a:ext cx="2036763" cy="72231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>
                <a:solidFill>
                  <a:srgbClr val="FFFFFF"/>
                </a:solidFill>
              </a:rPr>
              <a:t>纤维母细胞</a:t>
            </a: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6562725" y="3729038"/>
            <a:ext cx="2036763" cy="7223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>
                <a:solidFill>
                  <a:srgbClr val="FFFFFF"/>
                </a:solidFill>
              </a:rPr>
              <a:t>局部注射</a:t>
            </a:r>
            <a:endParaRPr lang="en-US" altLang="ja-JP" sz="240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en-US" altLang="ja-JP" sz="2400">
                <a:solidFill>
                  <a:srgbClr val="FFFFFF"/>
                </a:solidFill>
              </a:rPr>
              <a:t>(</a:t>
            </a:r>
            <a:r>
              <a:rPr lang="zh-CN" altLang="en-US" sz="2400">
                <a:solidFill>
                  <a:srgbClr val="FFFFFF"/>
                </a:solidFill>
              </a:rPr>
              <a:t>皮内</a:t>
            </a:r>
            <a:r>
              <a:rPr lang="en-US" altLang="ja-JP" sz="2400">
                <a:solidFill>
                  <a:srgbClr val="FFFFFF"/>
                </a:solidFill>
              </a:rPr>
              <a:t> /</a:t>
            </a:r>
            <a:r>
              <a:rPr lang="zh-CN" altLang="en-US" sz="2400">
                <a:solidFill>
                  <a:srgbClr val="FFFFFF"/>
                </a:solidFill>
              </a:rPr>
              <a:t>皮下</a:t>
            </a:r>
            <a:r>
              <a:rPr lang="en-US" altLang="ja-JP" sz="2400">
                <a:solidFill>
                  <a:srgbClr val="FFFFFF"/>
                </a:solidFill>
              </a:rPr>
              <a:t>)</a:t>
            </a: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6562725" y="4684713"/>
            <a:ext cx="2036763" cy="7207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>
                <a:solidFill>
                  <a:srgbClr val="FFFFFF"/>
                </a:solidFill>
              </a:rPr>
              <a:t>静脉注射</a:t>
            </a: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27" name="角丸四角形 5"/>
          <p:cNvSpPr/>
          <p:nvPr/>
        </p:nvSpPr>
        <p:spPr>
          <a:xfrm>
            <a:off x="623888" y="2052638"/>
            <a:ext cx="2038350" cy="722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>
                <a:solidFill>
                  <a:srgbClr val="FFFFFF"/>
                </a:solidFill>
              </a:rPr>
              <a:t>自体细胞</a:t>
            </a:r>
            <a:r>
              <a:rPr lang="en-US" altLang="ja-JP" sz="2400">
                <a:solidFill>
                  <a:srgbClr val="FFFFFF"/>
                </a:solidFill>
              </a:rPr>
              <a:t>(with gene tx)</a:t>
            </a: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6562725" y="2774950"/>
            <a:ext cx="2036763" cy="7223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>
                <a:solidFill>
                  <a:srgbClr val="FFFFFF"/>
                </a:solidFill>
              </a:rPr>
              <a:t>培养皮片后移植</a:t>
            </a: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3600450" y="1098550"/>
            <a:ext cx="2036763" cy="72231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solidFill>
                  <a:srgbClr val="FFFFFF"/>
                </a:solidFill>
              </a:rPr>
              <a:t>角质细胞</a:t>
            </a:r>
            <a:endParaRPr lang="ja-JP" altLang="en-US" sz="2400" dirty="0">
              <a:solidFill>
                <a:srgbClr val="FFFFFF"/>
              </a:solidFill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3575050" y="3008313"/>
            <a:ext cx="2036763" cy="7207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>
                <a:solidFill>
                  <a:srgbClr val="FFFFFF"/>
                </a:solidFill>
              </a:rPr>
              <a:t>造血干细胞</a:t>
            </a:r>
            <a:endParaRPr lang="ja-JP" altLang="en-US" sz="2000">
              <a:solidFill>
                <a:srgbClr val="FFFFFF"/>
              </a:solidFill>
            </a:endParaRPr>
          </a:p>
        </p:txBody>
      </p:sp>
      <p:sp>
        <p:nvSpPr>
          <p:cNvPr id="28" name="正方形/長方形 4"/>
          <p:cNvSpPr/>
          <p:nvPr/>
        </p:nvSpPr>
        <p:spPr>
          <a:xfrm rot="3040273">
            <a:off x="2453482" y="5650706"/>
            <a:ext cx="1460500" cy="1666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9" name="正方形/長方形 27"/>
          <p:cNvSpPr/>
          <p:nvPr/>
        </p:nvSpPr>
        <p:spPr>
          <a:xfrm rot="19990209">
            <a:off x="5265738" y="5465763"/>
            <a:ext cx="1274762" cy="16986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3575050" y="5807075"/>
            <a:ext cx="2036763" cy="72231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>
                <a:solidFill>
                  <a:srgbClr val="FFFFFF"/>
                </a:solidFill>
              </a:rPr>
              <a:t>诱导多能干细胞</a:t>
            </a:r>
            <a:endParaRPr lang="ja-JP" altLang="en-US"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5821363" y="4214813"/>
            <a:ext cx="2259012" cy="20193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pic>
        <p:nvPicPr>
          <p:cNvPr id="41987" name="Picture 7" descr="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52"/>
          <a:stretch>
            <a:fillRect/>
          </a:stretch>
        </p:blipFill>
        <p:spPr bwMode="auto">
          <a:xfrm>
            <a:off x="755650" y="1655763"/>
            <a:ext cx="1549400" cy="447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54"/>
          <p:cNvGrpSpPr>
            <a:grpSpLocks/>
          </p:cNvGrpSpPr>
          <p:nvPr/>
        </p:nvGrpSpPr>
        <p:grpSpPr bwMode="auto">
          <a:xfrm>
            <a:off x="3111500" y="2098675"/>
            <a:ext cx="904875" cy="708025"/>
            <a:chOff x="1664" y="1971"/>
            <a:chExt cx="426" cy="362"/>
          </a:xfrm>
        </p:grpSpPr>
        <p:grpSp>
          <p:nvGrpSpPr>
            <p:cNvPr id="3" name="Group 155"/>
            <p:cNvGrpSpPr>
              <a:grpSpLocks/>
            </p:cNvGrpSpPr>
            <p:nvPr/>
          </p:nvGrpSpPr>
          <p:grpSpPr bwMode="auto">
            <a:xfrm rot="-10422363">
              <a:off x="1882" y="2173"/>
              <a:ext cx="165" cy="160"/>
              <a:chOff x="2428" y="472"/>
              <a:chExt cx="554" cy="273"/>
            </a:xfrm>
          </p:grpSpPr>
          <p:sp>
            <p:nvSpPr>
              <p:cNvPr id="42061" name="Freeform 156"/>
              <p:cNvSpPr>
                <a:spLocks/>
              </p:cNvSpPr>
              <p:nvPr/>
            </p:nvSpPr>
            <p:spPr bwMode="auto">
              <a:xfrm rot="1809786">
                <a:off x="2428" y="472"/>
                <a:ext cx="554" cy="273"/>
              </a:xfrm>
              <a:custGeom>
                <a:avLst/>
                <a:gdLst>
                  <a:gd name="T0" fmla="*/ 0 w 1852"/>
                  <a:gd name="T1" fmla="*/ 0 h 817"/>
                  <a:gd name="T2" fmla="*/ 0 w 1852"/>
                  <a:gd name="T3" fmla="*/ 0 h 817"/>
                  <a:gd name="T4" fmla="*/ 0 w 1852"/>
                  <a:gd name="T5" fmla="*/ 0 h 817"/>
                  <a:gd name="T6" fmla="*/ 0 w 1852"/>
                  <a:gd name="T7" fmla="*/ 0 h 817"/>
                  <a:gd name="T8" fmla="*/ 0 w 1852"/>
                  <a:gd name="T9" fmla="*/ 0 h 817"/>
                  <a:gd name="T10" fmla="*/ 0 w 1852"/>
                  <a:gd name="T11" fmla="*/ 0 h 8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52"/>
                  <a:gd name="T19" fmla="*/ 0 h 817"/>
                  <a:gd name="T20" fmla="*/ 1852 w 1852"/>
                  <a:gd name="T21" fmla="*/ 817 h 8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52" h="817">
                    <a:moveTo>
                      <a:pt x="250" y="681"/>
                    </a:moveTo>
                    <a:cubicBezTo>
                      <a:pt x="363" y="568"/>
                      <a:pt x="583" y="235"/>
                      <a:pt x="840" y="137"/>
                    </a:cubicBezTo>
                    <a:cubicBezTo>
                      <a:pt x="1097" y="39"/>
                      <a:pt x="1732" y="0"/>
                      <a:pt x="1792" y="91"/>
                    </a:cubicBezTo>
                    <a:cubicBezTo>
                      <a:pt x="1852" y="182"/>
                      <a:pt x="1474" y="560"/>
                      <a:pt x="1202" y="681"/>
                    </a:cubicBezTo>
                    <a:cubicBezTo>
                      <a:pt x="930" y="802"/>
                      <a:pt x="318" y="817"/>
                      <a:pt x="159" y="817"/>
                    </a:cubicBezTo>
                    <a:cubicBezTo>
                      <a:pt x="0" y="817"/>
                      <a:pt x="137" y="794"/>
                      <a:pt x="250" y="681"/>
                    </a:cubicBezTo>
                    <a:close/>
                  </a:path>
                </a:pathLst>
              </a:custGeom>
              <a:solidFill>
                <a:srgbClr val="FFCC99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062" name="Oval 157"/>
              <p:cNvSpPr>
                <a:spLocks noChangeArrowheads="1"/>
              </p:cNvSpPr>
              <p:nvPr/>
            </p:nvSpPr>
            <p:spPr bwMode="auto">
              <a:xfrm>
                <a:off x="2653" y="572"/>
                <a:ext cx="136" cy="9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ja-JP" altLang="ja-JP">
                  <a:latin typeface="Calibri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5" name="Group 158"/>
            <p:cNvGrpSpPr>
              <a:grpSpLocks/>
            </p:cNvGrpSpPr>
            <p:nvPr/>
          </p:nvGrpSpPr>
          <p:grpSpPr bwMode="auto">
            <a:xfrm rot="763607">
              <a:off x="1743" y="1971"/>
              <a:ext cx="232" cy="125"/>
              <a:chOff x="2428" y="472"/>
              <a:chExt cx="554" cy="273"/>
            </a:xfrm>
          </p:grpSpPr>
          <p:sp>
            <p:nvSpPr>
              <p:cNvPr id="42059" name="Freeform 159"/>
              <p:cNvSpPr>
                <a:spLocks/>
              </p:cNvSpPr>
              <p:nvPr/>
            </p:nvSpPr>
            <p:spPr bwMode="auto">
              <a:xfrm rot="1809786">
                <a:off x="2428" y="472"/>
                <a:ext cx="554" cy="273"/>
              </a:xfrm>
              <a:custGeom>
                <a:avLst/>
                <a:gdLst>
                  <a:gd name="T0" fmla="*/ 0 w 1852"/>
                  <a:gd name="T1" fmla="*/ 0 h 817"/>
                  <a:gd name="T2" fmla="*/ 0 w 1852"/>
                  <a:gd name="T3" fmla="*/ 0 h 817"/>
                  <a:gd name="T4" fmla="*/ 0 w 1852"/>
                  <a:gd name="T5" fmla="*/ 0 h 817"/>
                  <a:gd name="T6" fmla="*/ 0 w 1852"/>
                  <a:gd name="T7" fmla="*/ 0 h 817"/>
                  <a:gd name="T8" fmla="*/ 0 w 1852"/>
                  <a:gd name="T9" fmla="*/ 0 h 817"/>
                  <a:gd name="T10" fmla="*/ 0 w 1852"/>
                  <a:gd name="T11" fmla="*/ 0 h 8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52"/>
                  <a:gd name="T19" fmla="*/ 0 h 817"/>
                  <a:gd name="T20" fmla="*/ 1852 w 1852"/>
                  <a:gd name="T21" fmla="*/ 817 h 8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52" h="817">
                    <a:moveTo>
                      <a:pt x="250" y="681"/>
                    </a:moveTo>
                    <a:cubicBezTo>
                      <a:pt x="363" y="568"/>
                      <a:pt x="583" y="235"/>
                      <a:pt x="840" y="137"/>
                    </a:cubicBezTo>
                    <a:cubicBezTo>
                      <a:pt x="1097" y="39"/>
                      <a:pt x="1732" y="0"/>
                      <a:pt x="1792" y="91"/>
                    </a:cubicBezTo>
                    <a:cubicBezTo>
                      <a:pt x="1852" y="182"/>
                      <a:pt x="1474" y="560"/>
                      <a:pt x="1202" y="681"/>
                    </a:cubicBezTo>
                    <a:cubicBezTo>
                      <a:pt x="930" y="802"/>
                      <a:pt x="318" y="817"/>
                      <a:pt x="159" y="817"/>
                    </a:cubicBezTo>
                    <a:cubicBezTo>
                      <a:pt x="0" y="817"/>
                      <a:pt x="137" y="794"/>
                      <a:pt x="250" y="681"/>
                    </a:cubicBezTo>
                    <a:close/>
                  </a:path>
                </a:pathLst>
              </a:custGeom>
              <a:solidFill>
                <a:srgbClr val="FFCC99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060" name="Oval 160"/>
              <p:cNvSpPr>
                <a:spLocks noChangeArrowheads="1"/>
              </p:cNvSpPr>
              <p:nvPr/>
            </p:nvSpPr>
            <p:spPr bwMode="auto">
              <a:xfrm>
                <a:off x="2653" y="572"/>
                <a:ext cx="136" cy="9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ja-JP">
                  <a:latin typeface="Calibri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6" name="Group 161"/>
            <p:cNvGrpSpPr>
              <a:grpSpLocks/>
            </p:cNvGrpSpPr>
            <p:nvPr/>
          </p:nvGrpSpPr>
          <p:grpSpPr bwMode="auto">
            <a:xfrm rot="9721865">
              <a:off x="1708" y="2164"/>
              <a:ext cx="185" cy="133"/>
              <a:chOff x="2428" y="472"/>
              <a:chExt cx="554" cy="273"/>
            </a:xfrm>
          </p:grpSpPr>
          <p:sp>
            <p:nvSpPr>
              <p:cNvPr id="42057" name="Freeform 162"/>
              <p:cNvSpPr>
                <a:spLocks/>
              </p:cNvSpPr>
              <p:nvPr/>
            </p:nvSpPr>
            <p:spPr bwMode="auto">
              <a:xfrm rot="1809786">
                <a:off x="2428" y="472"/>
                <a:ext cx="554" cy="273"/>
              </a:xfrm>
              <a:custGeom>
                <a:avLst/>
                <a:gdLst>
                  <a:gd name="T0" fmla="*/ 0 w 1852"/>
                  <a:gd name="T1" fmla="*/ 0 h 817"/>
                  <a:gd name="T2" fmla="*/ 0 w 1852"/>
                  <a:gd name="T3" fmla="*/ 0 h 817"/>
                  <a:gd name="T4" fmla="*/ 0 w 1852"/>
                  <a:gd name="T5" fmla="*/ 0 h 817"/>
                  <a:gd name="T6" fmla="*/ 0 w 1852"/>
                  <a:gd name="T7" fmla="*/ 0 h 817"/>
                  <a:gd name="T8" fmla="*/ 0 w 1852"/>
                  <a:gd name="T9" fmla="*/ 0 h 817"/>
                  <a:gd name="T10" fmla="*/ 0 w 1852"/>
                  <a:gd name="T11" fmla="*/ 0 h 8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52"/>
                  <a:gd name="T19" fmla="*/ 0 h 817"/>
                  <a:gd name="T20" fmla="*/ 1852 w 1852"/>
                  <a:gd name="T21" fmla="*/ 817 h 8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52" h="817">
                    <a:moveTo>
                      <a:pt x="250" y="681"/>
                    </a:moveTo>
                    <a:cubicBezTo>
                      <a:pt x="363" y="568"/>
                      <a:pt x="583" y="235"/>
                      <a:pt x="840" y="137"/>
                    </a:cubicBezTo>
                    <a:cubicBezTo>
                      <a:pt x="1097" y="39"/>
                      <a:pt x="1732" y="0"/>
                      <a:pt x="1792" y="91"/>
                    </a:cubicBezTo>
                    <a:cubicBezTo>
                      <a:pt x="1852" y="182"/>
                      <a:pt x="1474" y="560"/>
                      <a:pt x="1202" y="681"/>
                    </a:cubicBezTo>
                    <a:cubicBezTo>
                      <a:pt x="930" y="802"/>
                      <a:pt x="318" y="817"/>
                      <a:pt x="159" y="817"/>
                    </a:cubicBezTo>
                    <a:cubicBezTo>
                      <a:pt x="0" y="817"/>
                      <a:pt x="137" y="794"/>
                      <a:pt x="250" y="681"/>
                    </a:cubicBezTo>
                    <a:close/>
                  </a:path>
                </a:pathLst>
              </a:custGeom>
              <a:solidFill>
                <a:srgbClr val="FFCC99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058" name="Oval 163"/>
              <p:cNvSpPr>
                <a:spLocks noChangeArrowheads="1"/>
              </p:cNvSpPr>
              <p:nvPr/>
            </p:nvSpPr>
            <p:spPr bwMode="auto">
              <a:xfrm>
                <a:off x="2653" y="572"/>
                <a:ext cx="136" cy="9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ja-JP" altLang="ja-JP">
                  <a:latin typeface="Calibri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7" name="Group 164"/>
            <p:cNvGrpSpPr>
              <a:grpSpLocks/>
            </p:cNvGrpSpPr>
            <p:nvPr/>
          </p:nvGrpSpPr>
          <p:grpSpPr bwMode="auto">
            <a:xfrm rot="-1060374">
              <a:off x="1919" y="2064"/>
              <a:ext cx="171" cy="114"/>
              <a:chOff x="2428" y="472"/>
              <a:chExt cx="554" cy="273"/>
            </a:xfrm>
          </p:grpSpPr>
          <p:sp>
            <p:nvSpPr>
              <p:cNvPr id="42055" name="Freeform 165"/>
              <p:cNvSpPr>
                <a:spLocks/>
              </p:cNvSpPr>
              <p:nvPr/>
            </p:nvSpPr>
            <p:spPr bwMode="auto">
              <a:xfrm rot="1809786">
                <a:off x="2428" y="472"/>
                <a:ext cx="554" cy="273"/>
              </a:xfrm>
              <a:custGeom>
                <a:avLst/>
                <a:gdLst>
                  <a:gd name="T0" fmla="*/ 0 w 1852"/>
                  <a:gd name="T1" fmla="*/ 0 h 817"/>
                  <a:gd name="T2" fmla="*/ 0 w 1852"/>
                  <a:gd name="T3" fmla="*/ 0 h 817"/>
                  <a:gd name="T4" fmla="*/ 0 w 1852"/>
                  <a:gd name="T5" fmla="*/ 0 h 817"/>
                  <a:gd name="T6" fmla="*/ 0 w 1852"/>
                  <a:gd name="T7" fmla="*/ 0 h 817"/>
                  <a:gd name="T8" fmla="*/ 0 w 1852"/>
                  <a:gd name="T9" fmla="*/ 0 h 817"/>
                  <a:gd name="T10" fmla="*/ 0 w 1852"/>
                  <a:gd name="T11" fmla="*/ 0 h 8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52"/>
                  <a:gd name="T19" fmla="*/ 0 h 817"/>
                  <a:gd name="T20" fmla="*/ 1852 w 1852"/>
                  <a:gd name="T21" fmla="*/ 817 h 8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52" h="817">
                    <a:moveTo>
                      <a:pt x="250" y="681"/>
                    </a:moveTo>
                    <a:cubicBezTo>
                      <a:pt x="363" y="568"/>
                      <a:pt x="583" y="235"/>
                      <a:pt x="840" y="137"/>
                    </a:cubicBezTo>
                    <a:cubicBezTo>
                      <a:pt x="1097" y="39"/>
                      <a:pt x="1732" y="0"/>
                      <a:pt x="1792" y="91"/>
                    </a:cubicBezTo>
                    <a:cubicBezTo>
                      <a:pt x="1852" y="182"/>
                      <a:pt x="1474" y="560"/>
                      <a:pt x="1202" y="681"/>
                    </a:cubicBezTo>
                    <a:cubicBezTo>
                      <a:pt x="930" y="802"/>
                      <a:pt x="318" y="817"/>
                      <a:pt x="159" y="817"/>
                    </a:cubicBezTo>
                    <a:cubicBezTo>
                      <a:pt x="0" y="817"/>
                      <a:pt x="137" y="794"/>
                      <a:pt x="250" y="681"/>
                    </a:cubicBezTo>
                    <a:close/>
                  </a:path>
                </a:pathLst>
              </a:custGeom>
              <a:solidFill>
                <a:srgbClr val="FFCC99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056" name="Oval 166"/>
              <p:cNvSpPr>
                <a:spLocks noChangeArrowheads="1"/>
              </p:cNvSpPr>
              <p:nvPr/>
            </p:nvSpPr>
            <p:spPr bwMode="auto">
              <a:xfrm>
                <a:off x="2653" y="572"/>
                <a:ext cx="136" cy="9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ja-JP">
                  <a:latin typeface="Calibri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8" name="Group 167"/>
            <p:cNvGrpSpPr>
              <a:grpSpLocks/>
            </p:cNvGrpSpPr>
            <p:nvPr/>
          </p:nvGrpSpPr>
          <p:grpSpPr bwMode="auto">
            <a:xfrm rot="-9262275">
              <a:off x="1664" y="2061"/>
              <a:ext cx="170" cy="123"/>
              <a:chOff x="2428" y="472"/>
              <a:chExt cx="554" cy="273"/>
            </a:xfrm>
          </p:grpSpPr>
          <p:sp>
            <p:nvSpPr>
              <p:cNvPr id="42053" name="Freeform 168"/>
              <p:cNvSpPr>
                <a:spLocks/>
              </p:cNvSpPr>
              <p:nvPr/>
            </p:nvSpPr>
            <p:spPr bwMode="auto">
              <a:xfrm rot="1809786">
                <a:off x="2428" y="472"/>
                <a:ext cx="554" cy="273"/>
              </a:xfrm>
              <a:custGeom>
                <a:avLst/>
                <a:gdLst>
                  <a:gd name="T0" fmla="*/ 0 w 1852"/>
                  <a:gd name="T1" fmla="*/ 0 h 817"/>
                  <a:gd name="T2" fmla="*/ 0 w 1852"/>
                  <a:gd name="T3" fmla="*/ 0 h 817"/>
                  <a:gd name="T4" fmla="*/ 0 w 1852"/>
                  <a:gd name="T5" fmla="*/ 0 h 817"/>
                  <a:gd name="T6" fmla="*/ 0 w 1852"/>
                  <a:gd name="T7" fmla="*/ 0 h 817"/>
                  <a:gd name="T8" fmla="*/ 0 w 1852"/>
                  <a:gd name="T9" fmla="*/ 0 h 817"/>
                  <a:gd name="T10" fmla="*/ 0 w 1852"/>
                  <a:gd name="T11" fmla="*/ 0 h 8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52"/>
                  <a:gd name="T19" fmla="*/ 0 h 817"/>
                  <a:gd name="T20" fmla="*/ 1852 w 1852"/>
                  <a:gd name="T21" fmla="*/ 817 h 8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52" h="817">
                    <a:moveTo>
                      <a:pt x="250" y="681"/>
                    </a:moveTo>
                    <a:cubicBezTo>
                      <a:pt x="363" y="568"/>
                      <a:pt x="583" y="235"/>
                      <a:pt x="840" y="137"/>
                    </a:cubicBezTo>
                    <a:cubicBezTo>
                      <a:pt x="1097" y="39"/>
                      <a:pt x="1732" y="0"/>
                      <a:pt x="1792" y="91"/>
                    </a:cubicBezTo>
                    <a:cubicBezTo>
                      <a:pt x="1852" y="182"/>
                      <a:pt x="1474" y="560"/>
                      <a:pt x="1202" y="681"/>
                    </a:cubicBezTo>
                    <a:cubicBezTo>
                      <a:pt x="930" y="802"/>
                      <a:pt x="318" y="817"/>
                      <a:pt x="159" y="817"/>
                    </a:cubicBezTo>
                    <a:cubicBezTo>
                      <a:pt x="0" y="817"/>
                      <a:pt x="137" y="794"/>
                      <a:pt x="250" y="681"/>
                    </a:cubicBezTo>
                    <a:close/>
                  </a:path>
                </a:pathLst>
              </a:custGeom>
              <a:solidFill>
                <a:srgbClr val="FFCC99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054" name="Oval 169"/>
              <p:cNvSpPr>
                <a:spLocks noChangeArrowheads="1"/>
              </p:cNvSpPr>
              <p:nvPr/>
            </p:nvSpPr>
            <p:spPr bwMode="auto">
              <a:xfrm>
                <a:off x="2653" y="572"/>
                <a:ext cx="136" cy="9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ja-JP" altLang="ja-JP">
                  <a:latin typeface="Calibri" pitchFamily="34" charset="0"/>
                  <a:ea typeface="MS PGothic" pitchFamily="34" charset="-128"/>
                </a:endParaRPr>
              </a:p>
            </p:txBody>
          </p:sp>
        </p:grpSp>
      </p:grpSp>
      <p:sp>
        <p:nvSpPr>
          <p:cNvPr id="41989" name="Text Box 22"/>
          <p:cNvSpPr txBox="1">
            <a:spLocks noChangeArrowheads="1"/>
          </p:cNvSpPr>
          <p:nvPr/>
        </p:nvSpPr>
        <p:spPr bwMode="auto">
          <a:xfrm>
            <a:off x="2622550" y="2727325"/>
            <a:ext cx="16208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600">
                <a:latin typeface="宋体" pitchFamily="2" charset="-122"/>
              </a:rPr>
              <a:t>自体纤维母细胞</a:t>
            </a:r>
            <a:endParaRPr lang="en-US" altLang="ja-JP" sz="1600">
              <a:latin typeface="宋体" pitchFamily="2" charset="-122"/>
            </a:endParaRPr>
          </a:p>
        </p:txBody>
      </p:sp>
      <p:sp>
        <p:nvSpPr>
          <p:cNvPr id="41990" name="Text Box 24"/>
          <p:cNvSpPr txBox="1">
            <a:spLocks noChangeArrowheads="1"/>
          </p:cNvSpPr>
          <p:nvPr/>
        </p:nvSpPr>
        <p:spPr bwMode="auto">
          <a:xfrm>
            <a:off x="4373563" y="2876550"/>
            <a:ext cx="16208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>
                <a:latin typeface="宋体" pitchFamily="2" charset="-122"/>
              </a:rPr>
              <a:t>诱导多能干细胞</a:t>
            </a:r>
            <a:endParaRPr lang="en-US" altLang="ja-JP" sz="1600">
              <a:latin typeface="宋体" pitchFamily="2" charset="-122"/>
            </a:endParaRPr>
          </a:p>
        </p:txBody>
      </p:sp>
      <p:pic>
        <p:nvPicPr>
          <p:cNvPr id="41991" name="Picture 26" descr="MC900223666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4688" y="1597025"/>
            <a:ext cx="731837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2" name="Text Box 27"/>
          <p:cNvSpPr txBox="1">
            <a:spLocks noChangeArrowheads="1"/>
          </p:cNvSpPr>
          <p:nvPr/>
        </p:nvSpPr>
        <p:spPr bwMode="auto">
          <a:xfrm>
            <a:off x="6573838" y="2636838"/>
            <a:ext cx="1838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000">
                <a:latin typeface="宋体" pitchFamily="2" charset="-122"/>
              </a:rPr>
              <a:t>诱导多能干细胞库</a:t>
            </a:r>
            <a:endParaRPr lang="en-US" altLang="ja-JP" sz="2000">
              <a:latin typeface="宋体" pitchFamily="2" charset="-122"/>
            </a:endParaRPr>
          </a:p>
        </p:txBody>
      </p:sp>
      <p:sp>
        <p:nvSpPr>
          <p:cNvPr id="41993" name="Text Box 28"/>
          <p:cNvSpPr txBox="1">
            <a:spLocks noChangeArrowheads="1"/>
          </p:cNvSpPr>
          <p:nvPr/>
        </p:nvSpPr>
        <p:spPr bwMode="auto">
          <a:xfrm>
            <a:off x="5989638" y="5607050"/>
            <a:ext cx="19796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 u="sng">
                <a:latin typeface="宋体" pitchFamily="2" charset="-122"/>
              </a:rPr>
              <a:t>携带正常基因</a:t>
            </a:r>
            <a:r>
              <a:rPr lang="zh-CN" altLang="en-US" sz="2000">
                <a:latin typeface="宋体" pitchFamily="2" charset="-122"/>
              </a:rPr>
              <a:t>的</a:t>
            </a:r>
            <a:endParaRPr lang="en-US" altLang="zh-CN" sz="2000">
              <a:latin typeface="宋体" pitchFamily="2" charset="-122"/>
            </a:endParaRPr>
          </a:p>
          <a:p>
            <a:pPr algn="ctr"/>
            <a:r>
              <a:rPr lang="zh-CN" altLang="en-US" sz="2000">
                <a:latin typeface="宋体" pitchFamily="2" charset="-122"/>
              </a:rPr>
              <a:t>诱导多能干细胞</a:t>
            </a:r>
            <a:endParaRPr lang="en-US" altLang="ja-JP" sz="2000">
              <a:latin typeface="宋体" pitchFamily="2" charset="-122"/>
            </a:endParaRPr>
          </a:p>
        </p:txBody>
      </p:sp>
      <p:pic>
        <p:nvPicPr>
          <p:cNvPr id="41994" name="Picture 29" descr="M580306-Skin_sheet_culture-SPL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7938" y="3602038"/>
            <a:ext cx="979487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5" name="Line 30"/>
          <p:cNvSpPr>
            <a:spLocks noChangeShapeType="1"/>
          </p:cNvSpPr>
          <p:nvPr/>
        </p:nvSpPr>
        <p:spPr bwMode="auto">
          <a:xfrm flipV="1">
            <a:off x="2027238" y="2397125"/>
            <a:ext cx="1028700" cy="78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996" name="Line 31"/>
          <p:cNvSpPr>
            <a:spLocks noChangeShapeType="1"/>
          </p:cNvSpPr>
          <p:nvPr/>
        </p:nvSpPr>
        <p:spPr bwMode="auto">
          <a:xfrm>
            <a:off x="4048125" y="2409825"/>
            <a:ext cx="363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997" name="Line 32"/>
          <p:cNvSpPr>
            <a:spLocks noChangeShapeType="1"/>
          </p:cNvSpPr>
          <p:nvPr/>
        </p:nvSpPr>
        <p:spPr bwMode="auto">
          <a:xfrm>
            <a:off x="5500688" y="2462213"/>
            <a:ext cx="1309687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998" name="Line 33"/>
          <p:cNvSpPr>
            <a:spLocks noChangeShapeType="1"/>
          </p:cNvSpPr>
          <p:nvPr/>
        </p:nvSpPr>
        <p:spPr bwMode="auto">
          <a:xfrm flipH="1">
            <a:off x="6978650" y="2951163"/>
            <a:ext cx="374650" cy="1263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9" name="Group 36"/>
          <p:cNvGrpSpPr>
            <a:grpSpLocks/>
          </p:cNvGrpSpPr>
          <p:nvPr/>
        </p:nvGrpSpPr>
        <p:grpSpPr bwMode="auto">
          <a:xfrm>
            <a:off x="4108450" y="5121275"/>
            <a:ext cx="423863" cy="423863"/>
            <a:chOff x="2426" y="3294"/>
            <a:chExt cx="317" cy="317"/>
          </a:xfrm>
        </p:grpSpPr>
        <p:sp>
          <p:nvSpPr>
            <p:cNvPr id="42046" name="Oval 16"/>
            <p:cNvSpPr>
              <a:spLocks noChangeArrowheads="1"/>
            </p:cNvSpPr>
            <p:nvPr/>
          </p:nvSpPr>
          <p:spPr bwMode="auto">
            <a:xfrm>
              <a:off x="2426" y="3294"/>
              <a:ext cx="317" cy="317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>
                <a:latin typeface="Calibri" pitchFamily="34" charset="0"/>
                <a:ea typeface="MS PGothic" pitchFamily="34" charset="-128"/>
              </a:endParaRPr>
            </a:p>
          </p:txBody>
        </p:sp>
        <p:sp>
          <p:nvSpPr>
            <p:cNvPr id="42047" name="Oval 18"/>
            <p:cNvSpPr>
              <a:spLocks noChangeArrowheads="1"/>
            </p:cNvSpPr>
            <p:nvPr/>
          </p:nvSpPr>
          <p:spPr bwMode="auto">
            <a:xfrm>
              <a:off x="2516" y="3384"/>
              <a:ext cx="136" cy="13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>
                <a:latin typeface="Calibri" pitchFamily="34" charset="0"/>
                <a:ea typeface="MS PGothic" pitchFamily="34" charset="-128"/>
              </a:endParaRPr>
            </a:p>
          </p:txBody>
        </p:sp>
      </p:grpSp>
      <p:grpSp>
        <p:nvGrpSpPr>
          <p:cNvPr id="10" name="Group 37"/>
          <p:cNvGrpSpPr>
            <a:grpSpLocks/>
          </p:cNvGrpSpPr>
          <p:nvPr/>
        </p:nvGrpSpPr>
        <p:grpSpPr bwMode="auto">
          <a:xfrm>
            <a:off x="4291013" y="5302250"/>
            <a:ext cx="422275" cy="423863"/>
            <a:chOff x="2426" y="3294"/>
            <a:chExt cx="317" cy="317"/>
          </a:xfrm>
        </p:grpSpPr>
        <p:sp>
          <p:nvSpPr>
            <p:cNvPr id="42044" name="Oval 16"/>
            <p:cNvSpPr>
              <a:spLocks noChangeArrowheads="1"/>
            </p:cNvSpPr>
            <p:nvPr/>
          </p:nvSpPr>
          <p:spPr bwMode="auto">
            <a:xfrm>
              <a:off x="2426" y="3294"/>
              <a:ext cx="317" cy="317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>
                <a:latin typeface="Calibri" pitchFamily="34" charset="0"/>
                <a:ea typeface="MS PGothic" pitchFamily="34" charset="-128"/>
              </a:endParaRPr>
            </a:p>
          </p:txBody>
        </p:sp>
        <p:sp>
          <p:nvSpPr>
            <p:cNvPr id="42045" name="Oval 18"/>
            <p:cNvSpPr>
              <a:spLocks noChangeArrowheads="1"/>
            </p:cNvSpPr>
            <p:nvPr/>
          </p:nvSpPr>
          <p:spPr bwMode="auto">
            <a:xfrm>
              <a:off x="2516" y="3384"/>
              <a:ext cx="136" cy="13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>
                <a:latin typeface="Calibri" pitchFamily="34" charset="0"/>
                <a:ea typeface="MS PGothic" pitchFamily="34" charset="-128"/>
              </a:endParaRPr>
            </a:p>
          </p:txBody>
        </p:sp>
      </p:grp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4471988" y="5484813"/>
            <a:ext cx="422275" cy="422275"/>
            <a:chOff x="2426" y="3294"/>
            <a:chExt cx="317" cy="317"/>
          </a:xfrm>
        </p:grpSpPr>
        <p:sp>
          <p:nvSpPr>
            <p:cNvPr id="42042" name="Oval 16"/>
            <p:cNvSpPr>
              <a:spLocks noChangeArrowheads="1"/>
            </p:cNvSpPr>
            <p:nvPr/>
          </p:nvSpPr>
          <p:spPr bwMode="auto">
            <a:xfrm>
              <a:off x="2426" y="3294"/>
              <a:ext cx="317" cy="317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>
                <a:latin typeface="Calibri" pitchFamily="34" charset="0"/>
                <a:ea typeface="MS PGothic" pitchFamily="34" charset="-128"/>
              </a:endParaRPr>
            </a:p>
          </p:txBody>
        </p:sp>
        <p:sp>
          <p:nvSpPr>
            <p:cNvPr id="42043" name="Oval 18"/>
            <p:cNvSpPr>
              <a:spLocks noChangeArrowheads="1"/>
            </p:cNvSpPr>
            <p:nvPr/>
          </p:nvSpPr>
          <p:spPr bwMode="auto">
            <a:xfrm>
              <a:off x="2516" y="3384"/>
              <a:ext cx="136" cy="13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>
                <a:latin typeface="Calibri" pitchFamily="34" charset="0"/>
                <a:ea typeface="MS PGothic" pitchFamily="34" charset="-128"/>
              </a:endParaRPr>
            </a:p>
          </p:txBody>
        </p:sp>
      </p:grpSp>
      <p:grpSp>
        <p:nvGrpSpPr>
          <p:cNvPr id="12" name="Group 43"/>
          <p:cNvGrpSpPr>
            <a:grpSpLocks/>
          </p:cNvGrpSpPr>
          <p:nvPr/>
        </p:nvGrpSpPr>
        <p:grpSpPr bwMode="auto">
          <a:xfrm>
            <a:off x="4533900" y="5060950"/>
            <a:ext cx="422275" cy="423863"/>
            <a:chOff x="2426" y="3294"/>
            <a:chExt cx="317" cy="317"/>
          </a:xfrm>
        </p:grpSpPr>
        <p:sp>
          <p:nvSpPr>
            <p:cNvPr id="42040" name="Oval 16"/>
            <p:cNvSpPr>
              <a:spLocks noChangeArrowheads="1"/>
            </p:cNvSpPr>
            <p:nvPr/>
          </p:nvSpPr>
          <p:spPr bwMode="auto">
            <a:xfrm>
              <a:off x="2426" y="3294"/>
              <a:ext cx="317" cy="317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>
                <a:latin typeface="Calibri" pitchFamily="34" charset="0"/>
                <a:ea typeface="MS PGothic" pitchFamily="34" charset="-128"/>
              </a:endParaRPr>
            </a:p>
          </p:txBody>
        </p:sp>
        <p:sp>
          <p:nvSpPr>
            <p:cNvPr id="42041" name="Oval 18"/>
            <p:cNvSpPr>
              <a:spLocks noChangeArrowheads="1"/>
            </p:cNvSpPr>
            <p:nvPr/>
          </p:nvSpPr>
          <p:spPr bwMode="auto">
            <a:xfrm>
              <a:off x="2516" y="3384"/>
              <a:ext cx="136" cy="13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>
                <a:latin typeface="Calibri" pitchFamily="34" charset="0"/>
                <a:ea typeface="MS PGothic" pitchFamily="34" charset="-128"/>
              </a:endParaRPr>
            </a:p>
          </p:txBody>
        </p:sp>
      </p:grpSp>
      <p:grpSp>
        <p:nvGrpSpPr>
          <p:cNvPr id="13" name="Group 46"/>
          <p:cNvGrpSpPr>
            <a:grpSpLocks/>
          </p:cNvGrpSpPr>
          <p:nvPr/>
        </p:nvGrpSpPr>
        <p:grpSpPr bwMode="auto">
          <a:xfrm>
            <a:off x="4170363" y="5605463"/>
            <a:ext cx="422275" cy="423862"/>
            <a:chOff x="2426" y="3294"/>
            <a:chExt cx="317" cy="317"/>
          </a:xfrm>
        </p:grpSpPr>
        <p:sp>
          <p:nvSpPr>
            <p:cNvPr id="42038" name="Oval 16"/>
            <p:cNvSpPr>
              <a:spLocks noChangeArrowheads="1"/>
            </p:cNvSpPr>
            <p:nvPr/>
          </p:nvSpPr>
          <p:spPr bwMode="auto">
            <a:xfrm>
              <a:off x="2426" y="3294"/>
              <a:ext cx="317" cy="317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>
                <a:latin typeface="Calibri" pitchFamily="34" charset="0"/>
                <a:ea typeface="MS PGothic" pitchFamily="34" charset="-128"/>
              </a:endParaRPr>
            </a:p>
          </p:txBody>
        </p:sp>
        <p:sp>
          <p:nvSpPr>
            <p:cNvPr id="42039" name="Oval 18"/>
            <p:cNvSpPr>
              <a:spLocks noChangeArrowheads="1"/>
            </p:cNvSpPr>
            <p:nvPr/>
          </p:nvSpPr>
          <p:spPr bwMode="auto">
            <a:xfrm>
              <a:off x="2516" y="3384"/>
              <a:ext cx="136" cy="13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>
                <a:latin typeface="Calibri" pitchFamily="34" charset="0"/>
                <a:ea typeface="MS PGothic" pitchFamily="34" charset="-128"/>
              </a:endParaRPr>
            </a:p>
          </p:txBody>
        </p:sp>
      </p:grpSp>
      <p:grpSp>
        <p:nvGrpSpPr>
          <p:cNvPr id="14" name="Group 49"/>
          <p:cNvGrpSpPr>
            <a:grpSpLocks/>
          </p:cNvGrpSpPr>
          <p:nvPr/>
        </p:nvGrpSpPr>
        <p:grpSpPr bwMode="auto">
          <a:xfrm>
            <a:off x="4654550" y="5302250"/>
            <a:ext cx="423863" cy="423863"/>
            <a:chOff x="2426" y="3294"/>
            <a:chExt cx="317" cy="317"/>
          </a:xfrm>
        </p:grpSpPr>
        <p:sp>
          <p:nvSpPr>
            <p:cNvPr id="42036" name="Oval 16"/>
            <p:cNvSpPr>
              <a:spLocks noChangeArrowheads="1"/>
            </p:cNvSpPr>
            <p:nvPr/>
          </p:nvSpPr>
          <p:spPr bwMode="auto">
            <a:xfrm>
              <a:off x="2426" y="3294"/>
              <a:ext cx="317" cy="317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>
                <a:latin typeface="Calibri" pitchFamily="34" charset="0"/>
                <a:ea typeface="MS PGothic" pitchFamily="34" charset="-128"/>
              </a:endParaRPr>
            </a:p>
          </p:txBody>
        </p:sp>
        <p:sp>
          <p:nvSpPr>
            <p:cNvPr id="42037" name="Oval 18"/>
            <p:cNvSpPr>
              <a:spLocks noChangeArrowheads="1"/>
            </p:cNvSpPr>
            <p:nvPr/>
          </p:nvSpPr>
          <p:spPr bwMode="auto">
            <a:xfrm>
              <a:off x="2516" y="3384"/>
              <a:ext cx="136" cy="13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>
                <a:latin typeface="Calibri" pitchFamily="34" charset="0"/>
                <a:ea typeface="MS PGothic" pitchFamily="34" charset="-128"/>
              </a:endParaRPr>
            </a:p>
          </p:txBody>
        </p:sp>
      </p:grpSp>
      <p:sp>
        <p:nvSpPr>
          <p:cNvPr id="42005" name="Text Box 52"/>
          <p:cNvSpPr txBox="1">
            <a:spLocks noChangeArrowheads="1"/>
          </p:cNvSpPr>
          <p:nvPr/>
        </p:nvSpPr>
        <p:spPr bwMode="auto">
          <a:xfrm>
            <a:off x="3724275" y="4264025"/>
            <a:ext cx="1416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>
                <a:ea typeface="MS PGothic" pitchFamily="34" charset="-128"/>
              </a:rPr>
              <a:t>培养表皮皮片</a:t>
            </a:r>
            <a:endParaRPr lang="en-US" altLang="ja-JP" sz="1600">
              <a:ea typeface="MS PGothic" pitchFamily="34" charset="-128"/>
            </a:endParaRPr>
          </a:p>
        </p:txBody>
      </p:sp>
      <p:sp>
        <p:nvSpPr>
          <p:cNvPr id="24" name="Text Box 53"/>
          <p:cNvSpPr txBox="1">
            <a:spLocks noChangeArrowheads="1"/>
          </p:cNvSpPr>
          <p:nvPr/>
        </p:nvSpPr>
        <p:spPr bwMode="auto">
          <a:xfrm>
            <a:off x="3806825" y="6029325"/>
            <a:ext cx="1570038" cy="646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>
                <a:latin typeface="+mn-ea"/>
                <a:ea typeface="+mn-ea"/>
              </a:rPr>
              <a:t>纤维母细胞</a:t>
            </a:r>
            <a:endParaRPr lang="en-US" altLang="zh-CN" dirty="0" smtClean="0">
              <a:latin typeface="+mn-ea"/>
              <a:ea typeface="+mn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>
                <a:latin typeface="+mn-ea"/>
                <a:ea typeface="+mn-ea"/>
              </a:rPr>
              <a:t>间充质母细胞</a:t>
            </a:r>
            <a:endParaRPr lang="en-US" altLang="zh-CN" dirty="0" smtClean="0">
              <a:latin typeface="+mn-ea"/>
              <a:ea typeface="+mn-ea"/>
            </a:endParaRPr>
          </a:p>
        </p:txBody>
      </p:sp>
      <p:sp>
        <p:nvSpPr>
          <p:cNvPr id="42007" name="Line 54"/>
          <p:cNvSpPr>
            <a:spLocks noChangeShapeType="1"/>
          </p:cNvSpPr>
          <p:nvPr/>
        </p:nvSpPr>
        <p:spPr bwMode="auto">
          <a:xfrm flipH="1" flipV="1">
            <a:off x="2087563" y="3676650"/>
            <a:ext cx="1752600" cy="315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2008" name="Line 55"/>
          <p:cNvSpPr>
            <a:spLocks noChangeShapeType="1"/>
          </p:cNvSpPr>
          <p:nvPr/>
        </p:nvSpPr>
        <p:spPr bwMode="auto">
          <a:xfrm flipH="1" flipV="1">
            <a:off x="2089150" y="4335463"/>
            <a:ext cx="1898650" cy="1149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2009" name="Text Box 56"/>
          <p:cNvSpPr txBox="1">
            <a:spLocks noChangeArrowheads="1"/>
          </p:cNvSpPr>
          <p:nvPr/>
        </p:nvSpPr>
        <p:spPr bwMode="auto">
          <a:xfrm>
            <a:off x="2681288" y="4848225"/>
            <a:ext cx="6461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>
                <a:ea typeface="MS PGothic" pitchFamily="34" charset="-128"/>
              </a:rPr>
              <a:t>融合</a:t>
            </a:r>
            <a:endParaRPr lang="en-US" altLang="ja-JP">
              <a:ea typeface="MS PGothic" pitchFamily="34" charset="-128"/>
            </a:endParaRPr>
          </a:p>
        </p:txBody>
      </p:sp>
      <p:sp>
        <p:nvSpPr>
          <p:cNvPr id="42010" name="Text Box 57"/>
          <p:cNvSpPr txBox="1">
            <a:spLocks noChangeArrowheads="1"/>
          </p:cNvSpPr>
          <p:nvPr/>
        </p:nvSpPr>
        <p:spPr bwMode="auto">
          <a:xfrm>
            <a:off x="2849563" y="3568700"/>
            <a:ext cx="646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>
                <a:ea typeface="MS PGothic" pitchFamily="34" charset="-128"/>
              </a:rPr>
              <a:t>移植</a:t>
            </a:r>
            <a:endParaRPr lang="en-US" altLang="ja-JP">
              <a:ea typeface="MS PGothic" pitchFamily="34" charset="-128"/>
            </a:endParaRPr>
          </a:p>
        </p:txBody>
      </p:sp>
      <p:sp>
        <p:nvSpPr>
          <p:cNvPr id="42011" name="Line 58"/>
          <p:cNvSpPr>
            <a:spLocks noChangeShapeType="1"/>
          </p:cNvSpPr>
          <p:nvPr/>
        </p:nvSpPr>
        <p:spPr bwMode="auto">
          <a:xfrm flipH="1" flipV="1">
            <a:off x="4800600" y="3995738"/>
            <a:ext cx="1020763" cy="973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2012" name="Line 59"/>
          <p:cNvSpPr>
            <a:spLocks noChangeShapeType="1"/>
          </p:cNvSpPr>
          <p:nvPr/>
        </p:nvSpPr>
        <p:spPr bwMode="auto">
          <a:xfrm flipH="1">
            <a:off x="5235575" y="4968875"/>
            <a:ext cx="585788" cy="515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2013" name="テキスト ボックス 1"/>
          <p:cNvSpPr txBox="1">
            <a:spLocks noChangeArrowheads="1"/>
          </p:cNvSpPr>
          <p:nvPr/>
        </p:nvSpPr>
        <p:spPr bwMode="auto">
          <a:xfrm>
            <a:off x="5194300" y="3308350"/>
            <a:ext cx="15176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600">
                <a:latin typeface="宋体" pitchFamily="2" charset="-122"/>
              </a:rPr>
              <a:t>导入 正常基因</a:t>
            </a:r>
            <a:endParaRPr lang="en-US" altLang="ja-JP" sz="1600">
              <a:latin typeface="宋体" pitchFamily="2" charset="-122"/>
            </a:endParaRPr>
          </a:p>
        </p:txBody>
      </p:sp>
      <p:sp>
        <p:nvSpPr>
          <p:cNvPr id="42014" name="テキスト ボックス 3"/>
          <p:cNvSpPr txBox="1">
            <a:spLocks noChangeArrowheads="1"/>
          </p:cNvSpPr>
          <p:nvPr/>
        </p:nvSpPr>
        <p:spPr bwMode="auto">
          <a:xfrm>
            <a:off x="4645025" y="4738688"/>
            <a:ext cx="1211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>
                <a:latin typeface="宋体" pitchFamily="2" charset="-122"/>
              </a:rPr>
              <a:t>诱导分化</a:t>
            </a:r>
            <a:endParaRPr lang="ja-JP" altLang="en-US" sz="2000">
              <a:latin typeface="宋体" pitchFamily="2" charset="-122"/>
            </a:endParaRPr>
          </a:p>
        </p:txBody>
      </p:sp>
      <p:sp>
        <p:nvSpPr>
          <p:cNvPr id="33" name="下矢印 32"/>
          <p:cNvSpPr/>
          <p:nvPr/>
        </p:nvSpPr>
        <p:spPr>
          <a:xfrm rot="10800000">
            <a:off x="3059113" y="5294313"/>
            <a:ext cx="303212" cy="301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42016" name="テキスト ボックス 7"/>
          <p:cNvSpPr txBox="1">
            <a:spLocks noChangeArrowheads="1"/>
          </p:cNvSpPr>
          <p:nvPr/>
        </p:nvSpPr>
        <p:spPr bwMode="auto">
          <a:xfrm>
            <a:off x="2592388" y="5602288"/>
            <a:ext cx="131445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>
                <a:ea typeface="MS PGothic" pitchFamily="34" charset="-128"/>
              </a:rPr>
              <a:t>(</a:t>
            </a:r>
            <a:r>
              <a:rPr lang="zh-CN" altLang="en-US" sz="2000">
                <a:latin typeface="宋体" pitchFamily="2" charset="-122"/>
              </a:rPr>
              <a:t>高迁移率族蛋白等趋化因子</a:t>
            </a:r>
            <a:r>
              <a:rPr lang="en-US" altLang="ja-JP">
                <a:ea typeface="MS PGothic" pitchFamily="34" charset="-128"/>
              </a:rPr>
              <a:t>)</a:t>
            </a:r>
            <a:endParaRPr lang="ja-JP" altLang="en-US">
              <a:ea typeface="MS PGothic" pitchFamily="34" charset="-128"/>
            </a:endParaRPr>
          </a:p>
        </p:txBody>
      </p:sp>
      <p:pic>
        <p:nvPicPr>
          <p:cNvPr id="42017" name="Picture 2" descr="\\133.87.80.190\disk\iPS関連\iPS photo\110808\iPS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0713" y="1893888"/>
            <a:ext cx="1066800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18" name="Picture 2" descr="\\133.87.80.190\disk\iPS関連\iPS photo\110808\iPS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7600" y="4260850"/>
            <a:ext cx="14652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直線矢印コネクタ 36"/>
          <p:cNvCxnSpPr/>
          <p:nvPr/>
        </p:nvCxnSpPr>
        <p:spPr>
          <a:xfrm flipH="1">
            <a:off x="4498975" y="3167063"/>
            <a:ext cx="211138" cy="392112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020" name="テキスト ボックス 37"/>
          <p:cNvSpPr txBox="1">
            <a:spLocks noChangeArrowheads="1"/>
          </p:cNvSpPr>
          <p:nvPr/>
        </p:nvSpPr>
        <p:spPr bwMode="auto">
          <a:xfrm>
            <a:off x="3675063" y="1503363"/>
            <a:ext cx="272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Calibri" pitchFamily="34" charset="0"/>
              </a:rPr>
              <a:t>回复突变的角质形成细胞</a:t>
            </a:r>
            <a:endParaRPr lang="ja-JP" altLang="en-US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39" name="フリーフォーム 38"/>
          <p:cNvSpPr/>
          <p:nvPr/>
        </p:nvSpPr>
        <p:spPr>
          <a:xfrm>
            <a:off x="2033588" y="1476375"/>
            <a:ext cx="1692275" cy="1704975"/>
          </a:xfrm>
          <a:custGeom>
            <a:avLst/>
            <a:gdLst>
              <a:gd name="connsiteX0" fmla="*/ 0 w 1643449"/>
              <a:gd name="connsiteY0" fmla="*/ 1804086 h 1804086"/>
              <a:gd name="connsiteX1" fmla="*/ 593125 w 1643449"/>
              <a:gd name="connsiteY1" fmla="*/ 444843 h 1804086"/>
              <a:gd name="connsiteX2" fmla="*/ 1643449 w 1643449"/>
              <a:gd name="connsiteY2" fmla="*/ 0 h 1804086"/>
              <a:gd name="connsiteX0" fmla="*/ 0 w 1534945"/>
              <a:gd name="connsiteY0" fmla="*/ 1599620 h 1599620"/>
              <a:gd name="connsiteX1" fmla="*/ 593125 w 1534945"/>
              <a:gd name="connsiteY1" fmla="*/ 240377 h 1599620"/>
              <a:gd name="connsiteX2" fmla="*/ 1534945 w 1534945"/>
              <a:gd name="connsiteY2" fmla="*/ 0 h 1599620"/>
              <a:gd name="connsiteX0" fmla="*/ 0 w 1534945"/>
              <a:gd name="connsiteY0" fmla="*/ 1599620 h 1599620"/>
              <a:gd name="connsiteX1" fmla="*/ 500122 w 1534945"/>
              <a:gd name="connsiteY1" fmla="*/ 348623 h 1599620"/>
              <a:gd name="connsiteX2" fmla="*/ 1534945 w 1534945"/>
              <a:gd name="connsiteY2" fmla="*/ 0 h 159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4945" h="1599620">
                <a:moveTo>
                  <a:pt x="0" y="1599620"/>
                </a:moveTo>
                <a:cubicBezTo>
                  <a:pt x="159608" y="1070339"/>
                  <a:pt x="244298" y="615226"/>
                  <a:pt x="500122" y="348623"/>
                </a:cubicBezTo>
                <a:cubicBezTo>
                  <a:pt x="755946" y="82020"/>
                  <a:pt x="1146737" y="72081"/>
                  <a:pt x="1534945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0" name="フリーフォーム 39"/>
          <p:cNvSpPr/>
          <p:nvPr/>
        </p:nvSpPr>
        <p:spPr>
          <a:xfrm>
            <a:off x="5421313" y="1417638"/>
            <a:ext cx="1470025" cy="2794000"/>
          </a:xfrm>
          <a:custGeom>
            <a:avLst/>
            <a:gdLst>
              <a:gd name="connsiteX0" fmla="*/ 0 w 1785938"/>
              <a:gd name="connsiteY0" fmla="*/ 23550 h 3033450"/>
              <a:gd name="connsiteX1" fmla="*/ 481013 w 1785938"/>
              <a:gd name="connsiteY1" fmla="*/ 33075 h 3033450"/>
              <a:gd name="connsiteX2" fmla="*/ 990600 w 1785938"/>
              <a:gd name="connsiteY2" fmla="*/ 342638 h 3033450"/>
              <a:gd name="connsiteX3" fmla="*/ 1447800 w 1785938"/>
              <a:gd name="connsiteY3" fmla="*/ 1276088 h 3033450"/>
              <a:gd name="connsiteX4" fmla="*/ 1785938 w 1785938"/>
              <a:gd name="connsiteY4" fmla="*/ 3033450 h 3033450"/>
              <a:gd name="connsiteX0" fmla="*/ 0 w 1785938"/>
              <a:gd name="connsiteY0" fmla="*/ 2725 h 3012625"/>
              <a:gd name="connsiteX1" fmla="*/ 630564 w 1785938"/>
              <a:gd name="connsiteY1" fmla="*/ 148983 h 3012625"/>
              <a:gd name="connsiteX2" fmla="*/ 990600 w 1785938"/>
              <a:gd name="connsiteY2" fmla="*/ 321813 h 3012625"/>
              <a:gd name="connsiteX3" fmla="*/ 1447800 w 1785938"/>
              <a:gd name="connsiteY3" fmla="*/ 1255263 h 3012625"/>
              <a:gd name="connsiteX4" fmla="*/ 1785938 w 1785938"/>
              <a:gd name="connsiteY4" fmla="*/ 3012625 h 3012625"/>
              <a:gd name="connsiteX0" fmla="*/ 0 w 1469743"/>
              <a:gd name="connsiteY0" fmla="*/ 90372 h 2865262"/>
              <a:gd name="connsiteX1" fmla="*/ 314369 w 1469743"/>
              <a:gd name="connsiteY1" fmla="*/ 1620 h 2865262"/>
              <a:gd name="connsiteX2" fmla="*/ 674405 w 1469743"/>
              <a:gd name="connsiteY2" fmla="*/ 174450 h 2865262"/>
              <a:gd name="connsiteX3" fmla="*/ 1131605 w 1469743"/>
              <a:gd name="connsiteY3" fmla="*/ 1107900 h 2865262"/>
              <a:gd name="connsiteX4" fmla="*/ 1469743 w 1469743"/>
              <a:gd name="connsiteY4" fmla="*/ 2865262 h 2865262"/>
              <a:gd name="connsiteX0" fmla="*/ 0 w 1469743"/>
              <a:gd name="connsiteY0" fmla="*/ 111925 h 2886815"/>
              <a:gd name="connsiteX1" fmla="*/ 314369 w 1469743"/>
              <a:gd name="connsiteY1" fmla="*/ 23173 h 2886815"/>
              <a:gd name="connsiteX2" fmla="*/ 947870 w 1469743"/>
              <a:gd name="connsiteY2" fmla="*/ 584836 h 2886815"/>
              <a:gd name="connsiteX3" fmla="*/ 1131605 w 1469743"/>
              <a:gd name="connsiteY3" fmla="*/ 1129453 h 2886815"/>
              <a:gd name="connsiteX4" fmla="*/ 1469743 w 1469743"/>
              <a:gd name="connsiteY4" fmla="*/ 2886815 h 2886815"/>
              <a:gd name="connsiteX0" fmla="*/ 0 w 1469743"/>
              <a:gd name="connsiteY0" fmla="*/ 18488 h 2793378"/>
              <a:gd name="connsiteX1" fmla="*/ 566470 w 1469743"/>
              <a:gd name="connsiteY1" fmla="*/ 57923 h 2793378"/>
              <a:gd name="connsiteX2" fmla="*/ 947870 w 1469743"/>
              <a:gd name="connsiteY2" fmla="*/ 491399 h 2793378"/>
              <a:gd name="connsiteX3" fmla="*/ 1131605 w 1469743"/>
              <a:gd name="connsiteY3" fmla="*/ 1036016 h 2793378"/>
              <a:gd name="connsiteX4" fmla="*/ 1469743 w 1469743"/>
              <a:gd name="connsiteY4" fmla="*/ 2793378 h 2793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9743" h="2793378">
                <a:moveTo>
                  <a:pt x="0" y="18488"/>
                </a:moveTo>
                <a:cubicBezTo>
                  <a:pt x="157956" y="-3340"/>
                  <a:pt x="408492" y="-20896"/>
                  <a:pt x="566470" y="57923"/>
                </a:cubicBezTo>
                <a:cubicBezTo>
                  <a:pt x="724448" y="136742"/>
                  <a:pt x="853681" y="328384"/>
                  <a:pt x="947870" y="491399"/>
                </a:cubicBezTo>
                <a:cubicBezTo>
                  <a:pt x="1042059" y="654414"/>
                  <a:pt x="1044626" y="652353"/>
                  <a:pt x="1131605" y="1036016"/>
                </a:cubicBezTo>
                <a:cubicBezTo>
                  <a:pt x="1218584" y="1419679"/>
                  <a:pt x="1366952" y="2138931"/>
                  <a:pt x="1469743" y="2793378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15" name="Group 154"/>
          <p:cNvGrpSpPr>
            <a:grpSpLocks/>
          </p:cNvGrpSpPr>
          <p:nvPr/>
        </p:nvGrpSpPr>
        <p:grpSpPr bwMode="auto">
          <a:xfrm>
            <a:off x="4237038" y="1173163"/>
            <a:ext cx="668337" cy="417512"/>
            <a:chOff x="1708" y="2097"/>
            <a:chExt cx="315" cy="214"/>
          </a:xfrm>
        </p:grpSpPr>
        <p:grpSp>
          <p:nvGrpSpPr>
            <p:cNvPr id="16" name="Group 155"/>
            <p:cNvGrpSpPr>
              <a:grpSpLocks/>
            </p:cNvGrpSpPr>
            <p:nvPr/>
          </p:nvGrpSpPr>
          <p:grpSpPr bwMode="auto">
            <a:xfrm rot="-10422363">
              <a:off x="1858" y="2151"/>
              <a:ext cx="165" cy="160"/>
              <a:chOff x="2516" y="504"/>
              <a:chExt cx="554" cy="273"/>
            </a:xfrm>
          </p:grpSpPr>
          <p:sp>
            <p:nvSpPr>
              <p:cNvPr id="52" name="Freeform 156"/>
              <p:cNvSpPr>
                <a:spLocks/>
              </p:cNvSpPr>
              <p:nvPr/>
            </p:nvSpPr>
            <p:spPr bwMode="auto">
              <a:xfrm rot="1809786">
                <a:off x="2516" y="503"/>
                <a:ext cx="555" cy="276"/>
              </a:xfrm>
              <a:custGeom>
                <a:avLst/>
                <a:gdLst>
                  <a:gd name="T0" fmla="*/ 0 w 1852"/>
                  <a:gd name="T1" fmla="*/ 0 h 817"/>
                  <a:gd name="T2" fmla="*/ 0 w 1852"/>
                  <a:gd name="T3" fmla="*/ 0 h 817"/>
                  <a:gd name="T4" fmla="*/ 0 w 1852"/>
                  <a:gd name="T5" fmla="*/ 0 h 817"/>
                  <a:gd name="T6" fmla="*/ 0 w 1852"/>
                  <a:gd name="T7" fmla="*/ 0 h 817"/>
                  <a:gd name="T8" fmla="*/ 0 w 1852"/>
                  <a:gd name="T9" fmla="*/ 0 h 817"/>
                  <a:gd name="T10" fmla="*/ 0 w 1852"/>
                  <a:gd name="T11" fmla="*/ 0 h 8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52"/>
                  <a:gd name="T19" fmla="*/ 0 h 817"/>
                  <a:gd name="T20" fmla="*/ 1852 w 1852"/>
                  <a:gd name="T21" fmla="*/ 817 h 8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52" h="817">
                    <a:moveTo>
                      <a:pt x="250" y="681"/>
                    </a:moveTo>
                    <a:cubicBezTo>
                      <a:pt x="363" y="568"/>
                      <a:pt x="583" y="235"/>
                      <a:pt x="840" y="137"/>
                    </a:cubicBezTo>
                    <a:cubicBezTo>
                      <a:pt x="1097" y="39"/>
                      <a:pt x="1732" y="0"/>
                      <a:pt x="1792" y="91"/>
                    </a:cubicBezTo>
                    <a:cubicBezTo>
                      <a:pt x="1852" y="182"/>
                      <a:pt x="1474" y="560"/>
                      <a:pt x="1202" y="681"/>
                    </a:cubicBezTo>
                    <a:cubicBezTo>
                      <a:pt x="930" y="802"/>
                      <a:pt x="318" y="817"/>
                      <a:pt x="159" y="817"/>
                    </a:cubicBezTo>
                    <a:cubicBezTo>
                      <a:pt x="0" y="817"/>
                      <a:pt x="137" y="794"/>
                      <a:pt x="250" y="681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latin typeface="+mn-lt"/>
                  <a:ea typeface="+mn-ea"/>
                </a:endParaRPr>
              </a:p>
            </p:txBody>
          </p:sp>
          <p:sp>
            <p:nvSpPr>
              <p:cNvPr id="42035" name="Oval 157"/>
              <p:cNvSpPr>
                <a:spLocks noChangeArrowheads="1"/>
              </p:cNvSpPr>
              <p:nvPr/>
            </p:nvSpPr>
            <p:spPr bwMode="auto">
              <a:xfrm>
                <a:off x="2779" y="602"/>
                <a:ext cx="136" cy="9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ja-JP" altLang="ja-JP">
                  <a:latin typeface="Calibri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17" name="Group 161"/>
            <p:cNvGrpSpPr>
              <a:grpSpLocks/>
            </p:cNvGrpSpPr>
            <p:nvPr/>
          </p:nvGrpSpPr>
          <p:grpSpPr bwMode="auto">
            <a:xfrm rot="9721865">
              <a:off x="1708" y="2164"/>
              <a:ext cx="185" cy="133"/>
              <a:chOff x="2428" y="472"/>
              <a:chExt cx="554" cy="273"/>
            </a:xfrm>
          </p:grpSpPr>
          <p:sp>
            <p:nvSpPr>
              <p:cNvPr id="50" name="Freeform 162"/>
              <p:cNvSpPr>
                <a:spLocks/>
              </p:cNvSpPr>
              <p:nvPr/>
            </p:nvSpPr>
            <p:spPr bwMode="auto">
              <a:xfrm rot="1809786">
                <a:off x="2425" y="478"/>
                <a:ext cx="551" cy="279"/>
              </a:xfrm>
              <a:custGeom>
                <a:avLst/>
                <a:gdLst>
                  <a:gd name="T0" fmla="*/ 0 w 1852"/>
                  <a:gd name="T1" fmla="*/ 0 h 817"/>
                  <a:gd name="T2" fmla="*/ 0 w 1852"/>
                  <a:gd name="T3" fmla="*/ 0 h 817"/>
                  <a:gd name="T4" fmla="*/ 0 w 1852"/>
                  <a:gd name="T5" fmla="*/ 0 h 817"/>
                  <a:gd name="T6" fmla="*/ 0 w 1852"/>
                  <a:gd name="T7" fmla="*/ 0 h 817"/>
                  <a:gd name="T8" fmla="*/ 0 w 1852"/>
                  <a:gd name="T9" fmla="*/ 0 h 817"/>
                  <a:gd name="T10" fmla="*/ 0 w 1852"/>
                  <a:gd name="T11" fmla="*/ 0 h 8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52"/>
                  <a:gd name="T19" fmla="*/ 0 h 817"/>
                  <a:gd name="T20" fmla="*/ 1852 w 1852"/>
                  <a:gd name="T21" fmla="*/ 817 h 8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52" h="817">
                    <a:moveTo>
                      <a:pt x="250" y="681"/>
                    </a:moveTo>
                    <a:cubicBezTo>
                      <a:pt x="363" y="568"/>
                      <a:pt x="583" y="235"/>
                      <a:pt x="840" y="137"/>
                    </a:cubicBezTo>
                    <a:cubicBezTo>
                      <a:pt x="1097" y="39"/>
                      <a:pt x="1732" y="0"/>
                      <a:pt x="1792" y="91"/>
                    </a:cubicBezTo>
                    <a:cubicBezTo>
                      <a:pt x="1852" y="182"/>
                      <a:pt x="1474" y="560"/>
                      <a:pt x="1202" y="681"/>
                    </a:cubicBezTo>
                    <a:cubicBezTo>
                      <a:pt x="930" y="802"/>
                      <a:pt x="318" y="817"/>
                      <a:pt x="159" y="817"/>
                    </a:cubicBezTo>
                    <a:cubicBezTo>
                      <a:pt x="0" y="817"/>
                      <a:pt x="137" y="794"/>
                      <a:pt x="250" y="681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latin typeface="+mn-lt"/>
                  <a:ea typeface="+mn-ea"/>
                </a:endParaRPr>
              </a:p>
            </p:txBody>
          </p:sp>
          <p:sp>
            <p:nvSpPr>
              <p:cNvPr id="42033" name="Oval 163"/>
              <p:cNvSpPr>
                <a:spLocks noChangeArrowheads="1"/>
              </p:cNvSpPr>
              <p:nvPr/>
            </p:nvSpPr>
            <p:spPr bwMode="auto">
              <a:xfrm>
                <a:off x="2653" y="572"/>
                <a:ext cx="136" cy="9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ja-JP" altLang="ja-JP">
                  <a:latin typeface="Calibri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18" name="Group 167"/>
            <p:cNvGrpSpPr>
              <a:grpSpLocks/>
            </p:cNvGrpSpPr>
            <p:nvPr/>
          </p:nvGrpSpPr>
          <p:grpSpPr bwMode="auto">
            <a:xfrm rot="-9262275">
              <a:off x="1797" y="2097"/>
              <a:ext cx="170" cy="123"/>
              <a:chOff x="1988" y="527"/>
              <a:chExt cx="554" cy="273"/>
            </a:xfrm>
          </p:grpSpPr>
          <p:sp>
            <p:nvSpPr>
              <p:cNvPr id="48" name="Freeform 168"/>
              <p:cNvSpPr>
                <a:spLocks/>
              </p:cNvSpPr>
              <p:nvPr/>
            </p:nvSpPr>
            <p:spPr bwMode="auto">
              <a:xfrm rot="1809786">
                <a:off x="1988" y="527"/>
                <a:ext cx="553" cy="273"/>
              </a:xfrm>
              <a:custGeom>
                <a:avLst/>
                <a:gdLst>
                  <a:gd name="T0" fmla="*/ 0 w 1852"/>
                  <a:gd name="T1" fmla="*/ 0 h 817"/>
                  <a:gd name="T2" fmla="*/ 0 w 1852"/>
                  <a:gd name="T3" fmla="*/ 0 h 817"/>
                  <a:gd name="T4" fmla="*/ 0 w 1852"/>
                  <a:gd name="T5" fmla="*/ 0 h 817"/>
                  <a:gd name="T6" fmla="*/ 0 w 1852"/>
                  <a:gd name="T7" fmla="*/ 0 h 817"/>
                  <a:gd name="T8" fmla="*/ 0 w 1852"/>
                  <a:gd name="T9" fmla="*/ 0 h 817"/>
                  <a:gd name="T10" fmla="*/ 0 w 1852"/>
                  <a:gd name="T11" fmla="*/ 0 h 8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52"/>
                  <a:gd name="T19" fmla="*/ 0 h 817"/>
                  <a:gd name="T20" fmla="*/ 1852 w 1852"/>
                  <a:gd name="T21" fmla="*/ 817 h 8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52" h="817">
                    <a:moveTo>
                      <a:pt x="250" y="681"/>
                    </a:moveTo>
                    <a:cubicBezTo>
                      <a:pt x="363" y="568"/>
                      <a:pt x="583" y="235"/>
                      <a:pt x="840" y="137"/>
                    </a:cubicBezTo>
                    <a:cubicBezTo>
                      <a:pt x="1097" y="39"/>
                      <a:pt x="1732" y="0"/>
                      <a:pt x="1792" y="91"/>
                    </a:cubicBezTo>
                    <a:cubicBezTo>
                      <a:pt x="1852" y="182"/>
                      <a:pt x="1474" y="560"/>
                      <a:pt x="1202" y="681"/>
                    </a:cubicBezTo>
                    <a:cubicBezTo>
                      <a:pt x="930" y="802"/>
                      <a:pt x="318" y="817"/>
                      <a:pt x="159" y="817"/>
                    </a:cubicBezTo>
                    <a:cubicBezTo>
                      <a:pt x="0" y="817"/>
                      <a:pt x="137" y="794"/>
                      <a:pt x="250" y="681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latin typeface="+mn-lt"/>
                  <a:ea typeface="+mn-ea"/>
                </a:endParaRPr>
              </a:p>
            </p:txBody>
          </p:sp>
          <p:sp>
            <p:nvSpPr>
              <p:cNvPr id="42031" name="Oval 169"/>
              <p:cNvSpPr>
                <a:spLocks noChangeArrowheads="1"/>
              </p:cNvSpPr>
              <p:nvPr/>
            </p:nvSpPr>
            <p:spPr bwMode="auto">
              <a:xfrm>
                <a:off x="2218" y="626"/>
                <a:ext cx="136" cy="9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ja-JP" altLang="ja-JP">
                  <a:latin typeface="Calibri" pitchFamily="34" charset="0"/>
                  <a:ea typeface="MS PGothic" pitchFamily="34" charset="-128"/>
                </a:endParaRPr>
              </a:p>
            </p:txBody>
          </p:sp>
        </p:grpSp>
      </p:grpSp>
      <p:sp>
        <p:nvSpPr>
          <p:cNvPr id="42" name="フリーフォーム 41"/>
          <p:cNvSpPr/>
          <p:nvPr/>
        </p:nvSpPr>
        <p:spPr>
          <a:xfrm>
            <a:off x="4829175" y="1435100"/>
            <a:ext cx="1042988" cy="2235200"/>
          </a:xfrm>
          <a:custGeom>
            <a:avLst/>
            <a:gdLst>
              <a:gd name="connsiteX0" fmla="*/ 602479 w 1042660"/>
              <a:gd name="connsiteY0" fmla="*/ 0 h 2234725"/>
              <a:gd name="connsiteX1" fmla="*/ 897309 w 1042660"/>
              <a:gd name="connsiteY1" fmla="*/ 256374 h 2234725"/>
              <a:gd name="connsiteX2" fmla="*/ 1042587 w 1042660"/>
              <a:gd name="connsiteY2" fmla="*/ 931491 h 2234725"/>
              <a:gd name="connsiteX3" fmla="*/ 910127 w 1042660"/>
              <a:gd name="connsiteY3" fmla="*/ 1546789 h 2234725"/>
              <a:gd name="connsiteX4" fmla="*/ 499929 w 1042660"/>
              <a:gd name="connsiteY4" fmla="*/ 1969805 h 2234725"/>
              <a:gd name="connsiteX5" fmla="*/ 0 w 1042660"/>
              <a:gd name="connsiteY5" fmla="*/ 2234725 h 223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2660" h="2234725">
                <a:moveTo>
                  <a:pt x="602479" y="0"/>
                </a:moveTo>
                <a:cubicBezTo>
                  <a:pt x="713218" y="50563"/>
                  <a:pt x="823958" y="101126"/>
                  <a:pt x="897309" y="256374"/>
                </a:cubicBezTo>
                <a:cubicBezTo>
                  <a:pt x="970660" y="411623"/>
                  <a:pt x="1040451" y="716422"/>
                  <a:pt x="1042587" y="931491"/>
                </a:cubicBezTo>
                <a:cubicBezTo>
                  <a:pt x="1044723" y="1146560"/>
                  <a:pt x="1000570" y="1373737"/>
                  <a:pt x="910127" y="1546789"/>
                </a:cubicBezTo>
                <a:cubicBezTo>
                  <a:pt x="819684" y="1719841"/>
                  <a:pt x="651617" y="1855149"/>
                  <a:pt x="499929" y="1969805"/>
                </a:cubicBezTo>
                <a:cubicBezTo>
                  <a:pt x="348241" y="2084461"/>
                  <a:pt x="174120" y="2159593"/>
                  <a:pt x="0" y="2234725"/>
                </a:cubicBezTo>
              </a:path>
            </a:pathLst>
          </a:custGeom>
          <a:noFill/>
          <a:ln w="3175">
            <a:solidFill>
              <a:schemeClr val="tx1"/>
            </a:solidFill>
            <a:prstDash val="dash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2201" name="タイトル 1"/>
          <p:cNvSpPr>
            <a:spLocks noGrp="1"/>
          </p:cNvSpPr>
          <p:nvPr>
            <p:ph type="title"/>
          </p:nvPr>
        </p:nvSpPr>
        <p:spPr>
          <a:xfrm>
            <a:off x="100013" y="198438"/>
            <a:ext cx="8863012" cy="1325562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3200" b="1" kern="1200" dirty="0" smtClean="0">
                <a:latin typeface="楷体" pitchFamily="49" charset="-122"/>
                <a:ea typeface="楷体" pitchFamily="49" charset="-122"/>
                <a:cs typeface="+mn-cs"/>
              </a:rPr>
              <a:t>诱导多能干细胞治疗</a:t>
            </a:r>
            <a:r>
              <a:rPr lang="en-US" altLang="zh-CN" sz="3200" b="1" kern="1200" dirty="0" smtClean="0">
                <a:latin typeface="楷体" pitchFamily="49" charset="-122"/>
                <a:ea typeface="楷体" pitchFamily="49" charset="-122"/>
                <a:cs typeface="+mn-cs"/>
              </a:rPr>
              <a:t>EB</a:t>
            </a:r>
            <a:r>
              <a:rPr lang="zh-CN" altLang="en-US" sz="3200" b="1" kern="1200" dirty="0" smtClean="0">
                <a:latin typeface="楷体" pitchFamily="49" charset="-122"/>
                <a:ea typeface="楷体" pitchFamily="49" charset="-122"/>
                <a:cs typeface="+mn-cs"/>
              </a:rPr>
              <a:t>的方法</a:t>
            </a:r>
            <a:endParaRPr lang="ja-JP" altLang="en-US" sz="3200" b="1" kern="1200" dirty="0" smtClean="0">
              <a:latin typeface="楷体" pitchFamily="49" charset="-122"/>
              <a:ea typeface="楷体" pitchFamily="49" charset="-122"/>
              <a:cs typeface="+mn-cs"/>
            </a:endParaRPr>
          </a:p>
        </p:txBody>
      </p:sp>
      <p:sp>
        <p:nvSpPr>
          <p:cNvPr id="42026" name="テキスト ボックス 2"/>
          <p:cNvSpPr txBox="1">
            <a:spLocks noChangeArrowheads="1"/>
          </p:cNvSpPr>
          <p:nvPr/>
        </p:nvSpPr>
        <p:spPr bwMode="auto">
          <a:xfrm>
            <a:off x="974725" y="6210300"/>
            <a:ext cx="884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Calibri" pitchFamily="34" charset="0"/>
                <a:ea typeface="MS PGothic" pitchFamily="34" charset="-128"/>
              </a:rPr>
              <a:t>EB</a:t>
            </a:r>
            <a:r>
              <a:rPr lang="zh-CN" altLang="en-US">
                <a:latin typeface="Calibri" pitchFamily="34" charset="0"/>
              </a:rPr>
              <a:t>患者</a:t>
            </a:r>
            <a:endParaRPr lang="ja-JP" altLang="en-US"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内容占位符 2"/>
          <p:cNvSpPr>
            <a:spLocks noGrp="1"/>
          </p:cNvSpPr>
          <p:nvPr>
            <p:ph idx="1"/>
          </p:nvPr>
        </p:nvSpPr>
        <p:spPr bwMode="auto">
          <a:xfrm>
            <a:off x="747713" y="1371600"/>
            <a:ext cx="8229600" cy="4525963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患儿女，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12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岁，出生时周身即出现广泛的皮肤黏膜剥脱，轻微摩擦后易出现水疱、大疱样皮损，疱破溃后形成糜烂面，愈后留有萎缩性瘢痕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defRPr/>
            </a:pP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defRPr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口眼粘膜受累，牙列不齐，手足部位瘢痕后形成并指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/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趾畸形伴有发育迟缓和贫血等症状</a:t>
            </a:r>
            <a:endParaRPr lang="zh-CN" altLang="en-US" sz="2800" b="1" kern="12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病例分享</a:t>
            </a:r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705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>
            <a:lum bright="10000" contras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2743200" cy="3276600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3566652"/>
            <a:ext cx="2743200" cy="2069156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1950" y="228600"/>
            <a:ext cx="2305050" cy="5410200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8956" y="228600"/>
            <a:ext cx="2362200" cy="2424390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5065" name="内容占位符 2"/>
          <p:cNvSpPr txBox="1">
            <a:spLocks/>
          </p:cNvSpPr>
          <p:nvPr/>
        </p:nvSpPr>
        <p:spPr bwMode="auto">
          <a:xfrm>
            <a:off x="1371600" y="5638800"/>
            <a:ext cx="1752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altLang="zh-CN" sz="2800" b="1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2</a:t>
            </a:r>
            <a:r>
              <a:rPr lang="zh-CN" altLang="en-US" sz="2800" b="1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岁时</a:t>
            </a:r>
          </a:p>
        </p:txBody>
      </p:sp>
      <p:sp>
        <p:nvSpPr>
          <p:cNvPr id="45066" name="内容占位符 2"/>
          <p:cNvSpPr txBox="1">
            <a:spLocks/>
          </p:cNvSpPr>
          <p:nvPr/>
        </p:nvSpPr>
        <p:spPr bwMode="auto">
          <a:xfrm>
            <a:off x="5700713" y="5638800"/>
            <a:ext cx="1752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altLang="zh-CN" sz="2800" b="1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12</a:t>
            </a:r>
            <a:r>
              <a:rPr lang="zh-CN" altLang="en-US" sz="2800" b="1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岁时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7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8956" y="2716164"/>
            <a:ext cx="2362200" cy="2922636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cxnSp>
        <p:nvCxnSpPr>
          <p:cNvPr id="11" name="直接连接符 10"/>
          <p:cNvCxnSpPr/>
          <p:nvPr/>
        </p:nvCxnSpPr>
        <p:spPr>
          <a:xfrm rot="5400000">
            <a:off x="770732" y="2934494"/>
            <a:ext cx="5410200" cy="1587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rot="5400000">
            <a:off x="1409701" y="2932112"/>
            <a:ext cx="5410200" cy="3175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rot="5400000">
            <a:off x="3773488" y="2933700"/>
            <a:ext cx="5408612" cy="1588"/>
          </a:xfrm>
          <a:prstGeom prst="line">
            <a:avLst/>
          </a:prstGeom>
          <a:ln w="38100">
            <a:solidFill>
              <a:srgbClr val="FFC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477000" y="2667000"/>
            <a:ext cx="2362200" cy="1588"/>
          </a:xfrm>
          <a:prstGeom prst="line">
            <a:avLst/>
          </a:prstGeom>
          <a:ln w="38100">
            <a:solidFill>
              <a:srgbClr val="FFC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685800" y="3519488"/>
            <a:ext cx="2743200" cy="1587"/>
          </a:xfrm>
          <a:prstGeom prst="line">
            <a:avLst/>
          </a:prstGeom>
          <a:ln w="38100">
            <a:solidFill>
              <a:srgbClr val="FFC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6000768"/>
            <a:ext cx="9144000" cy="857232"/>
          </a:xfrm>
          <a:prstGeom prst="rect">
            <a:avLst/>
          </a:prstGeom>
          <a:solidFill>
            <a:srgbClr val="CC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pic>
        <p:nvPicPr>
          <p:cNvPr id="4" name="Picture 4" descr="Epidermolysis bullosa hereditaria08-3360602"/>
          <p:cNvPicPr>
            <a:picLocks noChangeAspect="1" noChangeArrowheads="1"/>
          </p:cNvPicPr>
          <p:nvPr/>
        </p:nvPicPr>
        <p:blipFill rotWithShape="1">
          <a:blip r:embed="rId2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15191" y="1642589"/>
            <a:ext cx="3291168" cy="2479182"/>
          </a:xfrm>
          <a:prstGeom prst="rect">
            <a:avLst/>
          </a:prstGeom>
          <a:noFill/>
          <a:ln w="19050">
            <a:noFill/>
            <a:prstDash val="dash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pic>
        <p:nvPicPr>
          <p:cNvPr id="5" name="Picture 5" descr="I:\臨床1992-2009\Epidermolysis bullosa02-381-6027.JPG"/>
          <p:cNvPicPr>
            <a:picLocks noChangeAspect="1" noChangeArrowheads="1"/>
          </p:cNvPicPr>
          <p:nvPr/>
        </p:nvPicPr>
        <p:blipFill rotWithShape="1">
          <a:blip r:embed="rId3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1182" y="4098648"/>
            <a:ext cx="2448272" cy="1902120"/>
          </a:xfrm>
          <a:prstGeom prst="rect">
            <a:avLst/>
          </a:prstGeom>
          <a:noFill/>
          <a:ln w="19050">
            <a:noFill/>
            <a:prstDash val="dash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sp>
        <p:nvSpPr>
          <p:cNvPr id="12295" name="テキスト ボックス 11"/>
          <p:cNvSpPr txBox="1">
            <a:spLocks noChangeArrowheads="1"/>
          </p:cNvSpPr>
          <p:nvPr/>
        </p:nvSpPr>
        <p:spPr bwMode="auto">
          <a:xfrm>
            <a:off x="1785938" y="6072188"/>
            <a:ext cx="53880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主要致病基因：角蛋白</a:t>
            </a: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5/14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；网格蛋白</a:t>
            </a:r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  <a:p>
            <a:pPr algn="ctr"/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遗传方式：主要为常染色体显性遗传</a:t>
            </a:r>
            <a:endParaRPr lang="zh-TW" altLang="en-US" sz="24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296" name="Rectangle 4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CN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楷体" pitchFamily="49" charset="-122"/>
                <a:ea typeface="楷体" pitchFamily="49" charset="-122"/>
              </a:rPr>
              <a:t>单纯型</a:t>
            </a:r>
            <a:r>
              <a:rPr lang="en-US" altLang="zh-CN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楷体" pitchFamily="49" charset="-122"/>
                <a:ea typeface="楷体" pitchFamily="49" charset="-122"/>
              </a:rPr>
              <a:t>EB</a:t>
            </a:r>
            <a:endParaRPr lang="en-US" altLang="zh-CN" sz="3200" b="1" dirty="0">
              <a:solidFill>
                <a:schemeClr val="tx1">
                  <a:lumMod val="85000"/>
                  <a:lumOff val="15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1280" name="Picture 16"/>
          <p:cNvPicPr>
            <a:picLocks noChangeAspect="1" noChangeArrowheads="1"/>
          </p:cNvPicPr>
          <p:nvPr/>
        </p:nvPicPr>
        <p:blipFill>
          <a:blip r:embed="rId4">
            <a:lum bright="-10000" contrast="30000"/>
          </a:blip>
          <a:srcRect/>
          <a:stretch>
            <a:fillRect/>
          </a:stretch>
        </p:blipFill>
        <p:spPr bwMode="auto">
          <a:xfrm>
            <a:off x="3000364" y="1227122"/>
            <a:ext cx="5901244" cy="4773646"/>
          </a:xfrm>
          <a:prstGeom prst="rect">
            <a:avLst/>
          </a:prstGeom>
          <a:noFill/>
          <a:ln w="19050">
            <a:noFill/>
            <a:prstDash val="dash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内容占位符 2"/>
          <p:cNvSpPr>
            <a:spLocks noGrp="1"/>
          </p:cNvSpPr>
          <p:nvPr>
            <p:ph idx="1"/>
          </p:nvPr>
        </p:nvSpPr>
        <p:spPr bwMode="auto">
          <a:xfrm>
            <a:off x="609600" y="1341438"/>
            <a:ext cx="8229600" cy="4906962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itchFamily="2" charset="-122"/>
                <a:ea typeface="华文楷体" pitchFamily="2" charset="-122"/>
              </a:rPr>
              <a:t>皮肤病理：患者受累部位的皮肤病理可见</a:t>
            </a:r>
            <a:endParaRPr lang="en-US" altLang="zh-CN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buFontTx/>
              <a:buNone/>
            </a:pPr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itchFamily="2" charset="-122"/>
                <a:ea typeface="华文楷体" pitchFamily="2" charset="-122"/>
              </a:rPr>
              <a:t>    </a:t>
            </a:r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itchFamily="2" charset="-122"/>
                <a:ea typeface="华文楷体" pitchFamily="2" charset="-122"/>
              </a:rPr>
              <a:t>表皮下疱形成，无明显炎症细胞</a:t>
            </a:r>
            <a:endParaRPr lang="en-US" altLang="zh-CN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itchFamily="2" charset="-122"/>
                <a:ea typeface="华文楷体" pitchFamily="2" charset="-122"/>
              </a:rPr>
              <a:t>间接免疫荧光：</a:t>
            </a:r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itchFamily="2" charset="-122"/>
                <a:ea typeface="华文楷体" pitchFamily="2" charset="-122"/>
              </a:rPr>
              <a:t>Ⅶ</a:t>
            </a:r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itchFamily="2" charset="-122"/>
                <a:ea typeface="华文楷体" pitchFamily="2" charset="-122"/>
              </a:rPr>
              <a:t>型胶原单克隆抗体</a:t>
            </a:r>
            <a:endParaRPr lang="en-US" altLang="zh-CN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buFontTx/>
              <a:buNone/>
            </a:pPr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itchFamily="2" charset="-122"/>
                <a:ea typeface="华文楷体" pitchFamily="2" charset="-122"/>
              </a:rPr>
              <a:t>    </a:t>
            </a:r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itchFamily="2" charset="-122"/>
                <a:ea typeface="华文楷体" pitchFamily="2" charset="-122"/>
              </a:rPr>
              <a:t>检查阴性</a:t>
            </a:r>
            <a:endParaRPr lang="en-US" altLang="zh-CN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itchFamily="2" charset="-122"/>
                <a:ea typeface="华文楷体" pitchFamily="2" charset="-122"/>
              </a:rPr>
              <a:t>透射电镜：基底膜致密板下裂隙，</a:t>
            </a:r>
            <a:endParaRPr lang="en-US" altLang="zh-CN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buFontTx/>
              <a:buNone/>
            </a:pPr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itchFamily="2" charset="-122"/>
                <a:ea typeface="华文楷体" pitchFamily="2" charset="-122"/>
              </a:rPr>
              <a:t>    </a:t>
            </a:r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itchFamily="2" charset="-122"/>
                <a:ea typeface="华文楷体" pitchFamily="2" charset="-122"/>
              </a:rPr>
              <a:t>表皮下锚纤维形态异常和数目减少</a:t>
            </a:r>
            <a:endParaRPr lang="en-US" altLang="zh-CN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itchFamily="2" charset="-122"/>
                <a:ea typeface="华文楷体" pitchFamily="2" charset="-122"/>
              </a:rPr>
              <a:t>基因检查结果：</a:t>
            </a:r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itchFamily="2" charset="-122"/>
                <a:ea typeface="华文楷体" pitchFamily="2" charset="-122"/>
              </a:rPr>
              <a:t>Ⅶ</a:t>
            </a:r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itchFamily="2" charset="-122"/>
                <a:ea typeface="华文楷体" pitchFamily="2" charset="-122"/>
              </a:rPr>
              <a:t>型胶原基因</a:t>
            </a:r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itchFamily="2" charset="-122"/>
                <a:ea typeface="华文楷体" pitchFamily="2" charset="-122"/>
              </a:rPr>
              <a:t>(</a:t>
            </a:r>
            <a:r>
              <a:rPr lang="en-US" altLang="zh-CN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itchFamily="2" charset="-122"/>
                <a:ea typeface="华文楷体" pitchFamily="2" charset="-122"/>
              </a:rPr>
              <a:t>COL7A1</a:t>
            </a:r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itchFamily="2" charset="-122"/>
                <a:ea typeface="华文楷体" pitchFamily="2" charset="-122"/>
              </a:rPr>
              <a:t>)</a:t>
            </a:r>
          </a:p>
          <a:p>
            <a:pPr>
              <a:buFontTx/>
              <a:buNone/>
            </a:pPr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itchFamily="2" charset="-122"/>
                <a:ea typeface="华文楷体" pitchFamily="2" charset="-122"/>
              </a:rPr>
              <a:t>    第</a:t>
            </a:r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itchFamily="2" charset="-122"/>
                <a:ea typeface="华文楷体" pitchFamily="2" charset="-122"/>
              </a:rPr>
              <a:t>12</a:t>
            </a:r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itchFamily="2" charset="-122"/>
                <a:ea typeface="华文楷体" pitchFamily="2" charset="-122"/>
              </a:rPr>
              <a:t>和第</a:t>
            </a:r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itchFamily="2" charset="-122"/>
                <a:ea typeface="华文楷体" pitchFamily="2" charset="-122"/>
              </a:rPr>
              <a:t>105</a:t>
            </a:r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itchFamily="2" charset="-122"/>
                <a:ea typeface="华文楷体" pitchFamily="2" charset="-122"/>
              </a:rPr>
              <a:t>号外显子均有无义突变</a:t>
            </a:r>
            <a:endParaRPr lang="en-US" altLang="zh-CN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itchFamily="2" charset="-122"/>
                <a:ea typeface="华文楷体" pitchFamily="2" charset="-122"/>
              </a:rPr>
              <a:t>遗传性营养不良性大疱性表皮松解症</a:t>
            </a:r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itchFamily="2" charset="-122"/>
                <a:ea typeface="华文楷体" pitchFamily="2" charset="-122"/>
              </a:rPr>
              <a:t>—RDEB</a:t>
            </a:r>
          </a:p>
          <a:p>
            <a:endParaRPr lang="en-US" altLang="zh-CN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itchFamily="2" charset="-122"/>
                <a:ea typeface="华文楷体" pitchFamily="2" charset="-122"/>
              </a:rPr>
              <a:t>骨髓干细胞移植治疗的候选病例</a:t>
            </a:r>
          </a:p>
          <a:p>
            <a:pPr>
              <a:defRPr/>
            </a:pPr>
            <a:endParaRPr lang="en-US" altLang="zh-CN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endParaRPr lang="zh-CN" altLang="en-US" sz="2800" dirty="0" smtClean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检查和诊断</a:t>
            </a:r>
            <a:endParaRPr lang="zh-CN" altLang="en-US" dirty="0" smtClean="0"/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109538"/>
            <a:ext cx="1981200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2163" y="1905000"/>
            <a:ext cx="200183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椭圆 7"/>
          <p:cNvSpPr/>
          <p:nvPr/>
        </p:nvSpPr>
        <p:spPr>
          <a:xfrm rot="4545278">
            <a:off x="8313738" y="2497138"/>
            <a:ext cx="255587" cy="1385887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608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3581400"/>
            <a:ext cx="1981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右箭头 9"/>
          <p:cNvSpPr/>
          <p:nvPr/>
        </p:nvSpPr>
        <p:spPr>
          <a:xfrm>
            <a:off x="6659563" y="1219200"/>
            <a:ext cx="444500" cy="255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右箭头 10"/>
          <p:cNvSpPr/>
          <p:nvPr/>
        </p:nvSpPr>
        <p:spPr>
          <a:xfrm>
            <a:off x="6659563" y="2514600"/>
            <a:ext cx="444500" cy="255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>
            <a:off x="6705600" y="3733800"/>
            <a:ext cx="444500" cy="255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矩形 9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Group 334"/>
          <p:cNvGrpSpPr>
            <a:grpSpLocks/>
          </p:cNvGrpSpPr>
          <p:nvPr/>
        </p:nvGrpSpPr>
        <p:grpSpPr bwMode="auto">
          <a:xfrm rot="19244259">
            <a:off x="4062232" y="1916244"/>
            <a:ext cx="2805487" cy="1647322"/>
            <a:chOff x="4471" y="392"/>
            <a:chExt cx="896" cy="1046"/>
          </a:xfrm>
        </p:grpSpPr>
        <p:sp>
          <p:nvSpPr>
            <p:cNvPr id="44128" name="Arc 2"/>
            <p:cNvSpPr>
              <a:spLocks/>
            </p:cNvSpPr>
            <p:nvPr/>
          </p:nvSpPr>
          <p:spPr bwMode="auto">
            <a:xfrm rot="986770">
              <a:off x="4734" y="780"/>
              <a:ext cx="587" cy="658"/>
            </a:xfrm>
            <a:custGeom>
              <a:avLst/>
              <a:gdLst>
                <a:gd name="T0" fmla="*/ 0 w 28131"/>
                <a:gd name="T1" fmla="*/ 0 h 30474"/>
                <a:gd name="T2" fmla="*/ 0 w 28131"/>
                <a:gd name="T3" fmla="*/ 0 h 30474"/>
                <a:gd name="T4" fmla="*/ 0 w 28131"/>
                <a:gd name="T5" fmla="*/ 0 h 30474"/>
                <a:gd name="T6" fmla="*/ 0 60000 65536"/>
                <a:gd name="T7" fmla="*/ 0 60000 65536"/>
                <a:gd name="T8" fmla="*/ 0 60000 65536"/>
                <a:gd name="T9" fmla="*/ 0 w 28131"/>
                <a:gd name="T10" fmla="*/ 0 h 30474"/>
                <a:gd name="T11" fmla="*/ 28131 w 28131"/>
                <a:gd name="T12" fmla="*/ 30474 h 304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131" h="30474" fill="none" extrusionOk="0">
                  <a:moveTo>
                    <a:pt x="0" y="1011"/>
                  </a:moveTo>
                  <a:cubicBezTo>
                    <a:pt x="2112" y="340"/>
                    <a:pt x="4315" y="-1"/>
                    <a:pt x="6531" y="0"/>
                  </a:cubicBezTo>
                  <a:cubicBezTo>
                    <a:pt x="18460" y="0"/>
                    <a:pt x="28131" y="9670"/>
                    <a:pt x="28131" y="21600"/>
                  </a:cubicBezTo>
                  <a:cubicBezTo>
                    <a:pt x="28131" y="24659"/>
                    <a:pt x="27480" y="27684"/>
                    <a:pt x="26223" y="30473"/>
                  </a:cubicBezTo>
                </a:path>
                <a:path w="28131" h="30474" stroke="0" extrusionOk="0">
                  <a:moveTo>
                    <a:pt x="0" y="1011"/>
                  </a:moveTo>
                  <a:cubicBezTo>
                    <a:pt x="2112" y="340"/>
                    <a:pt x="4315" y="-1"/>
                    <a:pt x="6531" y="0"/>
                  </a:cubicBezTo>
                  <a:cubicBezTo>
                    <a:pt x="18460" y="0"/>
                    <a:pt x="28131" y="9670"/>
                    <a:pt x="28131" y="21600"/>
                  </a:cubicBezTo>
                  <a:cubicBezTo>
                    <a:pt x="28131" y="24659"/>
                    <a:pt x="27480" y="27684"/>
                    <a:pt x="26223" y="30473"/>
                  </a:cubicBezTo>
                  <a:lnTo>
                    <a:pt x="6531" y="21600"/>
                  </a:lnTo>
                  <a:close/>
                </a:path>
              </a:pathLst>
            </a:custGeom>
            <a:noFill/>
            <a:ln w="133350" cmpd="tri">
              <a:solidFill>
                <a:srgbClr val="339966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221" name="Text Box 333"/>
            <p:cNvSpPr txBox="1">
              <a:spLocks noChangeArrowheads="1"/>
            </p:cNvSpPr>
            <p:nvPr/>
          </p:nvSpPr>
          <p:spPr bwMode="auto">
            <a:xfrm>
              <a:off x="4470" y="389"/>
              <a:ext cx="89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ＭＳ Ｐゴシック" pitchFamily="50" charset="-128"/>
                </a:rPr>
                <a:t>骨髓移植</a:t>
              </a:r>
              <a:endParaRPr lang="en-US" altLang="ja-JP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pitchFamily="50" charset="-128"/>
              </a:endParaRPr>
            </a:p>
          </p:txBody>
        </p:sp>
      </p:grpSp>
      <p:sp>
        <p:nvSpPr>
          <p:cNvPr id="38203" name="AutoShape 315"/>
          <p:cNvSpPr>
            <a:spLocks noChangeArrowheads="1"/>
          </p:cNvSpPr>
          <p:nvPr/>
        </p:nvSpPr>
        <p:spPr bwMode="auto">
          <a:xfrm rot="5400000">
            <a:off x="5207000" y="3514725"/>
            <a:ext cx="1546225" cy="11398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zh-CN" altLang="en-US"/>
          </a:p>
        </p:txBody>
      </p:sp>
      <p:sp>
        <p:nvSpPr>
          <p:cNvPr id="44036" name="Oval 10"/>
          <p:cNvSpPr>
            <a:spLocks noChangeArrowheads="1"/>
          </p:cNvSpPr>
          <p:nvPr/>
        </p:nvSpPr>
        <p:spPr bwMode="auto">
          <a:xfrm>
            <a:off x="357158" y="2214554"/>
            <a:ext cx="3733800" cy="1016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b="1" dirty="0">
                <a:latin typeface="Calibri" pitchFamily="34" charset="0"/>
              </a:rPr>
              <a:t>敲</a:t>
            </a:r>
            <a:r>
              <a:rPr lang="zh-CN" altLang="en-US" b="1" dirty="0" smtClean="0">
                <a:latin typeface="Calibri" pitchFamily="34" charset="0"/>
              </a:rPr>
              <a:t>除</a:t>
            </a:r>
            <a:r>
              <a:rPr lang="en-US" altLang="zh-CN" b="1" dirty="0" err="1" smtClean="0">
                <a:latin typeface="华文楷体" pitchFamily="2" charset="-122"/>
                <a:ea typeface="华文楷体" pitchFamily="2" charset="-122"/>
              </a:rPr>
              <a:t>ⅩⅦ</a:t>
            </a:r>
            <a:r>
              <a:rPr lang="zh-CN" altLang="en-US" b="1" dirty="0" smtClean="0">
                <a:latin typeface="Calibri" pitchFamily="34" charset="0"/>
              </a:rPr>
              <a:t>型</a:t>
            </a:r>
            <a:r>
              <a:rPr lang="zh-CN" altLang="en-US" b="1" dirty="0">
                <a:latin typeface="Calibri" pitchFamily="34" charset="0"/>
              </a:rPr>
              <a:t>胶原的实验鼠</a:t>
            </a:r>
            <a:endParaRPr lang="en-US" altLang="ja-JP" b="1" dirty="0">
              <a:latin typeface="Calibri" pitchFamily="34" charset="0"/>
              <a:ea typeface="ＭＳ Ｐゴシック" pitchFamily="34" charset="-128"/>
            </a:endParaRPr>
          </a:p>
          <a:p>
            <a:pPr algn="ctr"/>
            <a:r>
              <a:rPr lang="en-US" altLang="ja-JP" b="1" dirty="0">
                <a:latin typeface="Calibri" pitchFamily="34" charset="0"/>
                <a:ea typeface="ＭＳ Ｐゴシック" pitchFamily="34" charset="-128"/>
              </a:rPr>
              <a:t>(</a:t>
            </a:r>
            <a:r>
              <a:rPr lang="en-US" altLang="ja-JP" b="1" i="1" dirty="0">
                <a:latin typeface="Calibri" pitchFamily="34" charset="0"/>
                <a:ea typeface="ＭＳ Ｐゴシック" pitchFamily="34" charset="-128"/>
              </a:rPr>
              <a:t>Col17</a:t>
            </a:r>
            <a:r>
              <a:rPr lang="en-US" altLang="ja-JP" b="1" i="1" baseline="30000" dirty="0">
                <a:latin typeface="Calibri" pitchFamily="34" charset="0"/>
                <a:ea typeface="ＭＳ Ｐゴシック" pitchFamily="34" charset="-128"/>
              </a:rPr>
              <a:t>-/-</a:t>
            </a:r>
            <a:r>
              <a:rPr lang="en-US" altLang="ja-JP" b="1" dirty="0">
                <a:latin typeface="Calibri" pitchFamily="34" charset="0"/>
                <a:ea typeface="ＭＳ Ｐゴシック" pitchFamily="34" charset="-128"/>
              </a:rPr>
              <a:t>)</a:t>
            </a:r>
          </a:p>
        </p:txBody>
      </p:sp>
      <p:grpSp>
        <p:nvGrpSpPr>
          <p:cNvPr id="3" name="Group 299"/>
          <p:cNvGrpSpPr>
            <a:grpSpLocks/>
          </p:cNvGrpSpPr>
          <p:nvPr/>
        </p:nvGrpSpPr>
        <p:grpSpPr bwMode="auto">
          <a:xfrm>
            <a:off x="2143108" y="3071810"/>
            <a:ext cx="2517775" cy="1657350"/>
            <a:chOff x="2827" y="221"/>
            <a:chExt cx="1586" cy="1044"/>
          </a:xfrm>
        </p:grpSpPr>
        <p:grpSp>
          <p:nvGrpSpPr>
            <p:cNvPr id="4" name="Group 30"/>
            <p:cNvGrpSpPr>
              <a:grpSpLocks/>
            </p:cNvGrpSpPr>
            <p:nvPr/>
          </p:nvGrpSpPr>
          <p:grpSpPr bwMode="auto">
            <a:xfrm rot="-1040831">
              <a:off x="3029" y="221"/>
              <a:ext cx="428" cy="762"/>
              <a:chOff x="1565" y="300"/>
              <a:chExt cx="544" cy="998"/>
            </a:xfrm>
          </p:grpSpPr>
          <p:sp>
            <p:nvSpPr>
              <p:cNvPr id="44126" name="Freeform 31"/>
              <p:cNvSpPr>
                <a:spLocks/>
              </p:cNvSpPr>
              <p:nvPr/>
            </p:nvSpPr>
            <p:spPr bwMode="auto">
              <a:xfrm>
                <a:off x="1655" y="391"/>
                <a:ext cx="454" cy="499"/>
              </a:xfrm>
              <a:custGeom>
                <a:avLst/>
                <a:gdLst>
                  <a:gd name="T0" fmla="*/ 0 w 454"/>
                  <a:gd name="T1" fmla="*/ 933 h 453"/>
                  <a:gd name="T2" fmla="*/ 227 w 454"/>
                  <a:gd name="T3" fmla="*/ 0 h 453"/>
                  <a:gd name="T4" fmla="*/ 409 w 454"/>
                  <a:gd name="T5" fmla="*/ 236 h 453"/>
                  <a:gd name="T6" fmla="*/ 454 w 454"/>
                  <a:gd name="T7" fmla="*/ 1174 h 453"/>
                  <a:gd name="T8" fmla="*/ 363 w 454"/>
                  <a:gd name="T9" fmla="*/ 2351 h 453"/>
                  <a:gd name="T10" fmla="*/ 0 w 454"/>
                  <a:gd name="T11" fmla="*/ 1174 h 453"/>
                  <a:gd name="T12" fmla="*/ 0 w 454"/>
                  <a:gd name="T13" fmla="*/ 933 h 4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4"/>
                  <a:gd name="T22" fmla="*/ 0 h 453"/>
                  <a:gd name="T23" fmla="*/ 454 w 454"/>
                  <a:gd name="T24" fmla="*/ 453 h 4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4" h="453">
                    <a:moveTo>
                      <a:pt x="0" y="181"/>
                    </a:moveTo>
                    <a:lnTo>
                      <a:pt x="227" y="0"/>
                    </a:lnTo>
                    <a:lnTo>
                      <a:pt x="409" y="45"/>
                    </a:lnTo>
                    <a:lnTo>
                      <a:pt x="454" y="227"/>
                    </a:lnTo>
                    <a:lnTo>
                      <a:pt x="363" y="453"/>
                    </a:lnTo>
                    <a:lnTo>
                      <a:pt x="0" y="227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27" name="AutoShape 32"/>
              <p:cNvSpPr>
                <a:spLocks noChangeArrowheads="1"/>
              </p:cNvSpPr>
              <p:nvPr/>
            </p:nvSpPr>
            <p:spPr bwMode="auto">
              <a:xfrm rot="1825745">
                <a:off x="1565" y="300"/>
                <a:ext cx="499" cy="99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3 w 21600"/>
                  <a:gd name="T13" fmla="*/ 0 h 21600"/>
                  <a:gd name="T14" fmla="*/ 21297 w 21600"/>
                  <a:gd name="T15" fmla="*/ 1274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727" y="10454"/>
                    </a:moveTo>
                    <a:cubicBezTo>
                      <a:pt x="2912" y="6130"/>
                      <a:pt x="6472" y="2719"/>
                      <a:pt x="10800" y="2720"/>
                    </a:cubicBezTo>
                    <a:cubicBezTo>
                      <a:pt x="15127" y="2720"/>
                      <a:pt x="18687" y="6130"/>
                      <a:pt x="18872" y="10454"/>
                    </a:cubicBezTo>
                    <a:lnTo>
                      <a:pt x="21590" y="10337"/>
                    </a:lnTo>
                    <a:cubicBezTo>
                      <a:pt x="21342" y="4558"/>
                      <a:pt x="16584" y="-1"/>
                      <a:pt x="10799" y="0"/>
                    </a:cubicBezTo>
                    <a:cubicBezTo>
                      <a:pt x="5015" y="0"/>
                      <a:pt x="257" y="4558"/>
                      <a:pt x="9" y="10337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4118" name="Freeform 33"/>
            <p:cNvSpPr>
              <a:spLocks/>
            </p:cNvSpPr>
            <p:nvPr/>
          </p:nvSpPr>
          <p:spPr bwMode="auto">
            <a:xfrm>
              <a:off x="3671" y="463"/>
              <a:ext cx="742" cy="802"/>
            </a:xfrm>
            <a:custGeom>
              <a:avLst/>
              <a:gdLst>
                <a:gd name="T0" fmla="*/ 12 w 944"/>
                <a:gd name="T1" fmla="*/ 2 h 1051"/>
                <a:gd name="T2" fmla="*/ 13 w 944"/>
                <a:gd name="T3" fmla="*/ 5 h 1051"/>
                <a:gd name="T4" fmla="*/ 3 w 944"/>
                <a:gd name="T5" fmla="*/ 9 h 1051"/>
                <a:gd name="T6" fmla="*/ 2 w 944"/>
                <a:gd name="T7" fmla="*/ 11 h 1051"/>
                <a:gd name="T8" fmla="*/ 4 w 944"/>
                <a:gd name="T9" fmla="*/ 10 h 1051"/>
                <a:gd name="T10" fmla="*/ 10 w 944"/>
                <a:gd name="T11" fmla="*/ 8 h 1051"/>
                <a:gd name="T12" fmla="*/ 15 w 944"/>
                <a:gd name="T13" fmla="*/ 6 h 1051"/>
                <a:gd name="T14" fmla="*/ 15 w 944"/>
                <a:gd name="T15" fmla="*/ 3 h 1051"/>
                <a:gd name="T16" fmla="*/ 12 w 944"/>
                <a:gd name="T17" fmla="*/ 0 h 10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44"/>
                <a:gd name="T28" fmla="*/ 0 h 1051"/>
                <a:gd name="T29" fmla="*/ 944 w 944"/>
                <a:gd name="T30" fmla="*/ 1051 h 10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44" h="1051">
                  <a:moveTo>
                    <a:pt x="732" y="182"/>
                  </a:moveTo>
                  <a:cubicBezTo>
                    <a:pt x="800" y="299"/>
                    <a:pt x="869" y="416"/>
                    <a:pt x="778" y="545"/>
                  </a:cubicBezTo>
                  <a:cubicBezTo>
                    <a:pt x="687" y="674"/>
                    <a:pt x="316" y="870"/>
                    <a:pt x="188" y="953"/>
                  </a:cubicBezTo>
                  <a:cubicBezTo>
                    <a:pt x="60" y="1036"/>
                    <a:pt x="0" y="1037"/>
                    <a:pt x="7" y="1044"/>
                  </a:cubicBezTo>
                  <a:cubicBezTo>
                    <a:pt x="14" y="1051"/>
                    <a:pt x="135" y="1036"/>
                    <a:pt x="233" y="998"/>
                  </a:cubicBezTo>
                  <a:cubicBezTo>
                    <a:pt x="331" y="960"/>
                    <a:pt x="490" y="878"/>
                    <a:pt x="596" y="817"/>
                  </a:cubicBezTo>
                  <a:cubicBezTo>
                    <a:pt x="702" y="756"/>
                    <a:pt x="815" y="718"/>
                    <a:pt x="868" y="635"/>
                  </a:cubicBezTo>
                  <a:cubicBezTo>
                    <a:pt x="921" y="552"/>
                    <a:pt x="944" y="424"/>
                    <a:pt x="914" y="318"/>
                  </a:cubicBezTo>
                  <a:cubicBezTo>
                    <a:pt x="884" y="212"/>
                    <a:pt x="785" y="106"/>
                    <a:pt x="687" y="0"/>
                  </a:cubicBezTo>
                </a:path>
              </a:pathLst>
            </a:custGeom>
            <a:solidFill>
              <a:srgbClr val="99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119" name="Oval 34"/>
            <p:cNvSpPr>
              <a:spLocks noChangeArrowheads="1"/>
            </p:cNvSpPr>
            <p:nvPr/>
          </p:nvSpPr>
          <p:spPr bwMode="auto">
            <a:xfrm rot="-1300050">
              <a:off x="2827" y="325"/>
              <a:ext cx="1462" cy="830"/>
            </a:xfrm>
            <a:prstGeom prst="ellipse">
              <a:avLst/>
            </a:prstGeom>
            <a:solidFill>
              <a:srgbClr val="969696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1000"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44120" name="Oval 35"/>
            <p:cNvSpPr>
              <a:spLocks noChangeArrowheads="1"/>
            </p:cNvSpPr>
            <p:nvPr/>
          </p:nvSpPr>
          <p:spPr bwMode="auto">
            <a:xfrm>
              <a:off x="3064" y="845"/>
              <a:ext cx="144" cy="1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1000"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44121" name="Oval 36"/>
            <p:cNvSpPr>
              <a:spLocks noChangeArrowheads="1"/>
            </p:cNvSpPr>
            <p:nvPr/>
          </p:nvSpPr>
          <p:spPr bwMode="auto">
            <a:xfrm>
              <a:off x="3137" y="845"/>
              <a:ext cx="71" cy="6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1000"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44122" name="Oval 37"/>
            <p:cNvSpPr>
              <a:spLocks noChangeArrowheads="1"/>
            </p:cNvSpPr>
            <p:nvPr/>
          </p:nvSpPr>
          <p:spPr bwMode="auto">
            <a:xfrm>
              <a:off x="2886" y="1017"/>
              <a:ext cx="144" cy="138"/>
            </a:xfrm>
            <a:prstGeom prst="ellipse">
              <a:avLst/>
            </a:prstGeom>
            <a:solidFill>
              <a:srgbClr val="33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1000"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44123" name="AutoShape 38"/>
            <p:cNvSpPr>
              <a:spLocks noChangeArrowheads="1"/>
            </p:cNvSpPr>
            <p:nvPr/>
          </p:nvSpPr>
          <p:spPr bwMode="auto">
            <a:xfrm rot="1245296">
              <a:off x="3172" y="290"/>
              <a:ext cx="392" cy="7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76 w 21600"/>
                <a:gd name="T13" fmla="*/ 0 h 21600"/>
                <a:gd name="T14" fmla="*/ 21324 w 21600"/>
                <a:gd name="T15" fmla="*/ 1275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727" y="10454"/>
                  </a:moveTo>
                  <a:cubicBezTo>
                    <a:pt x="2912" y="6130"/>
                    <a:pt x="6472" y="2719"/>
                    <a:pt x="10800" y="2720"/>
                  </a:cubicBezTo>
                  <a:cubicBezTo>
                    <a:pt x="15127" y="2720"/>
                    <a:pt x="18687" y="6130"/>
                    <a:pt x="18872" y="10454"/>
                  </a:cubicBezTo>
                  <a:lnTo>
                    <a:pt x="21590" y="10337"/>
                  </a:lnTo>
                  <a:cubicBezTo>
                    <a:pt x="21342" y="4558"/>
                    <a:pt x="16584" y="-1"/>
                    <a:pt x="10799" y="0"/>
                  </a:cubicBezTo>
                  <a:cubicBezTo>
                    <a:pt x="5015" y="0"/>
                    <a:pt x="257" y="4558"/>
                    <a:pt x="9" y="1033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124" name="Oval 21"/>
            <p:cNvSpPr>
              <a:spLocks noChangeArrowheads="1"/>
            </p:cNvSpPr>
            <p:nvPr/>
          </p:nvSpPr>
          <p:spPr bwMode="auto">
            <a:xfrm>
              <a:off x="3774" y="410"/>
              <a:ext cx="309" cy="309"/>
            </a:xfrm>
            <a:prstGeom prst="ellipse">
              <a:avLst/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1600" b="1"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44125" name="Freeform 22"/>
            <p:cNvSpPr>
              <a:spLocks/>
            </p:cNvSpPr>
            <p:nvPr/>
          </p:nvSpPr>
          <p:spPr bwMode="auto">
            <a:xfrm>
              <a:off x="3078" y="708"/>
              <a:ext cx="217" cy="92"/>
            </a:xfrm>
            <a:custGeom>
              <a:avLst/>
              <a:gdLst>
                <a:gd name="T0" fmla="*/ 0 w 217"/>
                <a:gd name="T1" fmla="*/ 0 h 92"/>
                <a:gd name="T2" fmla="*/ 102 w 217"/>
                <a:gd name="T3" fmla="*/ 74 h 92"/>
                <a:gd name="T4" fmla="*/ 217 w 217"/>
                <a:gd name="T5" fmla="*/ 92 h 92"/>
                <a:gd name="T6" fmla="*/ 0 60000 65536"/>
                <a:gd name="T7" fmla="*/ 0 60000 65536"/>
                <a:gd name="T8" fmla="*/ 0 60000 65536"/>
                <a:gd name="T9" fmla="*/ 0 w 217"/>
                <a:gd name="T10" fmla="*/ 0 h 92"/>
                <a:gd name="T11" fmla="*/ 217 w 217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" h="92">
                  <a:moveTo>
                    <a:pt x="0" y="0"/>
                  </a:moveTo>
                  <a:cubicBezTo>
                    <a:pt x="33" y="29"/>
                    <a:pt x="66" y="59"/>
                    <a:pt x="102" y="74"/>
                  </a:cubicBezTo>
                  <a:cubicBezTo>
                    <a:pt x="138" y="89"/>
                    <a:pt x="177" y="90"/>
                    <a:pt x="217" y="92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Group 332"/>
          <p:cNvGrpSpPr>
            <a:grpSpLocks/>
          </p:cNvGrpSpPr>
          <p:nvPr/>
        </p:nvGrpSpPr>
        <p:grpSpPr bwMode="auto">
          <a:xfrm>
            <a:off x="6496050" y="1857364"/>
            <a:ext cx="2647950" cy="2054224"/>
            <a:chOff x="4659" y="722"/>
            <a:chExt cx="1668" cy="1294"/>
          </a:xfrm>
        </p:grpSpPr>
        <p:grpSp>
          <p:nvGrpSpPr>
            <p:cNvPr id="6" name="Group 300"/>
            <p:cNvGrpSpPr>
              <a:grpSpLocks/>
            </p:cNvGrpSpPr>
            <p:nvPr/>
          </p:nvGrpSpPr>
          <p:grpSpPr bwMode="auto">
            <a:xfrm>
              <a:off x="4659" y="1294"/>
              <a:ext cx="1099" cy="722"/>
              <a:chOff x="2018" y="2313"/>
              <a:chExt cx="1099" cy="722"/>
            </a:xfrm>
          </p:grpSpPr>
          <p:grpSp>
            <p:nvGrpSpPr>
              <p:cNvPr id="7" name="Group 30"/>
              <p:cNvGrpSpPr>
                <a:grpSpLocks/>
              </p:cNvGrpSpPr>
              <p:nvPr/>
            </p:nvGrpSpPr>
            <p:grpSpPr bwMode="auto">
              <a:xfrm rot="-1040831">
                <a:off x="2166" y="2313"/>
                <a:ext cx="297" cy="528"/>
                <a:chOff x="1565" y="300"/>
                <a:chExt cx="544" cy="998"/>
              </a:xfrm>
            </p:grpSpPr>
            <p:sp>
              <p:nvSpPr>
                <p:cNvPr id="44115" name="Freeform 31"/>
                <p:cNvSpPr>
                  <a:spLocks/>
                </p:cNvSpPr>
                <p:nvPr/>
              </p:nvSpPr>
              <p:spPr bwMode="auto">
                <a:xfrm>
                  <a:off x="1655" y="391"/>
                  <a:ext cx="454" cy="499"/>
                </a:xfrm>
                <a:custGeom>
                  <a:avLst/>
                  <a:gdLst>
                    <a:gd name="T0" fmla="*/ 0 w 454"/>
                    <a:gd name="T1" fmla="*/ 933 h 453"/>
                    <a:gd name="T2" fmla="*/ 227 w 454"/>
                    <a:gd name="T3" fmla="*/ 0 h 453"/>
                    <a:gd name="T4" fmla="*/ 409 w 454"/>
                    <a:gd name="T5" fmla="*/ 236 h 453"/>
                    <a:gd name="T6" fmla="*/ 454 w 454"/>
                    <a:gd name="T7" fmla="*/ 1174 h 453"/>
                    <a:gd name="T8" fmla="*/ 363 w 454"/>
                    <a:gd name="T9" fmla="*/ 2351 h 453"/>
                    <a:gd name="T10" fmla="*/ 0 w 454"/>
                    <a:gd name="T11" fmla="*/ 1174 h 453"/>
                    <a:gd name="T12" fmla="*/ 0 w 454"/>
                    <a:gd name="T13" fmla="*/ 933 h 45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54"/>
                    <a:gd name="T22" fmla="*/ 0 h 453"/>
                    <a:gd name="T23" fmla="*/ 454 w 454"/>
                    <a:gd name="T24" fmla="*/ 453 h 45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54" h="453">
                      <a:moveTo>
                        <a:pt x="0" y="181"/>
                      </a:moveTo>
                      <a:lnTo>
                        <a:pt x="227" y="0"/>
                      </a:lnTo>
                      <a:lnTo>
                        <a:pt x="409" y="45"/>
                      </a:lnTo>
                      <a:lnTo>
                        <a:pt x="454" y="227"/>
                      </a:lnTo>
                      <a:lnTo>
                        <a:pt x="363" y="453"/>
                      </a:lnTo>
                      <a:lnTo>
                        <a:pt x="0" y="227"/>
                      </a:lnTo>
                      <a:lnTo>
                        <a:pt x="0" y="181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4116" name="AutoShape 32"/>
                <p:cNvSpPr>
                  <a:spLocks noChangeArrowheads="1"/>
                </p:cNvSpPr>
                <p:nvPr/>
              </p:nvSpPr>
              <p:spPr bwMode="auto">
                <a:xfrm rot="1825745">
                  <a:off x="1565" y="300"/>
                  <a:ext cx="499" cy="99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3 w 21600"/>
                    <a:gd name="T13" fmla="*/ 0 h 21600"/>
                    <a:gd name="T14" fmla="*/ 21297 w 21600"/>
                    <a:gd name="T15" fmla="*/ 1274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727" y="10454"/>
                      </a:moveTo>
                      <a:cubicBezTo>
                        <a:pt x="2912" y="6130"/>
                        <a:pt x="6472" y="2719"/>
                        <a:pt x="10800" y="2720"/>
                      </a:cubicBezTo>
                      <a:cubicBezTo>
                        <a:pt x="15127" y="2720"/>
                        <a:pt x="18687" y="6130"/>
                        <a:pt x="18872" y="10454"/>
                      </a:cubicBezTo>
                      <a:lnTo>
                        <a:pt x="21590" y="10337"/>
                      </a:lnTo>
                      <a:cubicBezTo>
                        <a:pt x="21342" y="4558"/>
                        <a:pt x="16584" y="-1"/>
                        <a:pt x="10799" y="0"/>
                      </a:cubicBezTo>
                      <a:cubicBezTo>
                        <a:pt x="5015" y="0"/>
                        <a:pt x="257" y="4558"/>
                        <a:pt x="9" y="10337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44109" name="Freeform 33"/>
              <p:cNvSpPr>
                <a:spLocks/>
              </p:cNvSpPr>
              <p:nvPr/>
            </p:nvSpPr>
            <p:spPr bwMode="auto">
              <a:xfrm>
                <a:off x="2603" y="2480"/>
                <a:ext cx="514" cy="555"/>
              </a:xfrm>
              <a:custGeom>
                <a:avLst/>
                <a:gdLst>
                  <a:gd name="T0" fmla="*/ 1 w 944"/>
                  <a:gd name="T1" fmla="*/ 1 h 1051"/>
                  <a:gd name="T2" fmla="*/ 1 w 944"/>
                  <a:gd name="T3" fmla="*/ 1 h 1051"/>
                  <a:gd name="T4" fmla="*/ 1 w 944"/>
                  <a:gd name="T5" fmla="*/ 1 h 1051"/>
                  <a:gd name="T6" fmla="*/ 1 w 944"/>
                  <a:gd name="T7" fmla="*/ 1 h 1051"/>
                  <a:gd name="T8" fmla="*/ 1 w 944"/>
                  <a:gd name="T9" fmla="*/ 1 h 1051"/>
                  <a:gd name="T10" fmla="*/ 1 w 944"/>
                  <a:gd name="T11" fmla="*/ 1 h 1051"/>
                  <a:gd name="T12" fmla="*/ 1 w 944"/>
                  <a:gd name="T13" fmla="*/ 1 h 1051"/>
                  <a:gd name="T14" fmla="*/ 1 w 944"/>
                  <a:gd name="T15" fmla="*/ 1 h 1051"/>
                  <a:gd name="T16" fmla="*/ 1 w 944"/>
                  <a:gd name="T17" fmla="*/ 0 h 10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44"/>
                  <a:gd name="T28" fmla="*/ 0 h 1051"/>
                  <a:gd name="T29" fmla="*/ 944 w 944"/>
                  <a:gd name="T30" fmla="*/ 1051 h 10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44" h="1051">
                    <a:moveTo>
                      <a:pt x="732" y="182"/>
                    </a:moveTo>
                    <a:cubicBezTo>
                      <a:pt x="800" y="299"/>
                      <a:pt x="869" y="416"/>
                      <a:pt x="778" y="545"/>
                    </a:cubicBezTo>
                    <a:cubicBezTo>
                      <a:pt x="687" y="674"/>
                      <a:pt x="316" y="870"/>
                      <a:pt x="188" y="953"/>
                    </a:cubicBezTo>
                    <a:cubicBezTo>
                      <a:pt x="60" y="1036"/>
                      <a:pt x="0" y="1037"/>
                      <a:pt x="7" y="1044"/>
                    </a:cubicBezTo>
                    <a:cubicBezTo>
                      <a:pt x="14" y="1051"/>
                      <a:pt x="135" y="1036"/>
                      <a:pt x="233" y="998"/>
                    </a:cubicBezTo>
                    <a:cubicBezTo>
                      <a:pt x="331" y="960"/>
                      <a:pt x="490" y="878"/>
                      <a:pt x="596" y="817"/>
                    </a:cubicBezTo>
                    <a:cubicBezTo>
                      <a:pt x="702" y="756"/>
                      <a:pt x="815" y="718"/>
                      <a:pt x="868" y="635"/>
                    </a:cubicBezTo>
                    <a:cubicBezTo>
                      <a:pt x="921" y="552"/>
                      <a:pt x="944" y="424"/>
                      <a:pt x="914" y="318"/>
                    </a:cubicBezTo>
                    <a:cubicBezTo>
                      <a:pt x="884" y="212"/>
                      <a:pt x="785" y="106"/>
                      <a:pt x="687" y="0"/>
                    </a:cubicBezTo>
                  </a:path>
                </a:pathLst>
              </a:custGeom>
              <a:solidFill>
                <a:srgbClr val="99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10" name="Oval 34"/>
              <p:cNvSpPr>
                <a:spLocks noChangeArrowheads="1"/>
              </p:cNvSpPr>
              <p:nvPr/>
            </p:nvSpPr>
            <p:spPr bwMode="auto">
              <a:xfrm rot="-1300050">
                <a:off x="2018" y="2384"/>
                <a:ext cx="1013" cy="575"/>
              </a:xfrm>
              <a:prstGeom prst="ellipse">
                <a:avLst/>
              </a:prstGeom>
              <a:solidFill>
                <a:srgbClr val="339966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1000"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44111" name="Oval 35"/>
              <p:cNvSpPr>
                <a:spLocks noChangeArrowheads="1"/>
              </p:cNvSpPr>
              <p:nvPr/>
            </p:nvSpPr>
            <p:spPr bwMode="auto">
              <a:xfrm>
                <a:off x="2182" y="2744"/>
                <a:ext cx="100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1000"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44112" name="Oval 36"/>
              <p:cNvSpPr>
                <a:spLocks noChangeArrowheads="1"/>
              </p:cNvSpPr>
              <p:nvPr/>
            </p:nvSpPr>
            <p:spPr bwMode="auto">
              <a:xfrm>
                <a:off x="2233" y="2744"/>
                <a:ext cx="49" cy="48"/>
              </a:xfrm>
              <a:prstGeom prst="ellipse">
                <a:avLst/>
              </a:pr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1000"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44113" name="Oval 37"/>
              <p:cNvSpPr>
                <a:spLocks noChangeArrowheads="1"/>
              </p:cNvSpPr>
              <p:nvPr/>
            </p:nvSpPr>
            <p:spPr bwMode="auto">
              <a:xfrm>
                <a:off x="2059" y="2863"/>
                <a:ext cx="100" cy="96"/>
              </a:xfrm>
              <a:prstGeom prst="ellipse">
                <a:avLst/>
              </a:prstGeom>
              <a:solidFill>
                <a:srgbClr val="3333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1000"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44114" name="AutoShape 38"/>
              <p:cNvSpPr>
                <a:spLocks noChangeArrowheads="1"/>
              </p:cNvSpPr>
              <p:nvPr/>
            </p:nvSpPr>
            <p:spPr bwMode="auto">
              <a:xfrm rot="1245296">
                <a:off x="2257" y="2360"/>
                <a:ext cx="272" cy="52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18 w 21600"/>
                  <a:gd name="T13" fmla="*/ 0 h 21600"/>
                  <a:gd name="T14" fmla="*/ 21282 w 21600"/>
                  <a:gd name="T15" fmla="*/ 1274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727" y="10454"/>
                    </a:moveTo>
                    <a:cubicBezTo>
                      <a:pt x="2912" y="6130"/>
                      <a:pt x="6472" y="2719"/>
                      <a:pt x="10800" y="2720"/>
                    </a:cubicBezTo>
                    <a:cubicBezTo>
                      <a:pt x="15127" y="2720"/>
                      <a:pt x="18687" y="6130"/>
                      <a:pt x="18872" y="10454"/>
                    </a:cubicBezTo>
                    <a:lnTo>
                      <a:pt x="21590" y="10337"/>
                    </a:lnTo>
                    <a:cubicBezTo>
                      <a:pt x="21342" y="4558"/>
                      <a:pt x="16584" y="-1"/>
                      <a:pt x="10799" y="0"/>
                    </a:cubicBezTo>
                    <a:cubicBezTo>
                      <a:pt x="5015" y="0"/>
                      <a:pt x="257" y="4558"/>
                      <a:pt x="9" y="10337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4107" name="Text Box 311"/>
            <p:cNvSpPr txBox="1">
              <a:spLocks noChangeArrowheads="1"/>
            </p:cNvSpPr>
            <p:nvPr/>
          </p:nvSpPr>
          <p:spPr bwMode="auto">
            <a:xfrm>
              <a:off x="4989" y="722"/>
              <a:ext cx="1338" cy="407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altLang="zh-CN" b="1" dirty="0" err="1" smtClean="0">
                  <a:latin typeface="Calibri" pitchFamily="34" charset="0"/>
                </a:rPr>
                <a:t>ⅩⅦ</a:t>
              </a:r>
              <a:r>
                <a:rPr lang="zh-CN" altLang="en-US" b="1" dirty="0" smtClean="0">
                  <a:latin typeface="Calibri" pitchFamily="34" charset="0"/>
                </a:rPr>
                <a:t>型</a:t>
              </a:r>
              <a:r>
                <a:rPr lang="zh-CN" altLang="en-US" b="1" dirty="0">
                  <a:latin typeface="Calibri" pitchFamily="34" charset="0"/>
                </a:rPr>
                <a:t>胶原阳性</a:t>
              </a:r>
              <a:r>
                <a:rPr lang="zh-CN" altLang="en-US" b="1" dirty="0" smtClean="0">
                  <a:latin typeface="Calibri" pitchFamily="34" charset="0"/>
                </a:rPr>
                <a:t>的</a:t>
              </a:r>
              <a:endParaRPr lang="en-US" altLang="zh-CN" b="1" dirty="0">
                <a:latin typeface="Calibri" pitchFamily="34" charset="0"/>
              </a:endParaRPr>
            </a:p>
            <a:p>
              <a:r>
                <a:rPr lang="zh-CN" altLang="en-US" b="1" dirty="0" smtClean="0">
                  <a:latin typeface="Calibri" pitchFamily="34" charset="0"/>
                </a:rPr>
                <a:t>  绿色</a:t>
              </a:r>
              <a:r>
                <a:rPr lang="zh-CN" altLang="en-US" b="1" dirty="0">
                  <a:latin typeface="Calibri" pitchFamily="34" charset="0"/>
                </a:rPr>
                <a:t>荧光蛋白鼠</a:t>
              </a:r>
              <a:endParaRPr lang="en-US" altLang="ja-JP" b="1" dirty="0">
                <a:latin typeface="Calibri" pitchFamily="34" charset="0"/>
              </a:endParaRPr>
            </a:p>
          </p:txBody>
        </p:sp>
      </p:grpSp>
      <p:grpSp>
        <p:nvGrpSpPr>
          <p:cNvPr id="9" name="Group 328"/>
          <p:cNvGrpSpPr>
            <a:grpSpLocks/>
          </p:cNvGrpSpPr>
          <p:nvPr/>
        </p:nvGrpSpPr>
        <p:grpSpPr bwMode="auto">
          <a:xfrm>
            <a:off x="3786182" y="5357802"/>
            <a:ext cx="2357454" cy="1500198"/>
            <a:chOff x="2986" y="3136"/>
            <a:chExt cx="1586" cy="1044"/>
          </a:xfrm>
        </p:grpSpPr>
        <p:grpSp>
          <p:nvGrpSpPr>
            <p:cNvPr id="10" name="Group 30"/>
            <p:cNvGrpSpPr>
              <a:grpSpLocks/>
            </p:cNvGrpSpPr>
            <p:nvPr/>
          </p:nvGrpSpPr>
          <p:grpSpPr bwMode="auto">
            <a:xfrm rot="-1040831">
              <a:off x="3188" y="3136"/>
              <a:ext cx="428" cy="762"/>
              <a:chOff x="1565" y="300"/>
              <a:chExt cx="544" cy="998"/>
            </a:xfrm>
          </p:grpSpPr>
          <p:sp>
            <p:nvSpPr>
              <p:cNvPr id="44102" name="Freeform 31"/>
              <p:cNvSpPr>
                <a:spLocks/>
              </p:cNvSpPr>
              <p:nvPr/>
            </p:nvSpPr>
            <p:spPr bwMode="auto">
              <a:xfrm>
                <a:off x="1655" y="391"/>
                <a:ext cx="454" cy="499"/>
              </a:xfrm>
              <a:custGeom>
                <a:avLst/>
                <a:gdLst>
                  <a:gd name="T0" fmla="*/ 0 w 454"/>
                  <a:gd name="T1" fmla="*/ 933 h 453"/>
                  <a:gd name="T2" fmla="*/ 227 w 454"/>
                  <a:gd name="T3" fmla="*/ 0 h 453"/>
                  <a:gd name="T4" fmla="*/ 409 w 454"/>
                  <a:gd name="T5" fmla="*/ 236 h 453"/>
                  <a:gd name="T6" fmla="*/ 454 w 454"/>
                  <a:gd name="T7" fmla="*/ 1174 h 453"/>
                  <a:gd name="T8" fmla="*/ 363 w 454"/>
                  <a:gd name="T9" fmla="*/ 2351 h 453"/>
                  <a:gd name="T10" fmla="*/ 0 w 454"/>
                  <a:gd name="T11" fmla="*/ 1174 h 453"/>
                  <a:gd name="T12" fmla="*/ 0 w 454"/>
                  <a:gd name="T13" fmla="*/ 933 h 4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4"/>
                  <a:gd name="T22" fmla="*/ 0 h 453"/>
                  <a:gd name="T23" fmla="*/ 454 w 454"/>
                  <a:gd name="T24" fmla="*/ 453 h 4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4" h="453">
                    <a:moveTo>
                      <a:pt x="0" y="181"/>
                    </a:moveTo>
                    <a:lnTo>
                      <a:pt x="227" y="0"/>
                    </a:lnTo>
                    <a:lnTo>
                      <a:pt x="409" y="45"/>
                    </a:lnTo>
                    <a:lnTo>
                      <a:pt x="454" y="227"/>
                    </a:lnTo>
                    <a:lnTo>
                      <a:pt x="363" y="453"/>
                    </a:lnTo>
                    <a:lnTo>
                      <a:pt x="0" y="227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03" name="AutoShape 32"/>
              <p:cNvSpPr>
                <a:spLocks noChangeArrowheads="1"/>
              </p:cNvSpPr>
              <p:nvPr/>
            </p:nvSpPr>
            <p:spPr bwMode="auto">
              <a:xfrm rot="1825745">
                <a:off x="1565" y="300"/>
                <a:ext cx="499" cy="99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3 w 21600"/>
                  <a:gd name="T13" fmla="*/ 0 h 21600"/>
                  <a:gd name="T14" fmla="*/ 21297 w 21600"/>
                  <a:gd name="T15" fmla="*/ 1274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727" y="10454"/>
                    </a:moveTo>
                    <a:cubicBezTo>
                      <a:pt x="2912" y="6130"/>
                      <a:pt x="6472" y="2719"/>
                      <a:pt x="10800" y="2720"/>
                    </a:cubicBezTo>
                    <a:cubicBezTo>
                      <a:pt x="15127" y="2720"/>
                      <a:pt x="18687" y="6130"/>
                      <a:pt x="18872" y="10454"/>
                    </a:cubicBezTo>
                    <a:lnTo>
                      <a:pt x="21590" y="10337"/>
                    </a:lnTo>
                    <a:cubicBezTo>
                      <a:pt x="21342" y="4558"/>
                      <a:pt x="16584" y="-1"/>
                      <a:pt x="10799" y="0"/>
                    </a:cubicBezTo>
                    <a:cubicBezTo>
                      <a:pt x="5015" y="0"/>
                      <a:pt x="257" y="4558"/>
                      <a:pt x="9" y="10337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4096" name="Freeform 33"/>
            <p:cNvSpPr>
              <a:spLocks/>
            </p:cNvSpPr>
            <p:nvPr/>
          </p:nvSpPr>
          <p:spPr bwMode="auto">
            <a:xfrm>
              <a:off x="3830" y="3378"/>
              <a:ext cx="742" cy="802"/>
            </a:xfrm>
            <a:custGeom>
              <a:avLst/>
              <a:gdLst>
                <a:gd name="T0" fmla="*/ 12 w 944"/>
                <a:gd name="T1" fmla="*/ 2 h 1051"/>
                <a:gd name="T2" fmla="*/ 13 w 944"/>
                <a:gd name="T3" fmla="*/ 5 h 1051"/>
                <a:gd name="T4" fmla="*/ 3 w 944"/>
                <a:gd name="T5" fmla="*/ 9 h 1051"/>
                <a:gd name="T6" fmla="*/ 2 w 944"/>
                <a:gd name="T7" fmla="*/ 11 h 1051"/>
                <a:gd name="T8" fmla="*/ 4 w 944"/>
                <a:gd name="T9" fmla="*/ 10 h 1051"/>
                <a:gd name="T10" fmla="*/ 10 w 944"/>
                <a:gd name="T11" fmla="*/ 8 h 1051"/>
                <a:gd name="T12" fmla="*/ 15 w 944"/>
                <a:gd name="T13" fmla="*/ 6 h 1051"/>
                <a:gd name="T14" fmla="*/ 15 w 944"/>
                <a:gd name="T15" fmla="*/ 3 h 1051"/>
                <a:gd name="T16" fmla="*/ 12 w 944"/>
                <a:gd name="T17" fmla="*/ 0 h 10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44"/>
                <a:gd name="T28" fmla="*/ 0 h 1051"/>
                <a:gd name="T29" fmla="*/ 944 w 944"/>
                <a:gd name="T30" fmla="*/ 1051 h 10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44" h="1051">
                  <a:moveTo>
                    <a:pt x="732" y="182"/>
                  </a:moveTo>
                  <a:cubicBezTo>
                    <a:pt x="800" y="299"/>
                    <a:pt x="869" y="416"/>
                    <a:pt x="778" y="545"/>
                  </a:cubicBezTo>
                  <a:cubicBezTo>
                    <a:pt x="687" y="674"/>
                    <a:pt x="316" y="870"/>
                    <a:pt x="188" y="953"/>
                  </a:cubicBezTo>
                  <a:cubicBezTo>
                    <a:pt x="60" y="1036"/>
                    <a:pt x="0" y="1037"/>
                    <a:pt x="7" y="1044"/>
                  </a:cubicBezTo>
                  <a:cubicBezTo>
                    <a:pt x="14" y="1051"/>
                    <a:pt x="135" y="1036"/>
                    <a:pt x="233" y="998"/>
                  </a:cubicBezTo>
                  <a:cubicBezTo>
                    <a:pt x="331" y="960"/>
                    <a:pt x="490" y="878"/>
                    <a:pt x="596" y="817"/>
                  </a:cubicBezTo>
                  <a:cubicBezTo>
                    <a:pt x="702" y="756"/>
                    <a:pt x="815" y="718"/>
                    <a:pt x="868" y="635"/>
                  </a:cubicBezTo>
                  <a:cubicBezTo>
                    <a:pt x="921" y="552"/>
                    <a:pt x="944" y="424"/>
                    <a:pt x="914" y="318"/>
                  </a:cubicBezTo>
                  <a:cubicBezTo>
                    <a:pt x="884" y="212"/>
                    <a:pt x="785" y="106"/>
                    <a:pt x="687" y="0"/>
                  </a:cubicBezTo>
                </a:path>
              </a:pathLst>
            </a:custGeom>
            <a:solidFill>
              <a:srgbClr val="99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97" name="Oval 34"/>
            <p:cNvSpPr>
              <a:spLocks noChangeArrowheads="1"/>
            </p:cNvSpPr>
            <p:nvPr/>
          </p:nvSpPr>
          <p:spPr bwMode="auto">
            <a:xfrm rot="-1300050">
              <a:off x="2986" y="3240"/>
              <a:ext cx="1462" cy="830"/>
            </a:xfrm>
            <a:prstGeom prst="ellipse">
              <a:avLst/>
            </a:prstGeom>
            <a:solidFill>
              <a:srgbClr val="969696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1000"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44098" name="Oval 35"/>
            <p:cNvSpPr>
              <a:spLocks noChangeArrowheads="1"/>
            </p:cNvSpPr>
            <p:nvPr/>
          </p:nvSpPr>
          <p:spPr bwMode="auto">
            <a:xfrm>
              <a:off x="3223" y="3760"/>
              <a:ext cx="144" cy="1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1000"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44099" name="Oval 36"/>
            <p:cNvSpPr>
              <a:spLocks noChangeArrowheads="1"/>
            </p:cNvSpPr>
            <p:nvPr/>
          </p:nvSpPr>
          <p:spPr bwMode="auto">
            <a:xfrm>
              <a:off x="3296" y="3760"/>
              <a:ext cx="71" cy="6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1000"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44100" name="Oval 37"/>
            <p:cNvSpPr>
              <a:spLocks noChangeArrowheads="1"/>
            </p:cNvSpPr>
            <p:nvPr/>
          </p:nvSpPr>
          <p:spPr bwMode="auto">
            <a:xfrm>
              <a:off x="3045" y="3932"/>
              <a:ext cx="144" cy="138"/>
            </a:xfrm>
            <a:prstGeom prst="ellipse">
              <a:avLst/>
            </a:prstGeom>
            <a:solidFill>
              <a:srgbClr val="33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1000"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44101" name="AutoShape 38"/>
            <p:cNvSpPr>
              <a:spLocks noChangeArrowheads="1"/>
            </p:cNvSpPr>
            <p:nvPr/>
          </p:nvSpPr>
          <p:spPr bwMode="auto">
            <a:xfrm rot="1245296">
              <a:off x="3331" y="3205"/>
              <a:ext cx="392" cy="7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76 w 21600"/>
                <a:gd name="T13" fmla="*/ 0 h 21600"/>
                <a:gd name="T14" fmla="*/ 21324 w 21600"/>
                <a:gd name="T15" fmla="*/ 1275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727" y="10454"/>
                  </a:moveTo>
                  <a:cubicBezTo>
                    <a:pt x="2912" y="6130"/>
                    <a:pt x="6472" y="2719"/>
                    <a:pt x="10800" y="2720"/>
                  </a:cubicBezTo>
                  <a:cubicBezTo>
                    <a:pt x="15127" y="2720"/>
                    <a:pt x="18687" y="6130"/>
                    <a:pt x="18872" y="10454"/>
                  </a:cubicBezTo>
                  <a:lnTo>
                    <a:pt x="21590" y="10337"/>
                  </a:lnTo>
                  <a:cubicBezTo>
                    <a:pt x="21342" y="4558"/>
                    <a:pt x="16584" y="-1"/>
                    <a:pt x="10799" y="0"/>
                  </a:cubicBezTo>
                  <a:cubicBezTo>
                    <a:pt x="5015" y="0"/>
                    <a:pt x="257" y="4558"/>
                    <a:pt x="9" y="1033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8214" name="Oval 326"/>
          <p:cNvSpPr>
            <a:spLocks noChangeArrowheads="1"/>
          </p:cNvSpPr>
          <p:nvPr/>
        </p:nvSpPr>
        <p:spPr bwMode="auto">
          <a:xfrm>
            <a:off x="5214942" y="5572140"/>
            <a:ext cx="490538" cy="490538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 sz="1600" b="1">
              <a:latin typeface="Calibri" pitchFamily="34" charset="0"/>
              <a:ea typeface="ＭＳ Ｐゴシック" pitchFamily="34" charset="-128"/>
            </a:endParaRPr>
          </a:p>
        </p:txBody>
      </p:sp>
      <p:grpSp>
        <p:nvGrpSpPr>
          <p:cNvPr id="11" name="Group 335"/>
          <p:cNvGrpSpPr>
            <a:grpSpLocks/>
          </p:cNvGrpSpPr>
          <p:nvPr/>
        </p:nvGrpSpPr>
        <p:grpSpPr bwMode="auto">
          <a:xfrm>
            <a:off x="5600693" y="4524375"/>
            <a:ext cx="1454150" cy="903288"/>
            <a:chOff x="3959" y="2855"/>
            <a:chExt cx="916" cy="569"/>
          </a:xfrm>
        </p:grpSpPr>
        <p:sp>
          <p:nvSpPr>
            <p:cNvPr id="44093" name="Freeform 329"/>
            <p:cNvSpPr>
              <a:spLocks/>
            </p:cNvSpPr>
            <p:nvPr/>
          </p:nvSpPr>
          <p:spPr bwMode="auto">
            <a:xfrm>
              <a:off x="3959" y="3115"/>
              <a:ext cx="644" cy="309"/>
            </a:xfrm>
            <a:custGeom>
              <a:avLst/>
              <a:gdLst>
                <a:gd name="T0" fmla="*/ 0 w 548"/>
                <a:gd name="T1" fmla="*/ 309 h 309"/>
                <a:gd name="T2" fmla="*/ 3408 w 548"/>
                <a:gd name="T3" fmla="*/ 65 h 309"/>
                <a:gd name="T4" fmla="*/ 7252 w 548"/>
                <a:gd name="T5" fmla="*/ 0 h 309"/>
                <a:gd name="T6" fmla="*/ 0 60000 65536"/>
                <a:gd name="T7" fmla="*/ 0 60000 65536"/>
                <a:gd name="T8" fmla="*/ 0 60000 65536"/>
                <a:gd name="T9" fmla="*/ 0 w 548"/>
                <a:gd name="T10" fmla="*/ 0 h 309"/>
                <a:gd name="T11" fmla="*/ 548 w 548"/>
                <a:gd name="T12" fmla="*/ 309 h 3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8" h="309">
                  <a:moveTo>
                    <a:pt x="0" y="309"/>
                  </a:moveTo>
                  <a:cubicBezTo>
                    <a:pt x="83" y="212"/>
                    <a:pt x="167" y="116"/>
                    <a:pt x="258" y="65"/>
                  </a:cubicBezTo>
                  <a:cubicBezTo>
                    <a:pt x="349" y="14"/>
                    <a:pt x="448" y="7"/>
                    <a:pt x="548" y="0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218" name="Text Box 330"/>
            <p:cNvSpPr txBox="1">
              <a:spLocks noChangeArrowheads="1"/>
            </p:cNvSpPr>
            <p:nvPr/>
          </p:nvSpPr>
          <p:spPr bwMode="auto">
            <a:xfrm>
              <a:off x="4579" y="2855"/>
              <a:ext cx="296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4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?</a:t>
              </a:r>
            </a:p>
          </p:txBody>
        </p:sp>
      </p:grpSp>
      <p:sp>
        <p:nvSpPr>
          <p:cNvPr id="38219" name="Text Box 331"/>
          <p:cNvSpPr txBox="1">
            <a:spLocks noChangeArrowheads="1"/>
          </p:cNvSpPr>
          <p:nvPr/>
        </p:nvSpPr>
        <p:spPr bwMode="auto">
          <a:xfrm>
            <a:off x="6176521" y="5286388"/>
            <a:ext cx="130195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ja-JP" b="1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b="1" dirty="0">
                <a:latin typeface="Calibri" pitchFamily="34" charset="0"/>
              </a:rPr>
              <a:t>临床表现</a:t>
            </a:r>
            <a:r>
              <a:rPr lang="en-US" altLang="ja-JP" b="1" dirty="0">
                <a:latin typeface="Calibri" pitchFamily="34" charset="0"/>
              </a:rPr>
              <a:t>?</a:t>
            </a:r>
          </a:p>
          <a:p>
            <a:pPr>
              <a:buFont typeface="Arial" pitchFamily="34" charset="0"/>
              <a:buChar char="•"/>
            </a:pPr>
            <a:r>
              <a:rPr lang="zh-CN" altLang="en-US" b="1" dirty="0">
                <a:latin typeface="Calibri" pitchFamily="34" charset="0"/>
              </a:rPr>
              <a:t>预后</a:t>
            </a:r>
            <a:r>
              <a:rPr lang="en-US" altLang="ja-JP" b="1" dirty="0">
                <a:latin typeface="Calibri" pitchFamily="34" charset="0"/>
              </a:rPr>
              <a:t>?</a:t>
            </a:r>
          </a:p>
        </p:txBody>
      </p:sp>
      <p:sp>
        <p:nvSpPr>
          <p:cNvPr id="20532" name="Text Box 102"/>
          <p:cNvSpPr txBox="1">
            <a:spLocks noChangeArrowheads="1"/>
          </p:cNvSpPr>
          <p:nvPr/>
        </p:nvSpPr>
        <p:spPr bwMode="auto">
          <a:xfrm>
            <a:off x="733425" y="288925"/>
            <a:ext cx="598488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i="1">
                <a:solidFill>
                  <a:schemeClr val="bg1"/>
                </a:solidFill>
                <a:latin typeface="+mn-lt"/>
              </a:rPr>
              <a:t>Col17</a:t>
            </a:r>
            <a:r>
              <a:rPr lang="en-US" altLang="ja-JP" sz="1000" i="1" baseline="30000">
                <a:solidFill>
                  <a:schemeClr val="bg1"/>
                </a:solidFill>
                <a:latin typeface="+mn-lt"/>
              </a:rPr>
              <a:t>+/+</a:t>
            </a:r>
          </a:p>
        </p:txBody>
      </p:sp>
      <p:sp>
        <p:nvSpPr>
          <p:cNvPr id="20533" name="Text Box 103"/>
          <p:cNvSpPr txBox="1">
            <a:spLocks noChangeArrowheads="1"/>
          </p:cNvSpPr>
          <p:nvPr/>
        </p:nvSpPr>
        <p:spPr bwMode="auto">
          <a:xfrm>
            <a:off x="744538" y="1030288"/>
            <a:ext cx="630237" cy="24606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i="1">
                <a:solidFill>
                  <a:schemeClr val="bg1"/>
                </a:solidFill>
                <a:latin typeface="+mn-lt"/>
              </a:rPr>
              <a:t>Col17</a:t>
            </a:r>
            <a:r>
              <a:rPr lang="en-US" altLang="ja-JP" sz="1000" i="1" baseline="30000">
                <a:solidFill>
                  <a:schemeClr val="bg1"/>
                </a:solidFill>
                <a:latin typeface="+mn-lt"/>
              </a:rPr>
              <a:t>m-/-</a:t>
            </a:r>
          </a:p>
        </p:txBody>
      </p:sp>
      <p:sp>
        <p:nvSpPr>
          <p:cNvPr id="20535" name="Text Box 105"/>
          <p:cNvSpPr txBox="1">
            <a:spLocks noChangeArrowheads="1"/>
          </p:cNvSpPr>
          <p:nvPr/>
        </p:nvSpPr>
        <p:spPr bwMode="auto">
          <a:xfrm>
            <a:off x="738188" y="1981200"/>
            <a:ext cx="603250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b="1">
                <a:solidFill>
                  <a:schemeClr val="bg1"/>
                </a:solidFill>
                <a:latin typeface="+mn-lt"/>
              </a:rPr>
              <a:t>Col17(-)</a:t>
            </a:r>
          </a:p>
        </p:txBody>
      </p:sp>
      <p:sp>
        <p:nvSpPr>
          <p:cNvPr id="99" name="标题 1"/>
          <p:cNvSpPr txBox="1">
            <a:spLocks/>
          </p:cNvSpPr>
          <p:nvPr/>
        </p:nvSpPr>
        <p:spPr bwMode="auto">
          <a:xfrm>
            <a:off x="914400" y="357166"/>
            <a:ext cx="8229600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  <a:cs typeface="+mj-cs"/>
              </a:rPr>
              <a:t>理论依据和既往报导</a:t>
            </a:r>
            <a:endParaRPr kumimoji="0" lang="zh-CN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382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D0B7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82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82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03" grpId="0" animBg="1"/>
      <p:bldP spid="38214" grpId="0" animBg="1"/>
      <p:bldP spid="382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5058" name="Picture 7" descr="KO 3m anal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13" y="3446463"/>
            <a:ext cx="2865437" cy="206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9" descr="KO 3m oral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88" y="1331913"/>
            <a:ext cx="2860675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Text Box 10"/>
          <p:cNvSpPr txBox="1">
            <a:spLocks noChangeArrowheads="1"/>
          </p:cNvSpPr>
          <p:nvPr/>
        </p:nvSpPr>
        <p:spPr bwMode="auto">
          <a:xfrm>
            <a:off x="100013" y="701675"/>
            <a:ext cx="27638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atin typeface="+mj-lt"/>
                <a:ea typeface="+mn-ea"/>
              </a:rPr>
              <a:t>未治疗的</a:t>
            </a:r>
            <a:endParaRPr lang="en-US" altLang="zh-CN" sz="2000" b="1" dirty="0">
              <a:latin typeface="+mj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atin typeface="+mj-lt"/>
                <a:ea typeface="+mn-ea"/>
              </a:rPr>
              <a:t>敲除</a:t>
            </a:r>
            <a:r>
              <a:rPr lang="en-US" altLang="zh-CN" sz="2000" b="1" dirty="0">
                <a:latin typeface="+mj-lt"/>
                <a:ea typeface="+mn-ea"/>
              </a:rPr>
              <a:t>17</a:t>
            </a:r>
            <a:r>
              <a:rPr lang="zh-CN" altLang="en-US" sz="2000" b="1" dirty="0">
                <a:latin typeface="+mj-lt"/>
                <a:ea typeface="+mn-ea"/>
              </a:rPr>
              <a:t>型胶原鼠</a:t>
            </a:r>
            <a:r>
              <a:rPr lang="en-US" altLang="ja-JP" sz="2000" b="1" i="1" dirty="0">
                <a:latin typeface="+mj-lt"/>
                <a:ea typeface="+mn-ea"/>
              </a:rPr>
              <a:t>Col17</a:t>
            </a:r>
            <a:r>
              <a:rPr lang="en-US" altLang="ja-JP" sz="2000" b="1" i="1" baseline="30000" dirty="0">
                <a:latin typeface="+mj-lt"/>
                <a:ea typeface="+mn-ea"/>
              </a:rPr>
              <a:t>-/-</a:t>
            </a:r>
            <a:endParaRPr lang="en-US" altLang="ja-JP" sz="2000" b="1" i="1" dirty="0">
              <a:latin typeface="+mj-lt"/>
              <a:ea typeface="+mn-ea"/>
            </a:endParaRPr>
          </a:p>
        </p:txBody>
      </p:sp>
      <p:grpSp>
        <p:nvGrpSpPr>
          <p:cNvPr id="2" name="Group 82"/>
          <p:cNvGrpSpPr>
            <a:grpSpLocks/>
          </p:cNvGrpSpPr>
          <p:nvPr/>
        </p:nvGrpSpPr>
        <p:grpSpPr bwMode="auto">
          <a:xfrm>
            <a:off x="6002338" y="739775"/>
            <a:ext cx="3024187" cy="4770438"/>
            <a:chOff x="1849" y="641"/>
            <a:chExt cx="1905" cy="3005"/>
          </a:xfrm>
        </p:grpSpPr>
        <p:pic>
          <p:nvPicPr>
            <p:cNvPr id="45073" name="Picture 4" descr="BMT 3m anal 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51" y="2344"/>
              <a:ext cx="1803" cy="1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74" name="Picture 6" descr="BMT 3m oral 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53" y="1019"/>
              <a:ext cx="1804" cy="1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32" name="Text Box 11"/>
            <p:cNvSpPr txBox="1">
              <a:spLocks noChangeArrowheads="1"/>
            </p:cNvSpPr>
            <p:nvPr/>
          </p:nvSpPr>
          <p:spPr bwMode="auto">
            <a:xfrm>
              <a:off x="1849" y="641"/>
              <a:ext cx="1905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latin typeface="+mj-lt"/>
                  <a:ea typeface="+mn-ea"/>
                </a:rPr>
                <a:t>移植正常骨髓治疗的小鼠</a:t>
              </a:r>
              <a:endParaRPr lang="en-US" altLang="zh-CN" sz="2000" b="1" dirty="0">
                <a:latin typeface="+mj-lt"/>
                <a:ea typeface="+mn-ea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000" b="1" dirty="0">
                  <a:latin typeface="+mj-lt"/>
                  <a:ea typeface="+mn-ea"/>
                </a:rPr>
                <a:t> </a:t>
              </a:r>
              <a:r>
                <a:rPr lang="en-US" altLang="ja-JP" sz="2000" b="1" i="1" dirty="0">
                  <a:latin typeface="+mj-lt"/>
                  <a:ea typeface="+mn-ea"/>
                </a:rPr>
                <a:t>Col17</a:t>
              </a:r>
              <a:r>
                <a:rPr lang="en-US" altLang="ja-JP" sz="2000" b="1" i="1" baseline="30000" dirty="0">
                  <a:latin typeface="+mj-lt"/>
                  <a:ea typeface="+mn-ea"/>
                </a:rPr>
                <a:t>-/-</a:t>
              </a:r>
              <a:r>
                <a:rPr lang="en-US" altLang="ja-JP" sz="2000" b="1" dirty="0">
                  <a:latin typeface="+mj-lt"/>
                  <a:ea typeface="+mn-ea"/>
                </a:rPr>
                <a:t> </a:t>
              </a:r>
            </a:p>
          </p:txBody>
        </p:sp>
      </p:grpSp>
      <p:sp>
        <p:nvSpPr>
          <p:cNvPr id="25609" name="AutoShape 469"/>
          <p:cNvSpPr>
            <a:spLocks noChangeArrowheads="1"/>
          </p:cNvSpPr>
          <p:nvPr/>
        </p:nvSpPr>
        <p:spPr bwMode="auto">
          <a:xfrm>
            <a:off x="1038225" y="2760663"/>
            <a:ext cx="314325" cy="461962"/>
          </a:xfrm>
          <a:prstGeom prst="upArrow">
            <a:avLst>
              <a:gd name="adj1" fmla="val 49398"/>
              <a:gd name="adj2" fmla="val 698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 b="1">
              <a:latin typeface="+mj-lt"/>
              <a:ea typeface="+mn-ea"/>
            </a:endParaRPr>
          </a:p>
        </p:txBody>
      </p:sp>
      <p:sp>
        <p:nvSpPr>
          <p:cNvPr id="25610" name="AutoShape 470"/>
          <p:cNvSpPr>
            <a:spLocks noChangeArrowheads="1"/>
          </p:cNvSpPr>
          <p:nvPr/>
        </p:nvSpPr>
        <p:spPr bwMode="auto">
          <a:xfrm rot="-2184245">
            <a:off x="1897063" y="4783138"/>
            <a:ext cx="338137" cy="496887"/>
          </a:xfrm>
          <a:prstGeom prst="upArrow">
            <a:avLst>
              <a:gd name="adj1" fmla="val 49398"/>
              <a:gd name="adj2" fmla="val 698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 b="1">
              <a:latin typeface="+mj-lt"/>
              <a:ea typeface="+mn-ea"/>
            </a:endParaRPr>
          </a:p>
        </p:txBody>
      </p:sp>
      <p:sp>
        <p:nvSpPr>
          <p:cNvPr id="25611" name="AutoShape 471"/>
          <p:cNvSpPr>
            <a:spLocks noChangeArrowheads="1"/>
          </p:cNvSpPr>
          <p:nvPr/>
        </p:nvSpPr>
        <p:spPr bwMode="auto">
          <a:xfrm rot="8587344">
            <a:off x="500063" y="1481138"/>
            <a:ext cx="392112" cy="576262"/>
          </a:xfrm>
          <a:prstGeom prst="upArrow">
            <a:avLst>
              <a:gd name="adj1" fmla="val 49398"/>
              <a:gd name="adj2" fmla="val 698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 b="1">
              <a:latin typeface="+mj-lt"/>
              <a:ea typeface="+mn-ea"/>
            </a:endParaRPr>
          </a:p>
        </p:txBody>
      </p:sp>
      <p:sp>
        <p:nvSpPr>
          <p:cNvPr id="52236" name="Text Box 472"/>
          <p:cNvSpPr txBox="1">
            <a:spLocks noChangeArrowheads="1"/>
          </p:cNvSpPr>
          <p:nvPr/>
        </p:nvSpPr>
        <p:spPr bwMode="auto">
          <a:xfrm>
            <a:off x="3138488" y="5546725"/>
            <a:ext cx="2524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latin typeface="+mj-lt"/>
                <a:ea typeface="+mn-ea"/>
              </a:rPr>
              <a:t>生后</a:t>
            </a:r>
            <a:r>
              <a:rPr lang="en-US" altLang="zh-CN" b="1" dirty="0">
                <a:latin typeface="+mj-lt"/>
                <a:ea typeface="+mn-ea"/>
              </a:rPr>
              <a:t>125</a:t>
            </a:r>
            <a:r>
              <a:rPr lang="zh-CN" altLang="en-US" b="1" dirty="0">
                <a:latin typeface="+mj-lt"/>
                <a:ea typeface="+mn-ea"/>
              </a:rPr>
              <a:t>天</a:t>
            </a:r>
            <a:r>
              <a:rPr lang="en-US" altLang="ja-JP" b="1" dirty="0">
                <a:latin typeface="+mj-lt"/>
                <a:ea typeface="+mn-ea"/>
              </a:rPr>
              <a:t>(</a:t>
            </a:r>
            <a:r>
              <a:rPr lang="zh-CN" altLang="en-US" b="1" dirty="0">
                <a:latin typeface="+mj-lt"/>
                <a:ea typeface="+mn-ea"/>
              </a:rPr>
              <a:t>移植后</a:t>
            </a:r>
            <a:r>
              <a:rPr lang="en-US" altLang="zh-CN" b="1" dirty="0">
                <a:latin typeface="+mj-lt"/>
                <a:ea typeface="+mn-ea"/>
              </a:rPr>
              <a:t>90</a:t>
            </a:r>
            <a:r>
              <a:rPr lang="zh-CN" altLang="en-US" b="1" dirty="0">
                <a:latin typeface="+mj-lt"/>
                <a:ea typeface="+mn-ea"/>
              </a:rPr>
              <a:t>天</a:t>
            </a:r>
            <a:r>
              <a:rPr lang="en-US" altLang="ja-JP" b="1" dirty="0">
                <a:latin typeface="+mj-lt"/>
                <a:ea typeface="+mn-ea"/>
              </a:rPr>
              <a:t>)</a:t>
            </a:r>
          </a:p>
        </p:txBody>
      </p:sp>
      <p:sp>
        <p:nvSpPr>
          <p:cNvPr id="45066" name="Rectangle 479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898525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临床表现</a:t>
            </a:r>
            <a:endParaRPr lang="en-US" altLang="ja-JP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5692" name="Text Box 92"/>
          <p:cNvSpPr txBox="1">
            <a:spLocks noChangeArrowheads="1"/>
          </p:cNvSpPr>
          <p:nvPr/>
        </p:nvSpPr>
        <p:spPr bwMode="auto">
          <a:xfrm>
            <a:off x="182563" y="5984875"/>
            <a:ext cx="8794750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b="1" u="sng" dirty="0">
                <a:latin typeface="宋体" pitchFamily="2" charset="-122"/>
              </a:rPr>
              <a:t>移植了带有荧光蛋白的正常小鼠骨髓的小鼠</a:t>
            </a:r>
            <a:r>
              <a:rPr lang="zh-CN" altLang="en-US" b="1" dirty="0">
                <a:latin typeface="宋体" pitchFamily="2" charset="-122"/>
              </a:rPr>
              <a:t>皮损</a:t>
            </a:r>
            <a:endParaRPr lang="en-US" altLang="zh-CN" b="1" dirty="0">
              <a:latin typeface="宋体" pitchFamily="2" charset="-122"/>
            </a:endParaRPr>
          </a:p>
          <a:p>
            <a:r>
              <a:rPr lang="zh-CN" altLang="en-US" b="1" dirty="0">
                <a:latin typeface="宋体" pitchFamily="2" charset="-122"/>
              </a:rPr>
              <a:t> 轻于</a:t>
            </a:r>
            <a:r>
              <a:rPr lang="zh-CN" altLang="en-US" b="1" u="sng" dirty="0">
                <a:latin typeface="宋体" pitchFamily="2" charset="-122"/>
              </a:rPr>
              <a:t>未治疗小鼠</a:t>
            </a:r>
            <a:r>
              <a:rPr lang="zh-CN" altLang="en-US" b="1" dirty="0">
                <a:latin typeface="宋体" pitchFamily="2" charset="-122"/>
              </a:rPr>
              <a:t>及</a:t>
            </a:r>
            <a:r>
              <a:rPr lang="zh-CN" altLang="en-US" b="1" u="sng" dirty="0">
                <a:latin typeface="宋体" pitchFamily="2" charset="-122"/>
              </a:rPr>
              <a:t>使用</a:t>
            </a:r>
            <a:r>
              <a:rPr lang="en-US" altLang="zh-CN" b="1" u="sng" dirty="0">
                <a:latin typeface="宋体" pitchFamily="2" charset="-122"/>
              </a:rPr>
              <a:t>EB</a:t>
            </a:r>
            <a:r>
              <a:rPr lang="zh-CN" altLang="en-US" b="1" u="sng" dirty="0">
                <a:latin typeface="宋体" pitchFamily="2" charset="-122"/>
              </a:rPr>
              <a:t>小鼠作为供体的对照组小鼠</a:t>
            </a:r>
            <a:r>
              <a:rPr lang="zh-CN" altLang="en-US" b="1" dirty="0">
                <a:latin typeface="宋体" pitchFamily="2" charset="-122"/>
              </a:rPr>
              <a:t>，证明移植治疗有效</a:t>
            </a:r>
            <a:endParaRPr lang="en-US" altLang="ja-JP" b="1" dirty="0">
              <a:latin typeface="宋体" pitchFamily="2" charset="-122"/>
              <a:ea typeface="ＭＳ Ｐゴシック" pitchFamily="34" charset="-128"/>
            </a:endParaRPr>
          </a:p>
        </p:txBody>
      </p:sp>
      <p:grpSp>
        <p:nvGrpSpPr>
          <p:cNvPr id="4" name="Group 82"/>
          <p:cNvGrpSpPr>
            <a:grpSpLocks/>
          </p:cNvGrpSpPr>
          <p:nvPr/>
        </p:nvGrpSpPr>
        <p:grpSpPr bwMode="auto">
          <a:xfrm>
            <a:off x="3005138" y="1333500"/>
            <a:ext cx="2867025" cy="4173538"/>
            <a:chOff x="3703" y="904"/>
            <a:chExt cx="1659" cy="2414"/>
          </a:xfrm>
        </p:grpSpPr>
        <p:pic>
          <p:nvPicPr>
            <p:cNvPr id="45071" name="Picture 102" descr="DSC02211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3" y="904"/>
              <a:ext cx="1649" cy="1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72" name="Picture 103" descr="DSC02305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3" y="2130"/>
              <a:ext cx="1649" cy="1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2305" name="Text Box 11"/>
          <p:cNvSpPr txBox="1">
            <a:spLocks noChangeArrowheads="1"/>
          </p:cNvSpPr>
          <p:nvPr/>
        </p:nvSpPr>
        <p:spPr bwMode="auto">
          <a:xfrm>
            <a:off x="2709863" y="779463"/>
            <a:ext cx="35194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latin typeface="+mj-lt"/>
                <a:ea typeface="+mn-ea"/>
              </a:rPr>
              <a:t>敲除</a:t>
            </a:r>
            <a:r>
              <a:rPr lang="en-US" altLang="zh-CN" b="1" dirty="0">
                <a:latin typeface="+mj-lt"/>
                <a:ea typeface="+mn-ea"/>
              </a:rPr>
              <a:t>17</a:t>
            </a:r>
            <a:r>
              <a:rPr lang="zh-CN" altLang="en-US" b="1" dirty="0">
                <a:latin typeface="+mj-lt"/>
                <a:ea typeface="+mn-ea"/>
              </a:rPr>
              <a:t>型胶原的</a:t>
            </a:r>
            <a:r>
              <a:rPr lang="en-US" altLang="zh-CN" b="1" dirty="0">
                <a:latin typeface="+mj-lt"/>
                <a:ea typeface="+mn-ea"/>
              </a:rPr>
              <a:t>EB</a:t>
            </a:r>
            <a:r>
              <a:rPr lang="zh-CN" altLang="en-US" b="1" dirty="0">
                <a:latin typeface="+mj-lt"/>
                <a:ea typeface="+mn-ea"/>
              </a:rPr>
              <a:t>鼠</a:t>
            </a:r>
            <a:endParaRPr lang="en-US" altLang="zh-CN" b="1" dirty="0">
              <a:latin typeface="+mj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latin typeface="+mj-lt"/>
                <a:ea typeface="+mn-ea"/>
              </a:rPr>
              <a:t>作为供体</a:t>
            </a:r>
            <a:r>
              <a:rPr lang="en-US" altLang="ja-JP" b="1" dirty="0">
                <a:latin typeface="+mj-lt"/>
                <a:ea typeface="+mn-ea"/>
              </a:rPr>
              <a:t>: </a:t>
            </a:r>
            <a:r>
              <a:rPr lang="en-US" altLang="ja-JP" b="1" i="1" dirty="0">
                <a:latin typeface="+mj-lt"/>
                <a:ea typeface="+mn-ea"/>
              </a:rPr>
              <a:t>Col17</a:t>
            </a:r>
            <a:r>
              <a:rPr lang="en-US" altLang="ja-JP" b="1" i="1" baseline="30000" dirty="0">
                <a:latin typeface="+mj-lt"/>
                <a:ea typeface="+mn-ea"/>
              </a:rPr>
              <a:t>-/-</a:t>
            </a:r>
            <a:endParaRPr lang="en-US" altLang="ja-JP" b="1" dirty="0">
              <a:latin typeface="+mj-lt"/>
              <a:ea typeface="+mn-ea"/>
            </a:endParaRPr>
          </a:p>
        </p:txBody>
      </p:sp>
      <p:sp>
        <p:nvSpPr>
          <p:cNvPr id="3" name="AutoShape 470"/>
          <p:cNvSpPr>
            <a:spLocks noChangeArrowheads="1"/>
          </p:cNvSpPr>
          <p:nvPr/>
        </p:nvSpPr>
        <p:spPr bwMode="auto">
          <a:xfrm rot="-2184245">
            <a:off x="4532313" y="4637088"/>
            <a:ext cx="338137" cy="496887"/>
          </a:xfrm>
          <a:prstGeom prst="upArrow">
            <a:avLst>
              <a:gd name="adj1" fmla="val 49398"/>
              <a:gd name="adj2" fmla="val 698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 b="1">
              <a:latin typeface="+mj-lt"/>
              <a:ea typeface="+mn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5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9" grpId="0" animBg="1"/>
      <p:bldP spid="25610" grpId="0" animBg="1"/>
      <p:bldP spid="25611" grpId="0" animBg="1"/>
      <p:bldP spid="25692" grpId="0" animBg="1"/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3215148"/>
            <a:ext cx="3962400" cy="2963187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7108" name="TextBox 4"/>
          <p:cNvSpPr txBox="1">
            <a:spLocks noChangeArrowheads="1"/>
          </p:cNvSpPr>
          <p:nvPr/>
        </p:nvSpPr>
        <p:spPr bwMode="auto">
          <a:xfrm>
            <a:off x="1295400" y="6143644"/>
            <a:ext cx="3532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i="1" dirty="0"/>
              <a:t>N </a:t>
            </a:r>
            <a:r>
              <a:rPr lang="en-US" altLang="zh-CN" b="1" i="1" dirty="0" err="1"/>
              <a:t>Engl</a:t>
            </a:r>
            <a:r>
              <a:rPr lang="en-US" altLang="zh-CN" b="1" i="1" dirty="0"/>
              <a:t> J Med 2010;363:629-39.</a:t>
            </a:r>
          </a:p>
          <a:p>
            <a:endParaRPr lang="zh-CN" alt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3215148"/>
            <a:ext cx="3888964" cy="2971800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7111" name="TextBox 3"/>
          <p:cNvSpPr txBox="1">
            <a:spLocks noChangeArrowheads="1"/>
          </p:cNvSpPr>
          <p:nvPr/>
        </p:nvSpPr>
        <p:spPr bwMode="auto">
          <a:xfrm>
            <a:off x="5334000" y="6107831"/>
            <a:ext cx="3133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i="1" dirty="0"/>
              <a:t>Lancet 2013; 382: 1214–23.</a:t>
            </a:r>
          </a:p>
          <a:p>
            <a:endParaRPr lang="zh-CN" altLang="en-US" dirty="0"/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5643570" y="1500174"/>
            <a:ext cx="1347788" cy="917575"/>
            <a:chOff x="1701" y="2251"/>
            <a:chExt cx="1089" cy="770"/>
          </a:xfrm>
        </p:grpSpPr>
        <p:grpSp>
          <p:nvGrpSpPr>
            <p:cNvPr id="3" name="Group 58"/>
            <p:cNvGrpSpPr>
              <a:grpSpLocks/>
            </p:cNvGrpSpPr>
            <p:nvPr/>
          </p:nvGrpSpPr>
          <p:grpSpPr bwMode="auto">
            <a:xfrm>
              <a:off x="1701" y="2251"/>
              <a:ext cx="1089" cy="317"/>
              <a:chOff x="2200" y="1026"/>
              <a:chExt cx="2079" cy="621"/>
            </a:xfrm>
          </p:grpSpPr>
          <p:sp>
            <p:nvSpPr>
              <p:cNvPr id="47138" name="Freeform 59"/>
              <p:cNvSpPr>
                <a:spLocks/>
              </p:cNvSpPr>
              <p:nvPr/>
            </p:nvSpPr>
            <p:spPr bwMode="auto">
              <a:xfrm>
                <a:off x="2200" y="1026"/>
                <a:ext cx="2079" cy="621"/>
              </a:xfrm>
              <a:custGeom>
                <a:avLst/>
                <a:gdLst>
                  <a:gd name="T0" fmla="*/ 326 w 2079"/>
                  <a:gd name="T1" fmla="*/ 265 h 621"/>
                  <a:gd name="T2" fmla="*/ 598 w 2079"/>
                  <a:gd name="T3" fmla="*/ 38 h 621"/>
                  <a:gd name="T4" fmla="*/ 1006 w 2079"/>
                  <a:gd name="T5" fmla="*/ 220 h 621"/>
                  <a:gd name="T6" fmla="*/ 1414 w 2079"/>
                  <a:gd name="T7" fmla="*/ 38 h 621"/>
                  <a:gd name="T8" fmla="*/ 2049 w 2079"/>
                  <a:gd name="T9" fmla="*/ 447 h 621"/>
                  <a:gd name="T10" fmla="*/ 1596 w 2079"/>
                  <a:gd name="T11" fmla="*/ 310 h 621"/>
                  <a:gd name="T12" fmla="*/ 1369 w 2079"/>
                  <a:gd name="T13" fmla="*/ 401 h 621"/>
                  <a:gd name="T14" fmla="*/ 1006 w 2079"/>
                  <a:gd name="T15" fmla="*/ 583 h 621"/>
                  <a:gd name="T16" fmla="*/ 643 w 2079"/>
                  <a:gd name="T17" fmla="*/ 447 h 621"/>
                  <a:gd name="T18" fmla="*/ 280 w 2079"/>
                  <a:gd name="T19" fmla="*/ 492 h 621"/>
                  <a:gd name="T20" fmla="*/ 8 w 2079"/>
                  <a:gd name="T21" fmla="*/ 583 h 621"/>
                  <a:gd name="T22" fmla="*/ 326 w 2079"/>
                  <a:gd name="T23" fmla="*/ 265 h 6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79"/>
                  <a:gd name="T37" fmla="*/ 0 h 621"/>
                  <a:gd name="T38" fmla="*/ 2079 w 2079"/>
                  <a:gd name="T39" fmla="*/ 621 h 62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79" h="621">
                    <a:moveTo>
                      <a:pt x="326" y="265"/>
                    </a:moveTo>
                    <a:cubicBezTo>
                      <a:pt x="424" y="174"/>
                      <a:pt x="485" y="45"/>
                      <a:pt x="598" y="38"/>
                    </a:cubicBezTo>
                    <a:cubicBezTo>
                      <a:pt x="711" y="31"/>
                      <a:pt x="870" y="220"/>
                      <a:pt x="1006" y="220"/>
                    </a:cubicBezTo>
                    <a:cubicBezTo>
                      <a:pt x="1142" y="220"/>
                      <a:pt x="1240" y="0"/>
                      <a:pt x="1414" y="38"/>
                    </a:cubicBezTo>
                    <a:cubicBezTo>
                      <a:pt x="1588" y="76"/>
                      <a:pt x="2019" y="402"/>
                      <a:pt x="2049" y="447"/>
                    </a:cubicBezTo>
                    <a:cubicBezTo>
                      <a:pt x="2079" y="492"/>
                      <a:pt x="1709" y="318"/>
                      <a:pt x="1596" y="310"/>
                    </a:cubicBezTo>
                    <a:cubicBezTo>
                      <a:pt x="1483" y="302"/>
                      <a:pt x="1467" y="356"/>
                      <a:pt x="1369" y="401"/>
                    </a:cubicBezTo>
                    <a:cubicBezTo>
                      <a:pt x="1271" y="446"/>
                      <a:pt x="1127" y="575"/>
                      <a:pt x="1006" y="583"/>
                    </a:cubicBezTo>
                    <a:cubicBezTo>
                      <a:pt x="885" y="591"/>
                      <a:pt x="764" y="462"/>
                      <a:pt x="643" y="447"/>
                    </a:cubicBezTo>
                    <a:cubicBezTo>
                      <a:pt x="522" y="432"/>
                      <a:pt x="386" y="469"/>
                      <a:pt x="280" y="492"/>
                    </a:cubicBezTo>
                    <a:cubicBezTo>
                      <a:pt x="174" y="515"/>
                      <a:pt x="0" y="621"/>
                      <a:pt x="8" y="583"/>
                    </a:cubicBezTo>
                    <a:cubicBezTo>
                      <a:pt x="16" y="545"/>
                      <a:pt x="228" y="356"/>
                      <a:pt x="326" y="265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39" name="Oval 60"/>
              <p:cNvSpPr>
                <a:spLocks noChangeArrowheads="1"/>
              </p:cNvSpPr>
              <p:nvPr/>
            </p:nvSpPr>
            <p:spPr bwMode="auto">
              <a:xfrm>
                <a:off x="3061" y="1298"/>
                <a:ext cx="318" cy="1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1600" b="1">
                  <a:ea typeface="MS PGothic" pitchFamily="34" charset="-128"/>
                </a:endParaRPr>
              </a:p>
            </p:txBody>
          </p:sp>
        </p:grpSp>
        <p:grpSp>
          <p:nvGrpSpPr>
            <p:cNvPr id="4" name="Group 61"/>
            <p:cNvGrpSpPr>
              <a:grpSpLocks/>
            </p:cNvGrpSpPr>
            <p:nvPr/>
          </p:nvGrpSpPr>
          <p:grpSpPr bwMode="auto">
            <a:xfrm>
              <a:off x="2063" y="2568"/>
              <a:ext cx="544" cy="453"/>
              <a:chOff x="2699" y="1888"/>
              <a:chExt cx="997" cy="771"/>
            </a:xfrm>
          </p:grpSpPr>
          <p:sp>
            <p:nvSpPr>
              <p:cNvPr id="47136" name="Oval 62"/>
              <p:cNvSpPr>
                <a:spLocks noChangeArrowheads="1"/>
              </p:cNvSpPr>
              <p:nvPr/>
            </p:nvSpPr>
            <p:spPr bwMode="auto">
              <a:xfrm>
                <a:off x="2699" y="1888"/>
                <a:ext cx="997" cy="771"/>
              </a:xfrm>
              <a:prstGeom prst="ellipse">
                <a:avLst/>
              </a:pr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1600" b="1">
                  <a:ea typeface="MS PGothic" pitchFamily="34" charset="-128"/>
                </a:endParaRPr>
              </a:p>
            </p:txBody>
          </p:sp>
          <p:sp>
            <p:nvSpPr>
              <p:cNvPr id="47137" name="Oval 63"/>
              <p:cNvSpPr>
                <a:spLocks noChangeArrowheads="1"/>
              </p:cNvSpPr>
              <p:nvPr/>
            </p:nvSpPr>
            <p:spPr bwMode="auto">
              <a:xfrm>
                <a:off x="2835" y="2024"/>
                <a:ext cx="680" cy="545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1600" b="1">
                  <a:ea typeface="MS PGothic" pitchFamily="34" charset="-128"/>
                </a:endParaRPr>
              </a:p>
            </p:txBody>
          </p:sp>
        </p:grpSp>
      </p:grpSp>
      <p:cxnSp>
        <p:nvCxnSpPr>
          <p:cNvPr id="54" name="直接连接符 53"/>
          <p:cNvCxnSpPr/>
          <p:nvPr/>
        </p:nvCxnSpPr>
        <p:spPr>
          <a:xfrm>
            <a:off x="0" y="3124200"/>
            <a:ext cx="9144000" cy="158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7467600" y="2192338"/>
            <a:ext cx="1022350" cy="855662"/>
            <a:chOff x="3611" y="663"/>
            <a:chExt cx="1614" cy="1352"/>
          </a:xfrm>
        </p:grpSpPr>
        <p:sp>
          <p:nvSpPr>
            <p:cNvPr id="47130" name="Freeform 3"/>
            <p:cNvSpPr>
              <a:spLocks/>
            </p:cNvSpPr>
            <p:nvPr/>
          </p:nvSpPr>
          <p:spPr bwMode="auto">
            <a:xfrm rot="-461681">
              <a:off x="3611" y="663"/>
              <a:ext cx="1614" cy="1046"/>
            </a:xfrm>
            <a:custGeom>
              <a:avLst/>
              <a:gdLst>
                <a:gd name="T0" fmla="*/ 142 w 1614"/>
                <a:gd name="T1" fmla="*/ 402 h 1046"/>
                <a:gd name="T2" fmla="*/ 148 w 1614"/>
                <a:gd name="T3" fmla="*/ 359 h 1046"/>
                <a:gd name="T4" fmla="*/ 173 w 1614"/>
                <a:gd name="T5" fmla="*/ 334 h 1046"/>
                <a:gd name="T6" fmla="*/ 347 w 1614"/>
                <a:gd name="T7" fmla="*/ 192 h 1046"/>
                <a:gd name="T8" fmla="*/ 433 w 1614"/>
                <a:gd name="T9" fmla="*/ 155 h 1046"/>
                <a:gd name="T10" fmla="*/ 489 w 1614"/>
                <a:gd name="T11" fmla="*/ 124 h 1046"/>
                <a:gd name="T12" fmla="*/ 638 w 1614"/>
                <a:gd name="T13" fmla="*/ 43 h 1046"/>
                <a:gd name="T14" fmla="*/ 737 w 1614"/>
                <a:gd name="T15" fmla="*/ 12 h 1046"/>
                <a:gd name="T16" fmla="*/ 1288 w 1614"/>
                <a:gd name="T17" fmla="*/ 31 h 1046"/>
                <a:gd name="T18" fmla="*/ 1375 w 1614"/>
                <a:gd name="T19" fmla="*/ 74 h 1046"/>
                <a:gd name="T20" fmla="*/ 1412 w 1614"/>
                <a:gd name="T21" fmla="*/ 111 h 1046"/>
                <a:gd name="T22" fmla="*/ 1462 w 1614"/>
                <a:gd name="T23" fmla="*/ 198 h 1046"/>
                <a:gd name="T24" fmla="*/ 1585 w 1614"/>
                <a:gd name="T25" fmla="*/ 433 h 1046"/>
                <a:gd name="T26" fmla="*/ 1592 w 1614"/>
                <a:gd name="T27" fmla="*/ 594 h 1046"/>
                <a:gd name="T28" fmla="*/ 1517 w 1614"/>
                <a:gd name="T29" fmla="*/ 687 h 1046"/>
                <a:gd name="T30" fmla="*/ 1356 w 1614"/>
                <a:gd name="T31" fmla="*/ 811 h 1046"/>
                <a:gd name="T32" fmla="*/ 1251 w 1614"/>
                <a:gd name="T33" fmla="*/ 885 h 1046"/>
                <a:gd name="T34" fmla="*/ 694 w 1614"/>
                <a:gd name="T35" fmla="*/ 916 h 1046"/>
                <a:gd name="T36" fmla="*/ 582 w 1614"/>
                <a:gd name="T37" fmla="*/ 954 h 1046"/>
                <a:gd name="T38" fmla="*/ 378 w 1614"/>
                <a:gd name="T39" fmla="*/ 1022 h 1046"/>
                <a:gd name="T40" fmla="*/ 353 w 1614"/>
                <a:gd name="T41" fmla="*/ 1034 h 1046"/>
                <a:gd name="T42" fmla="*/ 316 w 1614"/>
                <a:gd name="T43" fmla="*/ 1046 h 1046"/>
                <a:gd name="T44" fmla="*/ 204 w 1614"/>
                <a:gd name="T45" fmla="*/ 1040 h 1046"/>
                <a:gd name="T46" fmla="*/ 93 w 1614"/>
                <a:gd name="T47" fmla="*/ 947 h 1046"/>
                <a:gd name="T48" fmla="*/ 0 w 1614"/>
                <a:gd name="T49" fmla="*/ 718 h 1046"/>
                <a:gd name="T50" fmla="*/ 25 w 1614"/>
                <a:gd name="T51" fmla="*/ 582 h 1046"/>
                <a:gd name="T52" fmla="*/ 99 w 1614"/>
                <a:gd name="T53" fmla="*/ 439 h 1046"/>
                <a:gd name="T54" fmla="*/ 118 w 1614"/>
                <a:gd name="T55" fmla="*/ 415 h 1046"/>
                <a:gd name="T56" fmla="*/ 136 w 1614"/>
                <a:gd name="T57" fmla="*/ 384 h 1046"/>
                <a:gd name="T58" fmla="*/ 148 w 1614"/>
                <a:gd name="T59" fmla="*/ 371 h 1046"/>
                <a:gd name="T60" fmla="*/ 142 w 1614"/>
                <a:gd name="T61" fmla="*/ 402 h 104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614"/>
                <a:gd name="T94" fmla="*/ 0 h 1046"/>
                <a:gd name="T95" fmla="*/ 1614 w 1614"/>
                <a:gd name="T96" fmla="*/ 1046 h 104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614" h="1046">
                  <a:moveTo>
                    <a:pt x="142" y="402"/>
                  </a:moveTo>
                  <a:cubicBezTo>
                    <a:pt x="144" y="388"/>
                    <a:pt x="142" y="372"/>
                    <a:pt x="148" y="359"/>
                  </a:cubicBezTo>
                  <a:cubicBezTo>
                    <a:pt x="153" y="348"/>
                    <a:pt x="166" y="343"/>
                    <a:pt x="173" y="334"/>
                  </a:cubicBezTo>
                  <a:cubicBezTo>
                    <a:pt x="216" y="282"/>
                    <a:pt x="277" y="209"/>
                    <a:pt x="347" y="192"/>
                  </a:cubicBezTo>
                  <a:cubicBezTo>
                    <a:pt x="378" y="173"/>
                    <a:pt x="398" y="162"/>
                    <a:pt x="433" y="155"/>
                  </a:cubicBezTo>
                  <a:cubicBezTo>
                    <a:pt x="476" y="127"/>
                    <a:pt x="457" y="135"/>
                    <a:pt x="489" y="124"/>
                  </a:cubicBezTo>
                  <a:cubicBezTo>
                    <a:pt x="532" y="91"/>
                    <a:pt x="585" y="56"/>
                    <a:pt x="638" y="43"/>
                  </a:cubicBezTo>
                  <a:cubicBezTo>
                    <a:pt x="668" y="23"/>
                    <a:pt x="702" y="18"/>
                    <a:pt x="737" y="12"/>
                  </a:cubicBezTo>
                  <a:cubicBezTo>
                    <a:pt x="966" y="15"/>
                    <a:pt x="1099" y="0"/>
                    <a:pt x="1288" y="31"/>
                  </a:cubicBezTo>
                  <a:cubicBezTo>
                    <a:pt x="1314" y="43"/>
                    <a:pt x="1347" y="65"/>
                    <a:pt x="1375" y="74"/>
                  </a:cubicBezTo>
                  <a:cubicBezTo>
                    <a:pt x="1387" y="87"/>
                    <a:pt x="1402" y="97"/>
                    <a:pt x="1412" y="111"/>
                  </a:cubicBezTo>
                  <a:cubicBezTo>
                    <a:pt x="1431" y="138"/>
                    <a:pt x="1443" y="171"/>
                    <a:pt x="1462" y="198"/>
                  </a:cubicBezTo>
                  <a:cubicBezTo>
                    <a:pt x="1483" y="283"/>
                    <a:pt x="1537" y="361"/>
                    <a:pt x="1585" y="433"/>
                  </a:cubicBezTo>
                  <a:cubicBezTo>
                    <a:pt x="1600" y="498"/>
                    <a:pt x="1614" y="518"/>
                    <a:pt x="1592" y="594"/>
                  </a:cubicBezTo>
                  <a:cubicBezTo>
                    <a:pt x="1582" y="629"/>
                    <a:pt x="1540" y="662"/>
                    <a:pt x="1517" y="687"/>
                  </a:cubicBezTo>
                  <a:cubicBezTo>
                    <a:pt x="1472" y="738"/>
                    <a:pt x="1415" y="779"/>
                    <a:pt x="1356" y="811"/>
                  </a:cubicBezTo>
                  <a:cubicBezTo>
                    <a:pt x="1324" y="828"/>
                    <a:pt x="1280" y="876"/>
                    <a:pt x="1251" y="885"/>
                  </a:cubicBezTo>
                  <a:cubicBezTo>
                    <a:pt x="1102" y="999"/>
                    <a:pt x="837" y="914"/>
                    <a:pt x="694" y="916"/>
                  </a:cubicBezTo>
                  <a:cubicBezTo>
                    <a:pt x="655" y="927"/>
                    <a:pt x="621" y="943"/>
                    <a:pt x="582" y="954"/>
                  </a:cubicBezTo>
                  <a:cubicBezTo>
                    <a:pt x="515" y="1001"/>
                    <a:pt x="459" y="1014"/>
                    <a:pt x="378" y="1022"/>
                  </a:cubicBezTo>
                  <a:cubicBezTo>
                    <a:pt x="370" y="1026"/>
                    <a:pt x="362" y="1031"/>
                    <a:pt x="353" y="1034"/>
                  </a:cubicBezTo>
                  <a:cubicBezTo>
                    <a:pt x="341" y="1039"/>
                    <a:pt x="316" y="1046"/>
                    <a:pt x="316" y="1046"/>
                  </a:cubicBezTo>
                  <a:cubicBezTo>
                    <a:pt x="279" y="1044"/>
                    <a:pt x="241" y="1043"/>
                    <a:pt x="204" y="1040"/>
                  </a:cubicBezTo>
                  <a:cubicBezTo>
                    <a:pt x="175" y="1037"/>
                    <a:pt x="114" y="970"/>
                    <a:pt x="93" y="947"/>
                  </a:cubicBezTo>
                  <a:cubicBezTo>
                    <a:pt x="67" y="873"/>
                    <a:pt x="55" y="777"/>
                    <a:pt x="0" y="718"/>
                  </a:cubicBezTo>
                  <a:cubicBezTo>
                    <a:pt x="4" y="671"/>
                    <a:pt x="8" y="626"/>
                    <a:pt x="25" y="582"/>
                  </a:cubicBezTo>
                  <a:cubicBezTo>
                    <a:pt x="37" y="521"/>
                    <a:pt x="65" y="486"/>
                    <a:pt x="99" y="439"/>
                  </a:cubicBezTo>
                  <a:cubicBezTo>
                    <a:pt x="105" y="431"/>
                    <a:pt x="112" y="423"/>
                    <a:pt x="118" y="415"/>
                  </a:cubicBezTo>
                  <a:cubicBezTo>
                    <a:pt x="125" y="405"/>
                    <a:pt x="129" y="394"/>
                    <a:pt x="136" y="384"/>
                  </a:cubicBezTo>
                  <a:cubicBezTo>
                    <a:pt x="139" y="379"/>
                    <a:pt x="146" y="365"/>
                    <a:pt x="148" y="371"/>
                  </a:cubicBezTo>
                  <a:cubicBezTo>
                    <a:pt x="151" y="381"/>
                    <a:pt x="144" y="392"/>
                    <a:pt x="142" y="402"/>
                  </a:cubicBez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31" name="Freeform 4"/>
            <p:cNvSpPr>
              <a:spLocks/>
            </p:cNvSpPr>
            <p:nvPr/>
          </p:nvSpPr>
          <p:spPr bwMode="auto">
            <a:xfrm rot="-463136">
              <a:off x="3742" y="935"/>
              <a:ext cx="1225" cy="725"/>
            </a:xfrm>
            <a:custGeom>
              <a:avLst/>
              <a:gdLst>
                <a:gd name="T0" fmla="*/ 2 w 1614"/>
                <a:gd name="T1" fmla="*/ 1 h 1046"/>
                <a:gd name="T2" fmla="*/ 2 w 1614"/>
                <a:gd name="T3" fmla="*/ 1 h 1046"/>
                <a:gd name="T4" fmla="*/ 2 w 1614"/>
                <a:gd name="T5" fmla="*/ 1 h 1046"/>
                <a:gd name="T6" fmla="*/ 2 w 1614"/>
                <a:gd name="T7" fmla="*/ 1 h 1046"/>
                <a:gd name="T8" fmla="*/ 2 w 1614"/>
                <a:gd name="T9" fmla="*/ 1 h 1046"/>
                <a:gd name="T10" fmla="*/ 2 w 1614"/>
                <a:gd name="T11" fmla="*/ 1 h 1046"/>
                <a:gd name="T12" fmla="*/ 2 w 1614"/>
                <a:gd name="T13" fmla="*/ 1 h 1046"/>
                <a:gd name="T14" fmla="*/ 2 w 1614"/>
                <a:gd name="T15" fmla="*/ 1 h 1046"/>
                <a:gd name="T16" fmla="*/ 2 w 1614"/>
                <a:gd name="T17" fmla="*/ 1 h 1046"/>
                <a:gd name="T18" fmla="*/ 2 w 1614"/>
                <a:gd name="T19" fmla="*/ 1 h 1046"/>
                <a:gd name="T20" fmla="*/ 2 w 1614"/>
                <a:gd name="T21" fmla="*/ 1 h 1046"/>
                <a:gd name="T22" fmla="*/ 2 w 1614"/>
                <a:gd name="T23" fmla="*/ 1 h 1046"/>
                <a:gd name="T24" fmla="*/ 2 w 1614"/>
                <a:gd name="T25" fmla="*/ 1 h 1046"/>
                <a:gd name="T26" fmla="*/ 2 w 1614"/>
                <a:gd name="T27" fmla="*/ 1 h 1046"/>
                <a:gd name="T28" fmla="*/ 2 w 1614"/>
                <a:gd name="T29" fmla="*/ 1 h 1046"/>
                <a:gd name="T30" fmla="*/ 2 w 1614"/>
                <a:gd name="T31" fmla="*/ 1 h 1046"/>
                <a:gd name="T32" fmla="*/ 2 w 1614"/>
                <a:gd name="T33" fmla="*/ 1 h 1046"/>
                <a:gd name="T34" fmla="*/ 2 w 1614"/>
                <a:gd name="T35" fmla="*/ 1 h 1046"/>
                <a:gd name="T36" fmla="*/ 2 w 1614"/>
                <a:gd name="T37" fmla="*/ 1 h 1046"/>
                <a:gd name="T38" fmla="*/ 2 w 1614"/>
                <a:gd name="T39" fmla="*/ 1 h 1046"/>
                <a:gd name="T40" fmla="*/ 2 w 1614"/>
                <a:gd name="T41" fmla="*/ 1 h 1046"/>
                <a:gd name="T42" fmla="*/ 2 w 1614"/>
                <a:gd name="T43" fmla="*/ 1 h 1046"/>
                <a:gd name="T44" fmla="*/ 2 w 1614"/>
                <a:gd name="T45" fmla="*/ 1 h 1046"/>
                <a:gd name="T46" fmla="*/ 2 w 1614"/>
                <a:gd name="T47" fmla="*/ 1 h 1046"/>
                <a:gd name="T48" fmla="*/ 0 w 1614"/>
                <a:gd name="T49" fmla="*/ 1 h 1046"/>
                <a:gd name="T50" fmla="*/ 2 w 1614"/>
                <a:gd name="T51" fmla="*/ 1 h 1046"/>
                <a:gd name="T52" fmla="*/ 2 w 1614"/>
                <a:gd name="T53" fmla="*/ 1 h 1046"/>
                <a:gd name="T54" fmla="*/ 2 w 1614"/>
                <a:gd name="T55" fmla="*/ 1 h 1046"/>
                <a:gd name="T56" fmla="*/ 2 w 1614"/>
                <a:gd name="T57" fmla="*/ 1 h 1046"/>
                <a:gd name="T58" fmla="*/ 2 w 1614"/>
                <a:gd name="T59" fmla="*/ 1 h 1046"/>
                <a:gd name="T60" fmla="*/ 2 w 1614"/>
                <a:gd name="T61" fmla="*/ 1 h 104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614"/>
                <a:gd name="T94" fmla="*/ 0 h 1046"/>
                <a:gd name="T95" fmla="*/ 1614 w 1614"/>
                <a:gd name="T96" fmla="*/ 1046 h 104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614" h="1046">
                  <a:moveTo>
                    <a:pt x="142" y="402"/>
                  </a:moveTo>
                  <a:cubicBezTo>
                    <a:pt x="144" y="388"/>
                    <a:pt x="142" y="372"/>
                    <a:pt x="148" y="359"/>
                  </a:cubicBezTo>
                  <a:cubicBezTo>
                    <a:pt x="153" y="348"/>
                    <a:pt x="166" y="343"/>
                    <a:pt x="173" y="334"/>
                  </a:cubicBezTo>
                  <a:cubicBezTo>
                    <a:pt x="216" y="282"/>
                    <a:pt x="277" y="209"/>
                    <a:pt x="347" y="192"/>
                  </a:cubicBezTo>
                  <a:cubicBezTo>
                    <a:pt x="378" y="173"/>
                    <a:pt x="398" y="162"/>
                    <a:pt x="433" y="155"/>
                  </a:cubicBezTo>
                  <a:cubicBezTo>
                    <a:pt x="476" y="127"/>
                    <a:pt x="457" y="135"/>
                    <a:pt x="489" y="124"/>
                  </a:cubicBezTo>
                  <a:cubicBezTo>
                    <a:pt x="532" y="91"/>
                    <a:pt x="585" y="56"/>
                    <a:pt x="638" y="43"/>
                  </a:cubicBezTo>
                  <a:cubicBezTo>
                    <a:pt x="668" y="23"/>
                    <a:pt x="702" y="18"/>
                    <a:pt x="737" y="12"/>
                  </a:cubicBezTo>
                  <a:cubicBezTo>
                    <a:pt x="966" y="15"/>
                    <a:pt x="1099" y="0"/>
                    <a:pt x="1288" y="31"/>
                  </a:cubicBezTo>
                  <a:cubicBezTo>
                    <a:pt x="1314" y="43"/>
                    <a:pt x="1347" y="65"/>
                    <a:pt x="1375" y="74"/>
                  </a:cubicBezTo>
                  <a:cubicBezTo>
                    <a:pt x="1387" y="87"/>
                    <a:pt x="1402" y="97"/>
                    <a:pt x="1412" y="111"/>
                  </a:cubicBezTo>
                  <a:cubicBezTo>
                    <a:pt x="1431" y="138"/>
                    <a:pt x="1443" y="171"/>
                    <a:pt x="1462" y="198"/>
                  </a:cubicBezTo>
                  <a:cubicBezTo>
                    <a:pt x="1483" y="283"/>
                    <a:pt x="1537" y="361"/>
                    <a:pt x="1585" y="433"/>
                  </a:cubicBezTo>
                  <a:cubicBezTo>
                    <a:pt x="1600" y="498"/>
                    <a:pt x="1614" y="518"/>
                    <a:pt x="1592" y="594"/>
                  </a:cubicBezTo>
                  <a:cubicBezTo>
                    <a:pt x="1582" y="629"/>
                    <a:pt x="1540" y="662"/>
                    <a:pt x="1517" y="687"/>
                  </a:cubicBezTo>
                  <a:cubicBezTo>
                    <a:pt x="1472" y="738"/>
                    <a:pt x="1415" y="779"/>
                    <a:pt x="1356" y="811"/>
                  </a:cubicBezTo>
                  <a:cubicBezTo>
                    <a:pt x="1324" y="828"/>
                    <a:pt x="1280" y="876"/>
                    <a:pt x="1251" y="885"/>
                  </a:cubicBezTo>
                  <a:cubicBezTo>
                    <a:pt x="1102" y="999"/>
                    <a:pt x="837" y="914"/>
                    <a:pt x="694" y="916"/>
                  </a:cubicBezTo>
                  <a:cubicBezTo>
                    <a:pt x="655" y="927"/>
                    <a:pt x="621" y="943"/>
                    <a:pt x="582" y="954"/>
                  </a:cubicBezTo>
                  <a:cubicBezTo>
                    <a:pt x="515" y="1001"/>
                    <a:pt x="459" y="1014"/>
                    <a:pt x="378" y="1022"/>
                  </a:cubicBezTo>
                  <a:cubicBezTo>
                    <a:pt x="370" y="1026"/>
                    <a:pt x="362" y="1031"/>
                    <a:pt x="353" y="1034"/>
                  </a:cubicBezTo>
                  <a:cubicBezTo>
                    <a:pt x="341" y="1039"/>
                    <a:pt x="316" y="1046"/>
                    <a:pt x="316" y="1046"/>
                  </a:cubicBezTo>
                  <a:cubicBezTo>
                    <a:pt x="279" y="1044"/>
                    <a:pt x="241" y="1043"/>
                    <a:pt x="204" y="1040"/>
                  </a:cubicBezTo>
                  <a:cubicBezTo>
                    <a:pt x="175" y="1037"/>
                    <a:pt x="114" y="970"/>
                    <a:pt x="93" y="947"/>
                  </a:cubicBezTo>
                  <a:cubicBezTo>
                    <a:pt x="67" y="873"/>
                    <a:pt x="55" y="777"/>
                    <a:pt x="0" y="718"/>
                  </a:cubicBezTo>
                  <a:cubicBezTo>
                    <a:pt x="4" y="671"/>
                    <a:pt x="8" y="626"/>
                    <a:pt x="25" y="582"/>
                  </a:cubicBezTo>
                  <a:cubicBezTo>
                    <a:pt x="37" y="521"/>
                    <a:pt x="65" y="486"/>
                    <a:pt x="99" y="439"/>
                  </a:cubicBezTo>
                  <a:cubicBezTo>
                    <a:pt x="105" y="431"/>
                    <a:pt x="112" y="423"/>
                    <a:pt x="118" y="415"/>
                  </a:cubicBezTo>
                  <a:cubicBezTo>
                    <a:pt x="125" y="405"/>
                    <a:pt x="129" y="394"/>
                    <a:pt x="136" y="384"/>
                  </a:cubicBezTo>
                  <a:cubicBezTo>
                    <a:pt x="139" y="379"/>
                    <a:pt x="146" y="365"/>
                    <a:pt x="148" y="371"/>
                  </a:cubicBezTo>
                  <a:cubicBezTo>
                    <a:pt x="151" y="381"/>
                    <a:pt x="144" y="392"/>
                    <a:pt x="142" y="402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32" name="Freeform 5"/>
            <p:cNvSpPr>
              <a:spLocks/>
            </p:cNvSpPr>
            <p:nvPr/>
          </p:nvSpPr>
          <p:spPr bwMode="auto">
            <a:xfrm>
              <a:off x="4241" y="1525"/>
              <a:ext cx="275" cy="490"/>
            </a:xfrm>
            <a:custGeom>
              <a:avLst/>
              <a:gdLst>
                <a:gd name="T0" fmla="*/ 228 w 275"/>
                <a:gd name="T1" fmla="*/ 490 h 490"/>
                <a:gd name="T2" fmla="*/ 228 w 275"/>
                <a:gd name="T3" fmla="*/ 173 h 490"/>
                <a:gd name="T4" fmla="*/ 273 w 275"/>
                <a:gd name="T5" fmla="*/ 82 h 490"/>
                <a:gd name="T6" fmla="*/ 262 w 275"/>
                <a:gd name="T7" fmla="*/ 68 h 490"/>
                <a:gd name="T8" fmla="*/ 188 w 275"/>
                <a:gd name="T9" fmla="*/ 0 h 490"/>
                <a:gd name="T10" fmla="*/ 33 w 275"/>
                <a:gd name="T11" fmla="*/ 31 h 490"/>
                <a:gd name="T12" fmla="*/ 9 w 275"/>
                <a:gd name="T13" fmla="*/ 81 h 490"/>
                <a:gd name="T14" fmla="*/ 33 w 275"/>
                <a:gd name="T15" fmla="*/ 130 h 490"/>
                <a:gd name="T16" fmla="*/ 64 w 275"/>
                <a:gd name="T17" fmla="*/ 149 h 490"/>
                <a:gd name="T18" fmla="*/ 101 w 275"/>
                <a:gd name="T19" fmla="*/ 192 h 490"/>
                <a:gd name="T20" fmla="*/ 114 w 275"/>
                <a:gd name="T21" fmla="*/ 316 h 490"/>
                <a:gd name="T22" fmla="*/ 137 w 275"/>
                <a:gd name="T23" fmla="*/ 490 h 490"/>
                <a:gd name="T24" fmla="*/ 228 w 275"/>
                <a:gd name="T25" fmla="*/ 490 h 49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5"/>
                <a:gd name="T40" fmla="*/ 0 h 490"/>
                <a:gd name="T41" fmla="*/ 275 w 275"/>
                <a:gd name="T42" fmla="*/ 490 h 49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5" h="490">
                  <a:moveTo>
                    <a:pt x="228" y="490"/>
                  </a:moveTo>
                  <a:lnTo>
                    <a:pt x="228" y="173"/>
                  </a:lnTo>
                  <a:cubicBezTo>
                    <a:pt x="243" y="143"/>
                    <a:pt x="263" y="114"/>
                    <a:pt x="273" y="82"/>
                  </a:cubicBezTo>
                  <a:cubicBezTo>
                    <a:pt x="275" y="76"/>
                    <a:pt x="265" y="73"/>
                    <a:pt x="262" y="68"/>
                  </a:cubicBezTo>
                  <a:cubicBezTo>
                    <a:pt x="246" y="45"/>
                    <a:pt x="214" y="10"/>
                    <a:pt x="188" y="0"/>
                  </a:cubicBezTo>
                  <a:cubicBezTo>
                    <a:pt x="135" y="7"/>
                    <a:pt x="86" y="21"/>
                    <a:pt x="33" y="31"/>
                  </a:cubicBezTo>
                  <a:cubicBezTo>
                    <a:pt x="20" y="45"/>
                    <a:pt x="9" y="81"/>
                    <a:pt x="9" y="81"/>
                  </a:cubicBezTo>
                  <a:cubicBezTo>
                    <a:pt x="19" y="152"/>
                    <a:pt x="0" y="110"/>
                    <a:pt x="33" y="130"/>
                  </a:cubicBezTo>
                  <a:cubicBezTo>
                    <a:pt x="75" y="156"/>
                    <a:pt x="15" y="133"/>
                    <a:pt x="64" y="149"/>
                  </a:cubicBezTo>
                  <a:cubicBezTo>
                    <a:pt x="79" y="163"/>
                    <a:pt x="90" y="175"/>
                    <a:pt x="101" y="192"/>
                  </a:cubicBezTo>
                  <a:cubicBezTo>
                    <a:pt x="110" y="233"/>
                    <a:pt x="114" y="274"/>
                    <a:pt x="114" y="316"/>
                  </a:cubicBezTo>
                  <a:lnTo>
                    <a:pt x="137" y="490"/>
                  </a:lnTo>
                  <a:lnTo>
                    <a:pt x="228" y="49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33" name="AutoShape 6"/>
            <p:cNvSpPr>
              <a:spLocks noChangeArrowheads="1"/>
            </p:cNvSpPr>
            <p:nvPr/>
          </p:nvSpPr>
          <p:spPr bwMode="auto">
            <a:xfrm>
              <a:off x="4014" y="1570"/>
              <a:ext cx="363" cy="272"/>
            </a:xfrm>
            <a:prstGeom prst="cloudCallout">
              <a:avLst>
                <a:gd name="adj1" fmla="val -8125"/>
                <a:gd name="adj2" fmla="val 4046"/>
              </a:avLst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ja-JP" altLang="en-US">
                <a:ea typeface="MS PGothic" pitchFamily="34" charset="-128"/>
              </a:endParaRPr>
            </a:p>
          </p:txBody>
        </p:sp>
      </p:grp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4572000" y="2058988"/>
            <a:ext cx="444500" cy="989012"/>
            <a:chOff x="4286" y="2478"/>
            <a:chExt cx="771" cy="1493"/>
          </a:xfrm>
        </p:grpSpPr>
        <p:sp>
          <p:nvSpPr>
            <p:cNvPr id="47123" name="Oval 8" descr="横線 (太)"/>
            <p:cNvSpPr>
              <a:spLocks noChangeArrowheads="1"/>
            </p:cNvSpPr>
            <p:nvPr/>
          </p:nvSpPr>
          <p:spPr bwMode="auto">
            <a:xfrm rot="2365224">
              <a:off x="4286" y="2750"/>
              <a:ext cx="771" cy="998"/>
            </a:xfrm>
            <a:prstGeom prst="ellipse">
              <a:avLst/>
            </a:prstGeom>
            <a:pattFill prst="dkHorz">
              <a:fgClr>
                <a:srgbClr val="993300"/>
              </a:fgClr>
              <a:bgClr>
                <a:srgbClr val="420000"/>
              </a:bgClr>
            </a:patt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1600" b="1">
                <a:ea typeface="MS PGothic" pitchFamily="34" charset="-128"/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 rot="2334688">
              <a:off x="4382" y="2469"/>
              <a:ext cx="635" cy="1491"/>
              <a:chOff x="3018" y="2542"/>
              <a:chExt cx="182" cy="426"/>
            </a:xfrm>
          </p:grpSpPr>
          <p:sp>
            <p:nvSpPr>
              <p:cNvPr id="47125" name="Oval 10"/>
              <p:cNvSpPr>
                <a:spLocks noChangeArrowheads="1"/>
              </p:cNvSpPr>
              <p:nvPr/>
            </p:nvSpPr>
            <p:spPr bwMode="auto">
              <a:xfrm>
                <a:off x="3018" y="2544"/>
                <a:ext cx="102" cy="102"/>
              </a:xfrm>
              <a:prstGeom prst="ellipse">
                <a:avLst/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1600" b="1">
                  <a:ea typeface="MS PGothic" pitchFamily="34" charset="-128"/>
                </a:endParaRPr>
              </a:p>
            </p:txBody>
          </p:sp>
          <p:sp>
            <p:nvSpPr>
              <p:cNvPr id="47126" name="Oval 11"/>
              <p:cNvSpPr>
                <a:spLocks noChangeArrowheads="1"/>
              </p:cNvSpPr>
              <p:nvPr/>
            </p:nvSpPr>
            <p:spPr bwMode="auto">
              <a:xfrm>
                <a:off x="3094" y="2542"/>
                <a:ext cx="102" cy="102"/>
              </a:xfrm>
              <a:prstGeom prst="ellipse">
                <a:avLst/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1600" b="1">
                  <a:ea typeface="MS PGothic" pitchFamily="34" charset="-128"/>
                </a:endParaRPr>
              </a:p>
            </p:txBody>
          </p:sp>
          <p:sp>
            <p:nvSpPr>
              <p:cNvPr id="47127" name="Rectangle 12"/>
              <p:cNvSpPr>
                <a:spLocks noChangeArrowheads="1"/>
              </p:cNvSpPr>
              <p:nvPr/>
            </p:nvSpPr>
            <p:spPr bwMode="auto">
              <a:xfrm>
                <a:off x="3072" y="2592"/>
                <a:ext cx="78" cy="32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1600" b="1">
                  <a:ea typeface="MS PGothic" pitchFamily="34" charset="-128"/>
                </a:endParaRPr>
              </a:p>
            </p:txBody>
          </p:sp>
          <p:sp>
            <p:nvSpPr>
              <p:cNvPr id="47128" name="Oval 13"/>
              <p:cNvSpPr>
                <a:spLocks noChangeArrowheads="1"/>
              </p:cNvSpPr>
              <p:nvPr/>
            </p:nvSpPr>
            <p:spPr bwMode="auto">
              <a:xfrm>
                <a:off x="3022" y="2866"/>
                <a:ext cx="102" cy="102"/>
              </a:xfrm>
              <a:prstGeom prst="ellipse">
                <a:avLst/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1600" b="1">
                  <a:ea typeface="MS PGothic" pitchFamily="34" charset="-128"/>
                </a:endParaRPr>
              </a:p>
            </p:txBody>
          </p:sp>
          <p:sp>
            <p:nvSpPr>
              <p:cNvPr id="47129" name="Oval 14"/>
              <p:cNvSpPr>
                <a:spLocks noChangeArrowheads="1"/>
              </p:cNvSpPr>
              <p:nvPr/>
            </p:nvSpPr>
            <p:spPr bwMode="auto">
              <a:xfrm>
                <a:off x="3098" y="2864"/>
                <a:ext cx="102" cy="102"/>
              </a:xfrm>
              <a:prstGeom prst="ellipse">
                <a:avLst/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1600" b="1">
                  <a:ea typeface="MS PGothic" pitchFamily="34" charset="-128"/>
                </a:endParaRPr>
              </a:p>
            </p:txBody>
          </p:sp>
        </p:grpSp>
      </p:grpSp>
      <p:sp>
        <p:nvSpPr>
          <p:cNvPr id="68" name="AutoShape 15"/>
          <p:cNvSpPr>
            <a:spLocks noChangeArrowheads="1"/>
          </p:cNvSpPr>
          <p:nvPr/>
        </p:nvSpPr>
        <p:spPr bwMode="auto">
          <a:xfrm>
            <a:off x="1524000" y="2400300"/>
            <a:ext cx="889000" cy="6477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 b="1">
              <a:latin typeface="Arial" charset="0"/>
              <a:ea typeface="+mn-ea"/>
            </a:endParaRPr>
          </a:p>
        </p:txBody>
      </p:sp>
      <p:cxnSp>
        <p:nvCxnSpPr>
          <p:cNvPr id="69" name="直接箭头连接符 68"/>
          <p:cNvCxnSpPr/>
          <p:nvPr/>
        </p:nvCxnSpPr>
        <p:spPr>
          <a:xfrm rot="10800000" flipV="1">
            <a:off x="2362200" y="1828800"/>
            <a:ext cx="3124200" cy="457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箭头连接符 69"/>
          <p:cNvCxnSpPr/>
          <p:nvPr/>
        </p:nvCxnSpPr>
        <p:spPr>
          <a:xfrm rot="10800000" flipV="1">
            <a:off x="5257800" y="1906588"/>
            <a:ext cx="763588" cy="22701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/>
          <p:cNvCxnSpPr/>
          <p:nvPr/>
        </p:nvCxnSpPr>
        <p:spPr>
          <a:xfrm>
            <a:off x="6858000" y="1828800"/>
            <a:ext cx="838200" cy="304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2"/>
          <p:cNvSpPr txBox="1">
            <a:spLocks noChangeArrowheads="1"/>
          </p:cNvSpPr>
          <p:nvPr/>
        </p:nvSpPr>
        <p:spPr bwMode="auto">
          <a:xfrm>
            <a:off x="1581187" y="6465021"/>
            <a:ext cx="82057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2000" b="1" dirty="0">
                <a:latin typeface="Calibri" pitchFamily="34" charset="0"/>
              </a:rPr>
              <a:t>目前难点是如何降低接受干细胞治疗的</a:t>
            </a:r>
            <a:r>
              <a:rPr lang="en-US" altLang="zh-CN" sz="2000" b="1" dirty="0">
                <a:latin typeface="Calibri" pitchFamily="34" charset="0"/>
              </a:rPr>
              <a:t>EB</a:t>
            </a:r>
            <a:r>
              <a:rPr lang="zh-CN" altLang="en-US" sz="2000" b="1" dirty="0">
                <a:latin typeface="Calibri" pitchFamily="34" charset="0"/>
              </a:rPr>
              <a:t>患者的死亡率</a:t>
            </a:r>
            <a:endParaRPr lang="ja-JP" altLang="en-US" sz="2000" b="1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7" name="Rectangle 479"/>
          <p:cNvSpPr>
            <a:spLocks noGrp="1" noChangeArrowheads="1"/>
          </p:cNvSpPr>
          <p:nvPr>
            <p:ph type="title" idx="4294967295"/>
          </p:nvPr>
        </p:nvSpPr>
        <p:spPr>
          <a:xfrm>
            <a:off x="357158" y="642918"/>
            <a:ext cx="8229600" cy="898525"/>
          </a:xfrm>
        </p:spPr>
        <p:txBody>
          <a:bodyPr>
            <a:normAutofit fontScale="90000"/>
          </a:bodyPr>
          <a:lstStyle/>
          <a:p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造血干细胞可分化为其他细胞</a:t>
            </a:r>
            <a:r>
              <a:rPr lang="en-US" altLang="zh-CN" b="1" dirty="0" smtClean="0">
                <a:latin typeface="华文楷体" pitchFamily="2" charset="-122"/>
                <a:ea typeface="华文楷体" pitchFamily="2" charset="-122"/>
              </a:rPr>
              <a:t/>
            </a:r>
            <a:br>
              <a:rPr lang="en-US" altLang="zh-CN" b="1" dirty="0" smtClean="0">
                <a:latin typeface="华文楷体" pitchFamily="2" charset="-122"/>
                <a:ea typeface="华文楷体" pitchFamily="2" charset="-122"/>
              </a:rPr>
            </a:br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产生持久稳定的供者细胞</a:t>
            </a:r>
            <a:r>
              <a:rPr lang="zh-TW" altLang="en-US" b="1" dirty="0" smtClean="0">
                <a:latin typeface="华文楷体" pitchFamily="2" charset="-122"/>
                <a:ea typeface="华文楷体" pitchFamily="2" charset="-122"/>
              </a:rPr>
              <a:t/>
            </a:r>
            <a:br>
              <a:rPr lang="zh-TW" altLang="en-US" b="1" dirty="0" smtClean="0">
                <a:latin typeface="华文楷体" pitchFamily="2" charset="-122"/>
                <a:ea typeface="华文楷体" pitchFamily="2" charset="-122"/>
              </a:rPr>
            </a:br>
            <a:endParaRPr lang="en-US" altLang="ja-JP" b="1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130" name="テキスト ボックス 6"/>
          <p:cNvSpPr txBox="1">
            <a:spLocks noChangeArrowheads="1"/>
          </p:cNvSpPr>
          <p:nvPr/>
        </p:nvSpPr>
        <p:spPr bwMode="auto">
          <a:xfrm>
            <a:off x="3389313" y="6162675"/>
            <a:ext cx="57419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Calibri" pitchFamily="34" charset="0"/>
                <a:ea typeface="ＭＳ Ｐゴシック" pitchFamily="34" charset="-128"/>
              </a:rPr>
              <a:t>Wagner JE et al., New Engl J Med 2010: 363; 629.</a:t>
            </a:r>
          </a:p>
          <a:p>
            <a:r>
              <a:rPr lang="en-US" altLang="ja-JP">
                <a:latin typeface="Calibri" pitchFamily="34" charset="0"/>
                <a:ea typeface="ＭＳ Ｐゴシック" pitchFamily="34" charset="-128"/>
              </a:rPr>
              <a:t>Nippon Television Network Co. Broadcasted on 2012/05/23</a:t>
            </a:r>
            <a:endParaRPr lang="ja-JP" altLang="en-US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48131" name="テキスト ボックス 3"/>
          <p:cNvSpPr txBox="1">
            <a:spLocks noChangeArrowheads="1"/>
          </p:cNvSpPr>
          <p:nvPr/>
        </p:nvSpPr>
        <p:spPr bwMode="auto">
          <a:xfrm>
            <a:off x="4894263" y="6765925"/>
            <a:ext cx="808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ja-JP" altLang="en-US"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7238" y="2090738"/>
            <a:ext cx="5089525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テキスト ボックス 4"/>
          <p:cNvSpPr txBox="1">
            <a:spLocks noChangeArrowheads="1"/>
          </p:cNvSpPr>
          <p:nvPr/>
        </p:nvSpPr>
        <p:spPr bwMode="auto">
          <a:xfrm>
            <a:off x="250825" y="549275"/>
            <a:ext cx="86883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4000" b="1" dirty="0" smtClean="0">
                <a:latin typeface="华文楷体" pitchFamily="2" charset="-122"/>
                <a:ea typeface="华文楷体" pitchFamily="2" charset="-122"/>
                <a:cs typeface="+mj-cs"/>
              </a:rPr>
              <a:t>美国骨髓干细胞移植治疗</a:t>
            </a:r>
            <a:r>
              <a:rPr lang="en-US" altLang="ja-JP" sz="4000" b="1" dirty="0" smtClean="0">
                <a:latin typeface="华文楷体" pitchFamily="2" charset="-122"/>
                <a:ea typeface="华文楷体" pitchFamily="2" charset="-122"/>
                <a:cs typeface="+mj-cs"/>
              </a:rPr>
              <a:t>JEB</a:t>
            </a:r>
            <a:endParaRPr lang="ja-JP" altLang="en-US" sz="4000" b="1" dirty="0" smtClean="0">
              <a:latin typeface="华文楷体" pitchFamily="2" charset="-122"/>
              <a:ea typeface="华文楷体" pitchFamily="2" charset="-122"/>
              <a:cs typeface="+mj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29058" y="1500174"/>
            <a:ext cx="1214446" cy="785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标题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229600" cy="1066800"/>
          </a:xfrm>
        </p:spPr>
        <p:txBody>
          <a:bodyPr/>
          <a:lstStyle/>
          <a:p>
            <a:pPr>
              <a:defRPr/>
            </a:pPr>
            <a:r>
              <a:rPr lang="zh-CN" altLang="en-US" sz="4000" b="1" dirty="0" smtClean="0">
                <a:latin typeface="华文楷体" pitchFamily="2" charset="-122"/>
                <a:ea typeface="华文楷体" pitchFamily="2" charset="-122"/>
              </a:rPr>
              <a:t>异体</a:t>
            </a:r>
            <a:r>
              <a:rPr lang="en-US" altLang="zh-CN" sz="4000" b="1" dirty="0" smtClean="0">
                <a:latin typeface="华文楷体" pitchFamily="2" charset="-122"/>
                <a:ea typeface="华文楷体" pitchFamily="2" charset="-122"/>
              </a:rPr>
              <a:t>BMT</a:t>
            </a:r>
            <a:r>
              <a:rPr lang="zh-CN" altLang="en-US" sz="4000" b="1" dirty="0" smtClean="0">
                <a:latin typeface="华文楷体" pitchFamily="2" charset="-122"/>
                <a:ea typeface="华文楷体" pitchFamily="2" charset="-122"/>
              </a:rPr>
              <a:t>治疗</a:t>
            </a:r>
            <a:r>
              <a:rPr lang="en-US" altLang="zh-CN" sz="4000" b="1" dirty="0" smtClean="0">
                <a:latin typeface="华文楷体" pitchFamily="2" charset="-122"/>
                <a:ea typeface="华文楷体" pitchFamily="2" charset="-122"/>
              </a:rPr>
              <a:t>EB</a:t>
            </a:r>
            <a:r>
              <a:rPr lang="zh-CN" altLang="en-US" sz="4000" b="1" dirty="0" smtClean="0">
                <a:latin typeface="华文楷体" pitchFamily="2" charset="-122"/>
                <a:ea typeface="华文楷体" pitchFamily="2" charset="-122"/>
              </a:rPr>
              <a:t>的临床观察结果</a:t>
            </a:r>
            <a:endParaRPr lang="zh-CN" altLang="en-US" sz="4000" b="1" kern="12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44035" name="内容占位符 2"/>
          <p:cNvSpPr>
            <a:spLocks noGrp="1"/>
          </p:cNvSpPr>
          <p:nvPr>
            <p:ph idx="1"/>
          </p:nvPr>
        </p:nvSpPr>
        <p:spPr>
          <a:xfrm>
            <a:off x="914400" y="1752600"/>
            <a:ext cx="8229600" cy="4324350"/>
          </a:xfrm>
        </p:spPr>
        <p:txBody>
          <a:bodyPr/>
          <a:lstStyle/>
          <a:p>
            <a:pPr marL="107950" indent="0">
              <a:lnSpc>
                <a:spcPct val="150000"/>
              </a:lnSpc>
              <a:buFont typeface="Georgia" pitchFamily="18" charset="0"/>
              <a:buNone/>
              <a:defRPr/>
            </a:pP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共</a:t>
            </a: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20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余例</a:t>
            </a: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RDEB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患者，最长观察</a:t>
            </a: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5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年</a:t>
            </a:r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  <a:p>
            <a:pPr marL="107950" indent="0">
              <a:lnSpc>
                <a:spcPct val="150000"/>
              </a:lnSpc>
              <a:buFont typeface="Georgia" pitchFamily="18" charset="0"/>
              <a:buNone/>
              <a:defRPr/>
            </a:pP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所有患者都有不同程度改善</a:t>
            </a:r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  <a:p>
            <a:pPr marL="107950" indent="0">
              <a:lnSpc>
                <a:spcPct val="150000"/>
              </a:lnSpc>
              <a:defRPr/>
            </a:pP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1/3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患者接近痊愈</a:t>
            </a:r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  <a:p>
            <a:pPr marL="107950" indent="0">
              <a:lnSpc>
                <a:spcPct val="150000"/>
              </a:lnSpc>
              <a:defRPr/>
            </a:pP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1/3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患者明显改善</a:t>
            </a:r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  <a:p>
            <a:pPr marL="107950" indent="0">
              <a:lnSpc>
                <a:spcPct val="150000"/>
              </a:lnSpc>
              <a:defRPr/>
            </a:pP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1/3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患者轻度好转</a:t>
            </a:r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  <a:p>
            <a:pPr marL="107950" indent="0">
              <a:lnSpc>
                <a:spcPct val="150000"/>
              </a:lnSpc>
              <a:defRPr/>
            </a:pP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5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例患者死亡</a:t>
            </a:r>
            <a:endParaRPr lang="en-US" altLang="zh-CN" dirty="0" smtClean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1447800"/>
            <a:ext cx="279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371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治疗</a:t>
            </a:r>
            <a:endParaRPr lang="zh-CN" altLang="en-US" dirty="0" smtClean="0"/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 bwMode="auto">
          <a:xfrm>
            <a:off x="762000" y="1341438"/>
            <a:ext cx="4310066" cy="4906962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患者受累部位的皮肤和粘膜护理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defRPr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营养支持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defRPr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移植前准备：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皮肤、粘膜抗感染治疗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拔除龋齿残根治疗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全身照射预处理</a:t>
            </a:r>
            <a:endParaRPr lang="zh-CN" altLang="en-US" sz="2800" dirty="0" smtClean="0"/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38068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8250" y="4194175"/>
            <a:ext cx="38100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任意多边形 22"/>
          <p:cNvSpPr/>
          <p:nvPr/>
        </p:nvSpPr>
        <p:spPr>
          <a:xfrm>
            <a:off x="5943600" y="5791200"/>
            <a:ext cx="323850" cy="404813"/>
          </a:xfrm>
          <a:custGeom>
            <a:avLst/>
            <a:gdLst>
              <a:gd name="connsiteX0" fmla="*/ 0 w 634181"/>
              <a:gd name="connsiteY0" fmla="*/ 752502 h 855740"/>
              <a:gd name="connsiteX1" fmla="*/ 58993 w 634181"/>
              <a:gd name="connsiteY1" fmla="*/ 619766 h 855740"/>
              <a:gd name="connsiteX2" fmla="*/ 73742 w 634181"/>
              <a:gd name="connsiteY2" fmla="*/ 575521 h 855740"/>
              <a:gd name="connsiteX3" fmla="*/ 88490 w 634181"/>
              <a:gd name="connsiteY3" fmla="*/ 531276 h 855740"/>
              <a:gd name="connsiteX4" fmla="*/ 117987 w 634181"/>
              <a:gd name="connsiteY4" fmla="*/ 487031 h 855740"/>
              <a:gd name="connsiteX5" fmla="*/ 132735 w 634181"/>
              <a:gd name="connsiteY5" fmla="*/ 442785 h 855740"/>
              <a:gd name="connsiteX6" fmla="*/ 176981 w 634181"/>
              <a:gd name="connsiteY6" fmla="*/ 413289 h 855740"/>
              <a:gd name="connsiteX7" fmla="*/ 206477 w 634181"/>
              <a:gd name="connsiteY7" fmla="*/ 324798 h 855740"/>
              <a:gd name="connsiteX8" fmla="*/ 235974 w 634181"/>
              <a:gd name="connsiteY8" fmla="*/ 280553 h 855740"/>
              <a:gd name="connsiteX9" fmla="*/ 294968 w 634181"/>
              <a:gd name="connsiteY9" fmla="*/ 206811 h 855740"/>
              <a:gd name="connsiteX10" fmla="*/ 353961 w 634181"/>
              <a:gd name="connsiteY10" fmla="*/ 133069 h 855740"/>
              <a:gd name="connsiteX11" fmla="*/ 427703 w 634181"/>
              <a:gd name="connsiteY11" fmla="*/ 29831 h 855740"/>
              <a:gd name="connsiteX12" fmla="*/ 457200 w 634181"/>
              <a:gd name="connsiteY12" fmla="*/ 118321 h 855740"/>
              <a:gd name="connsiteX13" fmla="*/ 471948 w 634181"/>
              <a:gd name="connsiteY13" fmla="*/ 162566 h 855740"/>
              <a:gd name="connsiteX14" fmla="*/ 530942 w 634181"/>
              <a:gd name="connsiteY14" fmla="*/ 251056 h 855740"/>
              <a:gd name="connsiteX15" fmla="*/ 575187 w 634181"/>
              <a:gd name="connsiteY15" fmla="*/ 265805 h 855740"/>
              <a:gd name="connsiteX16" fmla="*/ 619432 w 634181"/>
              <a:gd name="connsiteY16" fmla="*/ 310050 h 855740"/>
              <a:gd name="connsiteX17" fmla="*/ 634181 w 634181"/>
              <a:gd name="connsiteY17" fmla="*/ 354295 h 855740"/>
              <a:gd name="connsiteX18" fmla="*/ 619432 w 634181"/>
              <a:gd name="connsiteY18" fmla="*/ 398540 h 855740"/>
              <a:gd name="connsiteX19" fmla="*/ 530942 w 634181"/>
              <a:gd name="connsiteY19" fmla="*/ 442785 h 855740"/>
              <a:gd name="connsiteX20" fmla="*/ 486697 w 634181"/>
              <a:gd name="connsiteY20" fmla="*/ 472282 h 855740"/>
              <a:gd name="connsiteX21" fmla="*/ 457200 w 634181"/>
              <a:gd name="connsiteY21" fmla="*/ 560772 h 855740"/>
              <a:gd name="connsiteX22" fmla="*/ 427703 w 634181"/>
              <a:gd name="connsiteY22" fmla="*/ 605018 h 855740"/>
              <a:gd name="connsiteX23" fmla="*/ 398206 w 634181"/>
              <a:gd name="connsiteY23" fmla="*/ 796747 h 855740"/>
              <a:gd name="connsiteX24" fmla="*/ 383458 w 634181"/>
              <a:gd name="connsiteY24" fmla="*/ 840992 h 855740"/>
              <a:gd name="connsiteX25" fmla="*/ 339213 w 634181"/>
              <a:gd name="connsiteY25" fmla="*/ 855740 h 855740"/>
              <a:gd name="connsiteX26" fmla="*/ 324464 w 634181"/>
              <a:gd name="connsiteY26" fmla="*/ 811495 h 855740"/>
              <a:gd name="connsiteX27" fmla="*/ 309716 w 634181"/>
              <a:gd name="connsiteY27" fmla="*/ 575521 h 855740"/>
              <a:gd name="connsiteX28" fmla="*/ 147484 w 634181"/>
              <a:gd name="connsiteY28" fmla="*/ 605018 h 855740"/>
              <a:gd name="connsiteX29" fmla="*/ 103239 w 634181"/>
              <a:gd name="connsiteY29" fmla="*/ 634514 h 855740"/>
              <a:gd name="connsiteX30" fmla="*/ 73742 w 634181"/>
              <a:gd name="connsiteY30" fmla="*/ 678760 h 855740"/>
              <a:gd name="connsiteX31" fmla="*/ 29497 w 634181"/>
              <a:gd name="connsiteY31" fmla="*/ 693508 h 855740"/>
              <a:gd name="connsiteX32" fmla="*/ 0 w 634181"/>
              <a:gd name="connsiteY32" fmla="*/ 752502 h 85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34181" h="855740">
                <a:moveTo>
                  <a:pt x="0" y="752502"/>
                </a:moveTo>
                <a:cubicBezTo>
                  <a:pt x="46745" y="682384"/>
                  <a:pt x="23890" y="725074"/>
                  <a:pt x="58993" y="619766"/>
                </a:cubicBezTo>
                <a:lnTo>
                  <a:pt x="73742" y="575521"/>
                </a:lnTo>
                <a:cubicBezTo>
                  <a:pt x="78658" y="560773"/>
                  <a:pt x="79867" y="544211"/>
                  <a:pt x="88490" y="531276"/>
                </a:cubicBezTo>
                <a:lnTo>
                  <a:pt x="117987" y="487031"/>
                </a:lnTo>
                <a:cubicBezTo>
                  <a:pt x="122903" y="472282"/>
                  <a:pt x="123023" y="454925"/>
                  <a:pt x="132735" y="442785"/>
                </a:cubicBezTo>
                <a:cubicBezTo>
                  <a:pt x="143808" y="428944"/>
                  <a:pt x="167587" y="428320"/>
                  <a:pt x="176981" y="413289"/>
                </a:cubicBezTo>
                <a:cubicBezTo>
                  <a:pt x="193460" y="386923"/>
                  <a:pt x="189230" y="350668"/>
                  <a:pt x="206477" y="324798"/>
                </a:cubicBezTo>
                <a:lnTo>
                  <a:pt x="235974" y="280553"/>
                </a:lnTo>
                <a:cubicBezTo>
                  <a:pt x="273043" y="169343"/>
                  <a:pt x="218727" y="302111"/>
                  <a:pt x="294968" y="206811"/>
                </a:cubicBezTo>
                <a:cubicBezTo>
                  <a:pt x="376385" y="105041"/>
                  <a:pt x="227157" y="217606"/>
                  <a:pt x="353961" y="133069"/>
                </a:cubicBezTo>
                <a:cubicBezTo>
                  <a:pt x="387229" y="0"/>
                  <a:pt x="344999" y="2262"/>
                  <a:pt x="427703" y="29831"/>
                </a:cubicBezTo>
                <a:lnTo>
                  <a:pt x="457200" y="118321"/>
                </a:lnTo>
                <a:lnTo>
                  <a:pt x="471948" y="162566"/>
                </a:lnTo>
                <a:cubicBezTo>
                  <a:pt x="487410" y="208952"/>
                  <a:pt x="483597" y="219492"/>
                  <a:pt x="530942" y="251056"/>
                </a:cubicBezTo>
                <a:cubicBezTo>
                  <a:pt x="543877" y="259680"/>
                  <a:pt x="560439" y="260889"/>
                  <a:pt x="575187" y="265805"/>
                </a:cubicBezTo>
                <a:cubicBezTo>
                  <a:pt x="589935" y="280553"/>
                  <a:pt x="607862" y="292696"/>
                  <a:pt x="619432" y="310050"/>
                </a:cubicBezTo>
                <a:cubicBezTo>
                  <a:pt x="628056" y="322985"/>
                  <a:pt x="634181" y="338749"/>
                  <a:pt x="634181" y="354295"/>
                </a:cubicBezTo>
                <a:cubicBezTo>
                  <a:pt x="634181" y="369841"/>
                  <a:pt x="629144" y="386401"/>
                  <a:pt x="619432" y="398540"/>
                </a:cubicBezTo>
                <a:cubicBezTo>
                  <a:pt x="598638" y="424532"/>
                  <a:pt x="560090" y="433069"/>
                  <a:pt x="530942" y="442785"/>
                </a:cubicBezTo>
                <a:cubicBezTo>
                  <a:pt x="516194" y="452617"/>
                  <a:pt x="496091" y="457251"/>
                  <a:pt x="486697" y="472282"/>
                </a:cubicBezTo>
                <a:cubicBezTo>
                  <a:pt x="470218" y="498648"/>
                  <a:pt x="474447" y="534902"/>
                  <a:pt x="457200" y="560772"/>
                </a:cubicBezTo>
                <a:lnTo>
                  <a:pt x="427703" y="605018"/>
                </a:lnTo>
                <a:cubicBezTo>
                  <a:pt x="392204" y="711516"/>
                  <a:pt x="430797" y="584908"/>
                  <a:pt x="398206" y="796747"/>
                </a:cubicBezTo>
                <a:cubicBezTo>
                  <a:pt x="395842" y="812112"/>
                  <a:pt x="394451" y="829999"/>
                  <a:pt x="383458" y="840992"/>
                </a:cubicBezTo>
                <a:cubicBezTo>
                  <a:pt x="372465" y="851985"/>
                  <a:pt x="353961" y="850824"/>
                  <a:pt x="339213" y="855740"/>
                </a:cubicBezTo>
                <a:cubicBezTo>
                  <a:pt x="334297" y="840992"/>
                  <a:pt x="326091" y="826956"/>
                  <a:pt x="324464" y="811495"/>
                </a:cubicBezTo>
                <a:cubicBezTo>
                  <a:pt x="316214" y="733117"/>
                  <a:pt x="346804" y="645061"/>
                  <a:pt x="309716" y="575521"/>
                </a:cubicBezTo>
                <a:cubicBezTo>
                  <a:pt x="303498" y="563862"/>
                  <a:pt x="171929" y="598906"/>
                  <a:pt x="147484" y="605018"/>
                </a:cubicBezTo>
                <a:cubicBezTo>
                  <a:pt x="132736" y="614850"/>
                  <a:pt x="115773" y="621980"/>
                  <a:pt x="103239" y="634514"/>
                </a:cubicBezTo>
                <a:cubicBezTo>
                  <a:pt x="90705" y="647048"/>
                  <a:pt x="87583" y="667687"/>
                  <a:pt x="73742" y="678760"/>
                </a:cubicBezTo>
                <a:cubicBezTo>
                  <a:pt x="61603" y="688472"/>
                  <a:pt x="43402" y="686556"/>
                  <a:pt x="29497" y="693508"/>
                </a:cubicBezTo>
                <a:cubicBezTo>
                  <a:pt x="23278" y="696617"/>
                  <a:pt x="19664" y="703340"/>
                  <a:pt x="0" y="752502"/>
                </a:cubicBezTo>
                <a:close/>
              </a:path>
            </a:pathLst>
          </a:custGeom>
          <a:noFill/>
          <a:ln>
            <a:solidFill>
              <a:srgbClr val="FF99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4" name="任意多边形 23"/>
          <p:cNvSpPr/>
          <p:nvPr/>
        </p:nvSpPr>
        <p:spPr>
          <a:xfrm>
            <a:off x="6019800" y="5257800"/>
            <a:ext cx="277813" cy="322263"/>
          </a:xfrm>
          <a:custGeom>
            <a:avLst/>
            <a:gdLst>
              <a:gd name="connsiteX0" fmla="*/ 240100 w 545598"/>
              <a:gd name="connsiteY0" fmla="*/ 73742 h 680824"/>
              <a:gd name="connsiteX1" fmla="*/ 225352 w 545598"/>
              <a:gd name="connsiteY1" fmla="*/ 250723 h 680824"/>
              <a:gd name="connsiteX2" fmla="*/ 166358 w 545598"/>
              <a:gd name="connsiteY2" fmla="*/ 309717 h 680824"/>
              <a:gd name="connsiteX3" fmla="*/ 122113 w 545598"/>
              <a:gd name="connsiteY3" fmla="*/ 339213 h 680824"/>
              <a:gd name="connsiteX4" fmla="*/ 33623 w 545598"/>
              <a:gd name="connsiteY4" fmla="*/ 383459 h 680824"/>
              <a:gd name="connsiteX5" fmla="*/ 18874 w 545598"/>
              <a:gd name="connsiteY5" fmla="*/ 427704 h 680824"/>
              <a:gd name="connsiteX6" fmla="*/ 77868 w 545598"/>
              <a:gd name="connsiteY6" fmla="*/ 575188 h 680824"/>
              <a:gd name="connsiteX7" fmla="*/ 136861 w 545598"/>
              <a:gd name="connsiteY7" fmla="*/ 589936 h 680824"/>
              <a:gd name="connsiteX8" fmla="*/ 225352 w 545598"/>
              <a:gd name="connsiteY8" fmla="*/ 619433 h 680824"/>
              <a:gd name="connsiteX9" fmla="*/ 476074 w 545598"/>
              <a:gd name="connsiteY9" fmla="*/ 604684 h 680824"/>
              <a:gd name="connsiteX10" fmla="*/ 461326 w 545598"/>
              <a:gd name="connsiteY10" fmla="*/ 103239 h 680824"/>
              <a:gd name="connsiteX11" fmla="*/ 402332 w 545598"/>
              <a:gd name="connsiteY11" fmla="*/ 44246 h 680824"/>
              <a:gd name="connsiteX12" fmla="*/ 313842 w 545598"/>
              <a:gd name="connsiteY12" fmla="*/ 0 h 680824"/>
              <a:gd name="connsiteX13" fmla="*/ 254848 w 545598"/>
              <a:gd name="connsiteY13" fmla="*/ 14749 h 680824"/>
              <a:gd name="connsiteX14" fmla="*/ 240100 w 545598"/>
              <a:gd name="connsiteY14" fmla="*/ 73742 h 68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45598" h="680824">
                <a:moveTo>
                  <a:pt x="240100" y="73742"/>
                </a:moveTo>
                <a:cubicBezTo>
                  <a:pt x="235184" y="113071"/>
                  <a:pt x="233176" y="192044"/>
                  <a:pt x="225352" y="250723"/>
                </a:cubicBezTo>
                <a:cubicBezTo>
                  <a:pt x="216925" y="313929"/>
                  <a:pt x="214113" y="285839"/>
                  <a:pt x="166358" y="309717"/>
                </a:cubicBezTo>
                <a:cubicBezTo>
                  <a:pt x="150504" y="317644"/>
                  <a:pt x="137967" y="331286"/>
                  <a:pt x="122113" y="339213"/>
                </a:cubicBezTo>
                <a:cubicBezTo>
                  <a:pt x="0" y="400270"/>
                  <a:pt x="160414" y="298931"/>
                  <a:pt x="33623" y="383459"/>
                </a:cubicBezTo>
                <a:cubicBezTo>
                  <a:pt x="28707" y="398207"/>
                  <a:pt x="18874" y="412158"/>
                  <a:pt x="18874" y="427704"/>
                </a:cubicBezTo>
                <a:cubicBezTo>
                  <a:pt x="18874" y="492314"/>
                  <a:pt x="19662" y="541927"/>
                  <a:pt x="77868" y="575188"/>
                </a:cubicBezTo>
                <a:cubicBezTo>
                  <a:pt x="95467" y="585245"/>
                  <a:pt x="117446" y="584112"/>
                  <a:pt x="136861" y="589936"/>
                </a:cubicBezTo>
                <a:cubicBezTo>
                  <a:pt x="166642" y="598870"/>
                  <a:pt x="225352" y="619433"/>
                  <a:pt x="225352" y="619433"/>
                </a:cubicBezTo>
                <a:cubicBezTo>
                  <a:pt x="308926" y="614517"/>
                  <a:pt x="441267" y="680824"/>
                  <a:pt x="476074" y="604684"/>
                </a:cubicBezTo>
                <a:cubicBezTo>
                  <a:pt x="545598" y="452601"/>
                  <a:pt x="470352" y="270216"/>
                  <a:pt x="461326" y="103239"/>
                </a:cubicBezTo>
                <a:cubicBezTo>
                  <a:pt x="458439" y="49839"/>
                  <a:pt x="444547" y="58317"/>
                  <a:pt x="402332" y="44246"/>
                </a:cubicBezTo>
                <a:cubicBezTo>
                  <a:pt x="379963" y="29333"/>
                  <a:pt x="344371" y="0"/>
                  <a:pt x="313842" y="0"/>
                </a:cubicBezTo>
                <a:cubicBezTo>
                  <a:pt x="293572" y="0"/>
                  <a:pt x="272978" y="5684"/>
                  <a:pt x="254848" y="14749"/>
                </a:cubicBezTo>
                <a:cubicBezTo>
                  <a:pt x="242411" y="20968"/>
                  <a:pt x="245016" y="34413"/>
                  <a:pt x="240100" y="73742"/>
                </a:cubicBezTo>
                <a:close/>
              </a:path>
            </a:pathLst>
          </a:custGeom>
          <a:noFill/>
          <a:ln>
            <a:solidFill>
              <a:srgbClr val="FF99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5" name="任意多边形 24"/>
          <p:cNvSpPr/>
          <p:nvPr/>
        </p:nvSpPr>
        <p:spPr>
          <a:xfrm>
            <a:off x="7543800" y="5867400"/>
            <a:ext cx="358775" cy="342900"/>
          </a:xfrm>
          <a:custGeom>
            <a:avLst/>
            <a:gdLst>
              <a:gd name="connsiteX0" fmla="*/ 507092 w 699827"/>
              <a:gd name="connsiteY0" fmla="*/ 235974 h 722671"/>
              <a:gd name="connsiteX1" fmla="*/ 551337 w 699827"/>
              <a:gd name="connsiteY1" fmla="*/ 280219 h 722671"/>
              <a:gd name="connsiteX2" fmla="*/ 595582 w 699827"/>
              <a:gd name="connsiteY2" fmla="*/ 294967 h 722671"/>
              <a:gd name="connsiteX3" fmla="*/ 625079 w 699827"/>
              <a:gd name="connsiteY3" fmla="*/ 339213 h 722671"/>
              <a:gd name="connsiteX4" fmla="*/ 669324 w 699827"/>
              <a:gd name="connsiteY4" fmla="*/ 383458 h 722671"/>
              <a:gd name="connsiteX5" fmla="*/ 669324 w 699827"/>
              <a:gd name="connsiteY5" fmla="*/ 486696 h 722671"/>
              <a:gd name="connsiteX6" fmla="*/ 625079 w 699827"/>
              <a:gd name="connsiteY6" fmla="*/ 501445 h 722671"/>
              <a:gd name="connsiteX7" fmla="*/ 477595 w 699827"/>
              <a:gd name="connsiteY7" fmla="*/ 427703 h 722671"/>
              <a:gd name="connsiteX8" fmla="*/ 433350 w 699827"/>
              <a:gd name="connsiteY8" fmla="*/ 398206 h 722671"/>
              <a:gd name="connsiteX9" fmla="*/ 403853 w 699827"/>
              <a:gd name="connsiteY9" fmla="*/ 486696 h 722671"/>
              <a:gd name="connsiteX10" fmla="*/ 389105 w 699827"/>
              <a:gd name="connsiteY10" fmla="*/ 663677 h 722671"/>
              <a:gd name="connsiteX11" fmla="*/ 374357 w 699827"/>
              <a:gd name="connsiteY11" fmla="*/ 707922 h 722671"/>
              <a:gd name="connsiteX12" fmla="*/ 330112 w 699827"/>
              <a:gd name="connsiteY12" fmla="*/ 722671 h 722671"/>
              <a:gd name="connsiteX13" fmla="*/ 285866 w 699827"/>
              <a:gd name="connsiteY13" fmla="*/ 707922 h 722671"/>
              <a:gd name="connsiteX14" fmla="*/ 256370 w 699827"/>
              <a:gd name="connsiteY14" fmla="*/ 619432 h 722671"/>
              <a:gd name="connsiteX15" fmla="*/ 241621 w 699827"/>
              <a:gd name="connsiteY15" fmla="*/ 575187 h 722671"/>
              <a:gd name="connsiteX16" fmla="*/ 226873 w 699827"/>
              <a:gd name="connsiteY16" fmla="*/ 530942 h 722671"/>
              <a:gd name="connsiteX17" fmla="*/ 123634 w 699827"/>
              <a:gd name="connsiteY17" fmla="*/ 427703 h 722671"/>
              <a:gd name="connsiteX18" fmla="*/ 64641 w 699827"/>
              <a:gd name="connsiteY18" fmla="*/ 412954 h 722671"/>
              <a:gd name="connsiteX19" fmla="*/ 35144 w 699827"/>
              <a:gd name="connsiteY19" fmla="*/ 294967 h 722671"/>
              <a:gd name="connsiteX20" fmla="*/ 64641 w 699827"/>
              <a:gd name="connsiteY20" fmla="*/ 206477 h 722671"/>
              <a:gd name="connsiteX21" fmla="*/ 79389 w 699827"/>
              <a:gd name="connsiteY21" fmla="*/ 73742 h 722671"/>
              <a:gd name="connsiteX22" fmla="*/ 167879 w 699827"/>
              <a:gd name="connsiteY22" fmla="*/ 88490 h 722671"/>
              <a:gd name="connsiteX23" fmla="*/ 271118 w 699827"/>
              <a:gd name="connsiteY23" fmla="*/ 73742 h 722671"/>
              <a:gd name="connsiteX24" fmla="*/ 315363 w 699827"/>
              <a:gd name="connsiteY24" fmla="*/ 58993 h 722671"/>
              <a:gd name="connsiteX25" fmla="*/ 359608 w 699827"/>
              <a:gd name="connsiteY25" fmla="*/ 29496 h 722671"/>
              <a:gd name="connsiteX26" fmla="*/ 448099 w 699827"/>
              <a:gd name="connsiteY26" fmla="*/ 0 h 722671"/>
              <a:gd name="connsiteX27" fmla="*/ 492344 w 699827"/>
              <a:gd name="connsiteY27" fmla="*/ 14748 h 722671"/>
              <a:gd name="connsiteX28" fmla="*/ 536589 w 699827"/>
              <a:gd name="connsiteY28" fmla="*/ 103238 h 722671"/>
              <a:gd name="connsiteX29" fmla="*/ 521841 w 699827"/>
              <a:gd name="connsiteY29" fmla="*/ 162232 h 722671"/>
              <a:gd name="connsiteX30" fmla="*/ 507092 w 699827"/>
              <a:gd name="connsiteY30" fmla="*/ 206477 h 722671"/>
              <a:gd name="connsiteX31" fmla="*/ 507092 w 699827"/>
              <a:gd name="connsiteY31" fmla="*/ 235974 h 72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99827" h="722671">
                <a:moveTo>
                  <a:pt x="507092" y="235974"/>
                </a:moveTo>
                <a:cubicBezTo>
                  <a:pt x="514466" y="248264"/>
                  <a:pt x="533983" y="268650"/>
                  <a:pt x="551337" y="280219"/>
                </a:cubicBezTo>
                <a:cubicBezTo>
                  <a:pt x="564272" y="288842"/>
                  <a:pt x="583443" y="285255"/>
                  <a:pt x="595582" y="294967"/>
                </a:cubicBezTo>
                <a:cubicBezTo>
                  <a:pt x="609423" y="306040"/>
                  <a:pt x="613731" y="325596"/>
                  <a:pt x="625079" y="339213"/>
                </a:cubicBezTo>
                <a:cubicBezTo>
                  <a:pt x="638431" y="355236"/>
                  <a:pt x="654576" y="368710"/>
                  <a:pt x="669324" y="383458"/>
                </a:cubicBezTo>
                <a:cubicBezTo>
                  <a:pt x="681293" y="419362"/>
                  <a:pt x="699827" y="448568"/>
                  <a:pt x="669324" y="486696"/>
                </a:cubicBezTo>
                <a:cubicBezTo>
                  <a:pt x="659612" y="498835"/>
                  <a:pt x="639827" y="496529"/>
                  <a:pt x="625079" y="501445"/>
                </a:cubicBezTo>
                <a:cubicBezTo>
                  <a:pt x="531695" y="478098"/>
                  <a:pt x="582950" y="497939"/>
                  <a:pt x="477595" y="427703"/>
                </a:cubicBezTo>
                <a:lnTo>
                  <a:pt x="433350" y="398206"/>
                </a:lnTo>
                <a:cubicBezTo>
                  <a:pt x="423518" y="427703"/>
                  <a:pt x="406435" y="455711"/>
                  <a:pt x="403853" y="486696"/>
                </a:cubicBezTo>
                <a:cubicBezTo>
                  <a:pt x="398937" y="545690"/>
                  <a:pt x="396929" y="604998"/>
                  <a:pt x="389105" y="663677"/>
                </a:cubicBezTo>
                <a:cubicBezTo>
                  <a:pt x="387050" y="679087"/>
                  <a:pt x="385350" y="696929"/>
                  <a:pt x="374357" y="707922"/>
                </a:cubicBezTo>
                <a:cubicBezTo>
                  <a:pt x="363364" y="718915"/>
                  <a:pt x="344860" y="717755"/>
                  <a:pt x="330112" y="722671"/>
                </a:cubicBezTo>
                <a:cubicBezTo>
                  <a:pt x="315363" y="717755"/>
                  <a:pt x="294902" y="720573"/>
                  <a:pt x="285866" y="707922"/>
                </a:cubicBezTo>
                <a:cubicBezTo>
                  <a:pt x="267794" y="682621"/>
                  <a:pt x="266202" y="648929"/>
                  <a:pt x="256370" y="619432"/>
                </a:cubicBezTo>
                <a:lnTo>
                  <a:pt x="241621" y="575187"/>
                </a:lnTo>
                <a:cubicBezTo>
                  <a:pt x="236705" y="560439"/>
                  <a:pt x="235496" y="543877"/>
                  <a:pt x="226873" y="530942"/>
                </a:cubicBezTo>
                <a:cubicBezTo>
                  <a:pt x="166218" y="439960"/>
                  <a:pt x="198458" y="449081"/>
                  <a:pt x="123634" y="427703"/>
                </a:cubicBezTo>
                <a:cubicBezTo>
                  <a:pt x="104144" y="422134"/>
                  <a:pt x="84305" y="417870"/>
                  <a:pt x="64641" y="412954"/>
                </a:cubicBezTo>
                <a:cubicBezTo>
                  <a:pt x="0" y="369862"/>
                  <a:pt x="9911" y="395896"/>
                  <a:pt x="35144" y="294967"/>
                </a:cubicBezTo>
                <a:cubicBezTo>
                  <a:pt x="42685" y="264803"/>
                  <a:pt x="64641" y="206477"/>
                  <a:pt x="64641" y="206477"/>
                </a:cubicBezTo>
                <a:cubicBezTo>
                  <a:pt x="69557" y="162232"/>
                  <a:pt x="50074" y="107245"/>
                  <a:pt x="79389" y="73742"/>
                </a:cubicBezTo>
                <a:cubicBezTo>
                  <a:pt x="99081" y="51237"/>
                  <a:pt x="137975" y="88490"/>
                  <a:pt x="167879" y="88490"/>
                </a:cubicBezTo>
                <a:cubicBezTo>
                  <a:pt x="202641" y="88490"/>
                  <a:pt x="236705" y="78658"/>
                  <a:pt x="271118" y="73742"/>
                </a:cubicBezTo>
                <a:cubicBezTo>
                  <a:pt x="285866" y="68826"/>
                  <a:pt x="301458" y="65946"/>
                  <a:pt x="315363" y="58993"/>
                </a:cubicBezTo>
                <a:cubicBezTo>
                  <a:pt x="331217" y="51066"/>
                  <a:pt x="343410" y="36695"/>
                  <a:pt x="359608" y="29496"/>
                </a:cubicBezTo>
                <a:cubicBezTo>
                  <a:pt x="388021" y="16868"/>
                  <a:pt x="448099" y="0"/>
                  <a:pt x="448099" y="0"/>
                </a:cubicBezTo>
                <a:cubicBezTo>
                  <a:pt x="462847" y="4916"/>
                  <a:pt x="480205" y="5037"/>
                  <a:pt x="492344" y="14748"/>
                </a:cubicBezTo>
                <a:cubicBezTo>
                  <a:pt x="518336" y="35541"/>
                  <a:pt x="526873" y="74090"/>
                  <a:pt x="536589" y="103238"/>
                </a:cubicBezTo>
                <a:cubicBezTo>
                  <a:pt x="531673" y="122903"/>
                  <a:pt x="527410" y="142742"/>
                  <a:pt x="521841" y="162232"/>
                </a:cubicBezTo>
                <a:cubicBezTo>
                  <a:pt x="517570" y="177180"/>
                  <a:pt x="510141" y="191233"/>
                  <a:pt x="507092" y="206477"/>
                </a:cubicBezTo>
                <a:cubicBezTo>
                  <a:pt x="505164" y="216118"/>
                  <a:pt x="499718" y="223684"/>
                  <a:pt x="507092" y="235974"/>
                </a:cubicBezTo>
                <a:close/>
              </a:path>
            </a:pathLst>
          </a:custGeom>
          <a:noFill/>
          <a:ln>
            <a:solidFill>
              <a:srgbClr val="FF99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33" name="直接连接符 32"/>
          <p:cNvCxnSpPr/>
          <p:nvPr/>
        </p:nvCxnSpPr>
        <p:spPr>
          <a:xfrm>
            <a:off x="5029200" y="4144963"/>
            <a:ext cx="3810000" cy="1587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31838" y="1600200"/>
            <a:ext cx="8229600" cy="4525963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zh-CN" altLang="en-US" sz="2800" b="1" kern="1200" dirty="0" smtClean="0">
                <a:latin typeface="华文楷体" pitchFamily="2" charset="-122"/>
                <a:ea typeface="华文楷体" pitchFamily="2" charset="-122"/>
              </a:rPr>
              <a:t>异基因造血干细胞移植术治疗</a:t>
            </a:r>
          </a:p>
          <a:p>
            <a:pPr>
              <a:buFontTx/>
              <a:buNone/>
              <a:defRPr/>
            </a:pPr>
            <a:r>
              <a:rPr lang="zh-CN" altLang="en-US" sz="2800" b="1" kern="1200" dirty="0" smtClean="0">
                <a:latin typeface="华文楷体" pitchFamily="2" charset="-122"/>
                <a:ea typeface="华文楷体" pitchFamily="2" charset="-122"/>
              </a:rPr>
              <a:t>    供者选择：</a:t>
            </a:r>
            <a:r>
              <a:rPr lang="en-US" altLang="zh-CN" sz="2800" b="1" kern="1200" dirty="0" smtClean="0">
                <a:latin typeface="华文楷体" pitchFamily="2" charset="-122"/>
                <a:ea typeface="华文楷体" pitchFamily="2" charset="-122"/>
              </a:rPr>
              <a:t>HLA10/10</a:t>
            </a:r>
            <a:r>
              <a:rPr lang="zh-CN" altLang="en-US" sz="2800" b="1" kern="1200" dirty="0" smtClean="0">
                <a:latin typeface="华文楷体" pitchFamily="2" charset="-122"/>
                <a:ea typeface="华文楷体" pitchFamily="2" charset="-122"/>
              </a:rPr>
              <a:t>无关供者</a:t>
            </a:r>
          </a:p>
          <a:p>
            <a:pPr>
              <a:buFont typeface="Arial" pitchFamily="34" charset="0"/>
              <a:buChar char="•"/>
              <a:defRPr/>
            </a:pPr>
            <a:endParaRPr lang="zh-CN" altLang="en-US" sz="2800" b="1" kern="12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zh-CN" altLang="en-US" sz="2800" b="1" kern="1200" dirty="0" smtClean="0">
                <a:latin typeface="华文楷体" pitchFamily="2" charset="-122"/>
                <a:ea typeface="华文楷体" pitchFamily="2" charset="-122"/>
              </a:rPr>
              <a:t>治疗方案选择：</a:t>
            </a:r>
          </a:p>
          <a:p>
            <a:pPr>
              <a:buFontTx/>
              <a:buNone/>
              <a:defRPr/>
            </a:pPr>
            <a:r>
              <a:rPr lang="zh-CN" altLang="en-US" sz="2800" b="1" kern="1200" dirty="0" smtClean="0">
                <a:latin typeface="华文楷体" pitchFamily="2" charset="-122"/>
                <a:ea typeface="华文楷体" pitchFamily="2" charset="-122"/>
              </a:rPr>
              <a:t>    短疗程预处理；移植后皮肤科护理和监测</a:t>
            </a:r>
            <a:endParaRPr lang="en-US" altLang="zh-CN" b="1" kern="12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buFontTx/>
              <a:buNone/>
              <a:defRPr/>
            </a:pPr>
            <a:endParaRPr lang="en-US" altLang="zh-CN" b="1" kern="12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defRPr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1571612"/>
            <a:ext cx="9144000" cy="5286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zh-CN" alt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楷体" pitchFamily="49" charset="-122"/>
                <a:ea typeface="楷体" pitchFamily="49" charset="-122"/>
              </a:rPr>
              <a:t>治疗后随访</a:t>
            </a:r>
            <a:endParaRPr lang="zh-CN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内容占位符 2"/>
          <p:cNvSpPr txBox="1">
            <a:spLocks/>
          </p:cNvSpPr>
          <p:nvPr/>
        </p:nvSpPr>
        <p:spPr bwMode="auto">
          <a:xfrm>
            <a:off x="725488" y="1341438"/>
            <a:ext cx="8037512" cy="4754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zh-CN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itchFamily="2" charset="-122"/>
                <a:ea typeface="华文楷体" pitchFamily="2" charset="-122"/>
              </a:rPr>
              <a:t>白细胞植入时间：＋</a:t>
            </a:r>
            <a:r>
              <a:rPr lang="en-US" altLang="zh-CN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itchFamily="2" charset="-122"/>
                <a:ea typeface="华文楷体" pitchFamily="2" charset="-122"/>
              </a:rPr>
              <a:t>13</a:t>
            </a:r>
            <a:r>
              <a:rPr lang="zh-CN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itchFamily="2" charset="-122"/>
                <a:ea typeface="华文楷体" pitchFamily="2" charset="-122"/>
              </a:rPr>
              <a:t>天</a:t>
            </a:r>
            <a:endParaRPr lang="en-US" altLang="zh-CN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altLang="zh-CN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itchFamily="2" charset="-122"/>
                <a:ea typeface="华文楷体" pitchFamily="2" charset="-122"/>
              </a:rPr>
              <a:t>     </a:t>
            </a:r>
            <a:r>
              <a:rPr lang="zh-CN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itchFamily="2" charset="-122"/>
                <a:ea typeface="华文楷体" pitchFamily="2" charset="-122"/>
              </a:rPr>
              <a:t>血小板植入时间</a:t>
            </a:r>
            <a:r>
              <a:rPr lang="en-US" altLang="zh-CN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itchFamily="2" charset="-122"/>
                <a:ea typeface="华文楷体" pitchFamily="2" charset="-122"/>
              </a:rPr>
              <a:t>:</a:t>
            </a:r>
            <a:r>
              <a:rPr lang="zh-CN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itchFamily="2" charset="-122"/>
                <a:ea typeface="华文楷体" pitchFamily="2" charset="-122"/>
              </a:rPr>
              <a:t>   ＋</a:t>
            </a:r>
            <a:r>
              <a:rPr lang="en-US" altLang="zh-CN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itchFamily="2" charset="-122"/>
                <a:ea typeface="华文楷体" pitchFamily="2" charset="-122"/>
              </a:rPr>
              <a:t>20</a:t>
            </a:r>
            <a:r>
              <a:rPr lang="zh-CN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itchFamily="2" charset="-122"/>
                <a:ea typeface="华文楷体" pitchFamily="2" charset="-122"/>
              </a:rPr>
              <a:t>天</a:t>
            </a:r>
            <a:endParaRPr lang="en-US" altLang="zh-CN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altLang="zh-CN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itchFamily="2" charset="-122"/>
                <a:ea typeface="华文楷体" pitchFamily="2" charset="-122"/>
              </a:rPr>
              <a:t>     </a:t>
            </a:r>
            <a:r>
              <a:rPr lang="zh-CN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itchFamily="2" charset="-122"/>
                <a:ea typeface="华文楷体" pitchFamily="2" charset="-122"/>
              </a:rPr>
              <a:t>植入证据：＋</a:t>
            </a:r>
            <a:r>
              <a:rPr lang="en-US" altLang="zh-CN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itchFamily="2" charset="-122"/>
                <a:ea typeface="华文楷体" pitchFamily="2" charset="-122"/>
              </a:rPr>
              <a:t>30</a:t>
            </a:r>
            <a:r>
              <a:rPr lang="zh-CN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itchFamily="2" charset="-122"/>
                <a:ea typeface="华文楷体" pitchFamily="2" charset="-122"/>
              </a:rPr>
              <a:t>天</a:t>
            </a:r>
            <a:r>
              <a:rPr lang="en-US" altLang="zh-CN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itchFamily="2" charset="-122"/>
                <a:ea typeface="华文楷体" pitchFamily="2" charset="-122"/>
              </a:rPr>
              <a:t>HLA </a:t>
            </a:r>
            <a:r>
              <a:rPr lang="zh-CN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itchFamily="2" charset="-122"/>
                <a:ea typeface="华文楷体" pitchFamily="2" charset="-122"/>
              </a:rPr>
              <a:t>完全供者型</a:t>
            </a:r>
            <a:endParaRPr lang="en-US" altLang="zh-CN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zh-CN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itchFamily="2" charset="-122"/>
                <a:ea typeface="华文楷体" pitchFamily="2" charset="-122"/>
              </a:rPr>
              <a:t> 现患者行移植术后</a:t>
            </a:r>
            <a:r>
              <a:rPr lang="en-US" altLang="zh-CN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itchFamily="2" charset="-122"/>
                <a:ea typeface="华文楷体" pitchFamily="2" charset="-122"/>
              </a:rPr>
              <a:t>2</a:t>
            </a:r>
            <a:r>
              <a:rPr lang="zh-CN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itchFamily="2" charset="-122"/>
                <a:ea typeface="华文楷体" pitchFamily="2" charset="-122"/>
              </a:rPr>
              <a:t>年余，生命体征良好，血液检查红细胞、白细胞和血小板三系均植入成功</a:t>
            </a:r>
            <a:endParaRPr lang="en-US" altLang="zh-CN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US" altLang="zh-CN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zh-CN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itchFamily="2" charset="-122"/>
                <a:ea typeface="华文楷体" pitchFamily="2" charset="-122"/>
              </a:rPr>
              <a:t> 水疱及糜烂较前好转，皮肤老化现象减轻，食道</a:t>
            </a:r>
            <a:endParaRPr lang="en-US" altLang="zh-CN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defRPr/>
            </a:pPr>
            <a:r>
              <a:rPr lang="en-US" altLang="zh-CN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itchFamily="2" charset="-122"/>
                <a:ea typeface="华文楷体" pitchFamily="2" charset="-122"/>
              </a:rPr>
              <a:t>    </a:t>
            </a:r>
            <a:r>
              <a:rPr lang="zh-CN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itchFamily="2" charset="-122"/>
                <a:ea typeface="华文楷体" pitchFamily="2" charset="-122"/>
              </a:rPr>
              <a:t>和眼睛粘膜脆性明显改善</a:t>
            </a:r>
            <a:endParaRPr lang="en-US" altLang="zh-CN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altLang="zh-CN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zh-CN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itchFamily="2" charset="-122"/>
                <a:ea typeface="华文楷体" pitchFamily="2" charset="-122"/>
              </a:rPr>
              <a:t> 对症治疗其移植物抗宿主反应</a:t>
            </a:r>
            <a:endParaRPr lang="en-US" altLang="zh-CN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US" altLang="zh-CN" sz="2800" b="1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US" altLang="zh-CN" sz="2800" b="1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zh-CN" altLang="en-US" sz="2800" kern="0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0" y="1295400"/>
            <a:ext cx="9144000" cy="5410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458857" y="1985612"/>
            <a:ext cx="4114799" cy="2886775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447329" y="2034375"/>
            <a:ext cx="4114801" cy="2789252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189" y="1371600"/>
            <a:ext cx="2709863" cy="4114800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椭圆 4"/>
          <p:cNvSpPr/>
          <p:nvPr/>
        </p:nvSpPr>
        <p:spPr>
          <a:xfrm rot="16027248">
            <a:off x="3939344" y="2851446"/>
            <a:ext cx="287160" cy="969492"/>
          </a:xfrm>
          <a:prstGeom prst="ellipse">
            <a:avLst/>
          </a:prstGeom>
          <a:solidFill>
            <a:srgbClr val="C0C0C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 rot="16027248">
            <a:off x="5158543" y="2851447"/>
            <a:ext cx="287160" cy="969492"/>
          </a:xfrm>
          <a:prstGeom prst="ellipse">
            <a:avLst/>
          </a:prstGeom>
          <a:solidFill>
            <a:srgbClr val="C0C0C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标题 1"/>
          <p:cNvSpPr txBox="1">
            <a:spLocks/>
          </p:cNvSpPr>
          <p:nvPr/>
        </p:nvSpPr>
        <p:spPr bwMode="auto">
          <a:xfrm>
            <a:off x="914400" y="274638"/>
            <a:ext cx="8229600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zh-CN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itchFamily="49" charset="-122"/>
                <a:ea typeface="楷体" pitchFamily="49" charset="-122"/>
              </a:rPr>
              <a:t>移植治疗前、后皮肤对比</a:t>
            </a:r>
          </a:p>
        </p:txBody>
      </p:sp>
      <p:sp>
        <p:nvSpPr>
          <p:cNvPr id="8" name="椭圆 7"/>
          <p:cNvSpPr/>
          <p:nvPr/>
        </p:nvSpPr>
        <p:spPr>
          <a:xfrm rot="16027248">
            <a:off x="1033566" y="3126749"/>
            <a:ext cx="287160" cy="969492"/>
          </a:xfrm>
          <a:prstGeom prst="ellipse">
            <a:avLst/>
          </a:prstGeom>
          <a:solidFill>
            <a:srgbClr val="C0C0C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 rot="16027248">
            <a:off x="2176567" y="3050549"/>
            <a:ext cx="287160" cy="969492"/>
          </a:xfrm>
          <a:prstGeom prst="ellipse">
            <a:avLst/>
          </a:prstGeom>
          <a:solidFill>
            <a:srgbClr val="C0C0C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 rot="16027248">
            <a:off x="6908873" y="3247194"/>
            <a:ext cx="287160" cy="969492"/>
          </a:xfrm>
          <a:prstGeom prst="ellipse">
            <a:avLst/>
          </a:prstGeom>
          <a:solidFill>
            <a:srgbClr val="C0C0C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 rot="16027248">
            <a:off x="8043966" y="3264401"/>
            <a:ext cx="287160" cy="969492"/>
          </a:xfrm>
          <a:prstGeom prst="ellipse">
            <a:avLst/>
          </a:prstGeom>
          <a:solidFill>
            <a:srgbClr val="C0C0C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0" y="5546725"/>
            <a:ext cx="9144000" cy="158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右箭头 12"/>
          <p:cNvSpPr/>
          <p:nvPr/>
        </p:nvSpPr>
        <p:spPr>
          <a:xfrm>
            <a:off x="0" y="946356"/>
            <a:ext cx="9144000" cy="484632"/>
          </a:xfrm>
          <a:prstGeom prst="rightArrow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内容占位符 2"/>
          <p:cNvSpPr txBox="1">
            <a:spLocks/>
          </p:cNvSpPr>
          <p:nvPr/>
        </p:nvSpPr>
        <p:spPr>
          <a:xfrm>
            <a:off x="533400" y="5638800"/>
            <a:ext cx="8229600" cy="9144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移植前                 术后三个月                术后六个月</a:t>
            </a:r>
            <a:endParaRPr lang="en-US" altLang="zh-CN" sz="3200" b="1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zh-CN" altLang="en-US" sz="3200" kern="0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6000768"/>
            <a:ext cx="9144000" cy="857232"/>
          </a:xfrm>
          <a:prstGeom prst="rect">
            <a:avLst/>
          </a:prstGeom>
          <a:solidFill>
            <a:srgbClr val="CC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13317" name="テキスト ボックス 11"/>
          <p:cNvSpPr txBox="1">
            <a:spLocks noChangeArrowheads="1"/>
          </p:cNvSpPr>
          <p:nvPr/>
        </p:nvSpPr>
        <p:spPr bwMode="auto">
          <a:xfrm>
            <a:off x="642938" y="6072188"/>
            <a:ext cx="81307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主要致病基因：层粘连蛋白</a:t>
            </a: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332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，整合素</a:t>
            </a: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α6/β4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，</a:t>
            </a:r>
            <a:r>
              <a:rPr lang="en-US" altLang="zh-CN" sz="2400" b="1" dirty="0" err="1" smtClean="0">
                <a:latin typeface="华文楷体" pitchFamily="2" charset="-122"/>
                <a:ea typeface="华文楷体" pitchFamily="2" charset="-122"/>
              </a:rPr>
              <a:t>ⅩⅦ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型胶原</a:t>
            </a:r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  <a:p>
            <a:pPr algn="ctr"/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遗传方式：主要为常染色体隐性遗传</a:t>
            </a:r>
            <a:endParaRPr lang="ja-JP" altLang="en-US" sz="24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3318" name="Rectangle 4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CN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楷体" pitchFamily="49" charset="-122"/>
                <a:ea typeface="楷体" pitchFamily="49" charset="-122"/>
              </a:rPr>
              <a:t>交界型</a:t>
            </a:r>
            <a:r>
              <a:rPr lang="en-US" altLang="zh-CN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楷体" pitchFamily="49" charset="-122"/>
                <a:ea typeface="楷体" pitchFamily="49" charset="-122"/>
              </a:rPr>
              <a:t>EB</a:t>
            </a:r>
            <a:endParaRPr lang="zh-CN" altLang="en-US" sz="3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 rotWithShape="1">
          <a:blip r:embed="rId2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7158" y="2071678"/>
            <a:ext cx="2563005" cy="3930654"/>
          </a:xfrm>
          <a:prstGeom prst="rect">
            <a:avLst/>
          </a:prstGeom>
          <a:noFill/>
          <a:ln w="19050">
            <a:noFill/>
            <a:prstDash val="dash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9" y="1260461"/>
            <a:ext cx="2500329" cy="1714511"/>
          </a:xfrm>
          <a:prstGeom prst="rect">
            <a:avLst/>
          </a:prstGeom>
          <a:noFill/>
          <a:ln w="19050">
            <a:noFill/>
            <a:prstDash val="dash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304" name="Picture 16"/>
          <p:cNvPicPr>
            <a:picLocks noChangeAspect="1" noChangeArrowheads="1"/>
          </p:cNvPicPr>
          <p:nvPr/>
        </p:nvPicPr>
        <p:blipFill>
          <a:blip r:embed="rId4">
            <a:lum bright="-10000" contrast="30000"/>
          </a:blip>
          <a:srcRect/>
          <a:stretch>
            <a:fillRect/>
          </a:stretch>
        </p:blipFill>
        <p:spPr bwMode="auto">
          <a:xfrm>
            <a:off x="2857488" y="1260460"/>
            <a:ext cx="6004730" cy="4740308"/>
          </a:xfrm>
          <a:prstGeom prst="rect">
            <a:avLst/>
          </a:prstGeom>
          <a:noFill/>
          <a:ln w="19050">
            <a:noFill/>
            <a:prstDash val="dash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1295400"/>
            <a:ext cx="9144000" cy="5410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email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615198" y="2460715"/>
            <a:ext cx="3962401" cy="2698572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679711" y="2452402"/>
            <a:ext cx="3962400" cy="2715199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241883" y="2495157"/>
            <a:ext cx="3955721" cy="2621467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cxnSp>
        <p:nvCxnSpPr>
          <p:cNvPr id="6" name="直接连接符 5"/>
          <p:cNvCxnSpPr/>
          <p:nvPr/>
        </p:nvCxnSpPr>
        <p:spPr>
          <a:xfrm>
            <a:off x="0" y="5835650"/>
            <a:ext cx="9144000" cy="158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右箭头 6"/>
          <p:cNvSpPr/>
          <p:nvPr/>
        </p:nvSpPr>
        <p:spPr>
          <a:xfrm>
            <a:off x="0" y="1285860"/>
            <a:ext cx="9144000" cy="484632"/>
          </a:xfrm>
          <a:prstGeom prst="rightArrow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533400" y="5867400"/>
            <a:ext cx="8229600" cy="9144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移植前                 术后三个月                术后六个月</a:t>
            </a:r>
            <a:endParaRPr lang="en-US" altLang="zh-CN" sz="3200" b="1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zh-CN" altLang="en-US" sz="3200" kern="0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email">
            <a:lum bright="-1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429150" y="3650070"/>
            <a:ext cx="3729479" cy="2529378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4" cstate="email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574170" y="3589787"/>
            <a:ext cx="3733800" cy="2655147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email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243871"/>
            <a:ext cx="3710374" cy="2650022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243348"/>
            <a:ext cx="3663390" cy="2645782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cxnSp>
        <p:nvCxnSpPr>
          <p:cNvPr id="6" name="直接连接符 5"/>
          <p:cNvCxnSpPr/>
          <p:nvPr/>
        </p:nvCxnSpPr>
        <p:spPr>
          <a:xfrm>
            <a:off x="0" y="2971800"/>
            <a:ext cx="9144000" cy="158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右箭头 6"/>
          <p:cNvSpPr/>
          <p:nvPr/>
        </p:nvSpPr>
        <p:spPr>
          <a:xfrm>
            <a:off x="0" y="2714620"/>
            <a:ext cx="9144000" cy="484632"/>
          </a:xfrm>
          <a:prstGeom prst="rightArrow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533400" y="5638800"/>
            <a:ext cx="8229600" cy="9144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                    术后三个月              术后六个月</a:t>
            </a:r>
            <a:endParaRPr lang="en-US" altLang="zh-CN" sz="3200" b="1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zh-CN" altLang="en-US" sz="3200" kern="0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0" y="-142900"/>
            <a:ext cx="9144000" cy="68485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357314"/>
            <a:ext cx="4373879" cy="2214562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28600" y="1357312"/>
            <a:ext cx="4227584" cy="2214563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lum contrast="10000"/>
          </a:blip>
          <a:srcRect/>
          <a:stretch>
            <a:fillRect/>
          </a:stretch>
        </p:blipFill>
        <p:spPr bwMode="auto">
          <a:xfrm>
            <a:off x="4648200" y="3613356"/>
            <a:ext cx="2827152" cy="3062748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cxnSp>
        <p:nvCxnSpPr>
          <p:cNvPr id="6" name="直接连接符 5"/>
          <p:cNvCxnSpPr/>
          <p:nvPr/>
        </p:nvCxnSpPr>
        <p:spPr>
          <a:xfrm>
            <a:off x="0" y="3581400"/>
            <a:ext cx="9144000" cy="158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6">
            <a:lum bright="10000" contrast="10000"/>
          </a:blip>
          <a:srcRect/>
          <a:stretch>
            <a:fillRect/>
          </a:stretch>
        </p:blipFill>
        <p:spPr bwMode="auto">
          <a:xfrm rot="16200000">
            <a:off x="1737871" y="3959922"/>
            <a:ext cx="3030757" cy="2391698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4" name="右箭头 13"/>
          <p:cNvSpPr/>
          <p:nvPr/>
        </p:nvSpPr>
        <p:spPr>
          <a:xfrm>
            <a:off x="0" y="3301558"/>
            <a:ext cx="9144000" cy="484632"/>
          </a:xfrm>
          <a:prstGeom prst="rightArrow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533400" y="5638800"/>
            <a:ext cx="8229600" cy="9144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                     术后三个月           术后六个月</a:t>
            </a:r>
            <a:endParaRPr lang="en-US" altLang="zh-CN" sz="3200" b="1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zh-CN" altLang="en-US" sz="3200" kern="0" dirty="0">
              <a:latin typeface="+mn-lt"/>
              <a:ea typeface="+mn-ea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5"/>
          <p:cNvSpPr txBox="1">
            <a:spLocks/>
          </p:cNvSpPr>
          <p:nvPr/>
        </p:nvSpPr>
        <p:spPr>
          <a:xfrm>
            <a:off x="500034" y="2643182"/>
            <a:ext cx="8229600" cy="1069975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zh-CN" altLang="en-US" sz="4400" b="1" dirty="0" smtClean="0">
                <a:latin typeface="华文楷体" pitchFamily="2" charset="-122"/>
                <a:ea typeface="华文楷体" pitchFamily="2" charset="-122"/>
                <a:cs typeface="+mj-cs"/>
              </a:rPr>
              <a:t>感谢聆听！</a:t>
            </a:r>
            <a:endParaRPr kumimoji="0" lang="zh-CN" alt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itchFamily="2" charset="-122"/>
              <a:ea typeface="华文楷体" pitchFamily="2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6000768"/>
            <a:ext cx="9144000" cy="857232"/>
          </a:xfrm>
          <a:prstGeom prst="rect">
            <a:avLst/>
          </a:prstGeom>
          <a:solidFill>
            <a:srgbClr val="CC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14341" name="テキスト ボックス 11"/>
          <p:cNvSpPr txBox="1">
            <a:spLocks noChangeArrowheads="1"/>
          </p:cNvSpPr>
          <p:nvPr/>
        </p:nvSpPr>
        <p:spPr bwMode="auto">
          <a:xfrm>
            <a:off x="1143000" y="6072188"/>
            <a:ext cx="710963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主要致病基因：</a:t>
            </a: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Ⅶ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型胶原基因</a:t>
            </a:r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  <a:p>
            <a:pPr algn="ctr"/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遗传方式：常染色体显性</a:t>
            </a: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/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隐性遗传，致残致死率高</a:t>
            </a:r>
            <a:endParaRPr lang="zh-TW" altLang="en-US" sz="24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4342" name="Rectangle 4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TW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楷体" pitchFamily="49" charset="-122"/>
                <a:ea typeface="楷体" pitchFamily="49" charset="-122"/>
              </a:rPr>
              <a:t>营养不良型</a:t>
            </a:r>
            <a:r>
              <a:rPr lang="en-US" altLang="zh-TW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楷体" pitchFamily="49" charset="-122"/>
                <a:ea typeface="楷体" pitchFamily="49" charset="-122"/>
              </a:rPr>
              <a:t>EB—</a:t>
            </a:r>
            <a:r>
              <a:rPr lang="zh-TW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楷体" pitchFamily="49" charset="-122"/>
                <a:ea typeface="楷体" pitchFamily="49" charset="-122"/>
              </a:rPr>
              <a:t>最重型</a:t>
            </a:r>
            <a:endParaRPr lang="zh-CN" altLang="en-US" sz="3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38" y="1271607"/>
            <a:ext cx="6143625" cy="4729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I:\臨床1992-2009\Recessive dystrophic epidermolysis bullosa05-255-0973.JPG"/>
          <p:cNvPicPr>
            <a:picLocks noChangeAspect="1" noChangeArrowheads="1"/>
          </p:cNvPicPr>
          <p:nvPr/>
        </p:nvPicPr>
        <p:blipFill>
          <a:blip r:embed="rId3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5" y="3786191"/>
            <a:ext cx="2428892" cy="2198812"/>
          </a:xfrm>
          <a:prstGeom prst="rect">
            <a:avLst/>
          </a:prstGeom>
          <a:noFill/>
          <a:ln w="19050">
            <a:noFill/>
            <a:prstDash val="dash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285860"/>
            <a:ext cx="2438426" cy="2658642"/>
          </a:xfrm>
          <a:prstGeom prst="rect">
            <a:avLst/>
          </a:prstGeom>
          <a:noFill/>
          <a:ln w="19050">
            <a:noFill/>
            <a:prstDash val="dash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66675" y="274638"/>
            <a:ext cx="9077325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CN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楷体" pitchFamily="49" charset="-122"/>
                <a:ea typeface="楷体" pitchFamily="49" charset="-122"/>
                <a:cs typeface="+mn-cs"/>
              </a:rPr>
              <a:t>世界范围</a:t>
            </a:r>
            <a:r>
              <a:rPr lang="en-US" altLang="zh-CN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楷体" pitchFamily="49" charset="-122"/>
                <a:ea typeface="楷体" pitchFamily="49" charset="-122"/>
                <a:cs typeface="+mn-cs"/>
              </a:rPr>
              <a:t>EB</a:t>
            </a:r>
            <a:r>
              <a:rPr lang="zh-CN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楷体" pitchFamily="49" charset="-122"/>
                <a:ea typeface="楷体" pitchFamily="49" charset="-122"/>
                <a:cs typeface="+mn-cs"/>
              </a:rPr>
              <a:t>患者发病率</a:t>
            </a:r>
            <a:endParaRPr lang="ja-JP" altLang="en-US" sz="3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楷体" pitchFamily="49" charset="-122"/>
              <a:ea typeface="楷体" pitchFamily="49" charset="-122"/>
              <a:cs typeface="+mn-cs"/>
            </a:endParaRP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zh-CN" altLang="en-US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约为</a:t>
            </a:r>
            <a:r>
              <a:rPr lang="zh-TW" altLang="en-US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百</a:t>
            </a:r>
            <a:r>
              <a:rPr lang="zh-CN" altLang="en-US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万</a:t>
            </a:r>
            <a:r>
              <a:rPr lang="zh-TW" altLang="en-US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分之五十</a:t>
            </a:r>
          </a:p>
          <a:p>
            <a:pPr eaLnBrk="1" hangingPunct="1">
              <a:buFontTx/>
              <a:buNone/>
            </a:pPr>
            <a:r>
              <a:rPr lang="zh-TW" altLang="en-US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	</a:t>
            </a:r>
            <a:r>
              <a:rPr lang="zh-TW" altLang="en-US" b="1" dirty="0" smtClean="0">
                <a:latin typeface="楷体" pitchFamily="49" charset="-122"/>
                <a:ea typeface="楷体" pitchFamily="49" charset="-122"/>
              </a:rPr>
              <a:t>	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单纯</a:t>
            </a:r>
            <a:r>
              <a:rPr lang="zh-TW" altLang="en-US" b="1" dirty="0" smtClean="0">
                <a:latin typeface="楷体" pitchFamily="49" charset="-122"/>
                <a:ea typeface="楷体" pitchFamily="49" charset="-122"/>
              </a:rPr>
              <a:t>型</a:t>
            </a:r>
            <a:r>
              <a:rPr lang="en-US" altLang="zh-TW" b="1" dirty="0" smtClean="0">
                <a:latin typeface="楷体" pitchFamily="49" charset="-122"/>
                <a:ea typeface="楷体" pitchFamily="49" charset="-122"/>
              </a:rPr>
              <a:t>EB	            92%</a:t>
            </a:r>
          </a:p>
          <a:p>
            <a:pPr eaLnBrk="1" hangingPunct="1">
              <a:buFontTx/>
              <a:buNone/>
            </a:pPr>
            <a:r>
              <a:rPr lang="en-US" altLang="zh-TW" b="1" dirty="0" smtClean="0">
                <a:latin typeface="楷体" pitchFamily="49" charset="-122"/>
                <a:ea typeface="楷体" pitchFamily="49" charset="-122"/>
              </a:rPr>
              <a:t>		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营养</a:t>
            </a:r>
            <a:r>
              <a:rPr lang="zh-TW" altLang="en-US" b="1" dirty="0" smtClean="0">
                <a:latin typeface="楷体" pitchFamily="49" charset="-122"/>
                <a:ea typeface="楷体" pitchFamily="49" charset="-122"/>
              </a:rPr>
              <a:t>不良型</a:t>
            </a:r>
            <a:r>
              <a:rPr lang="en-US" altLang="zh-TW" b="1" dirty="0" smtClean="0">
                <a:latin typeface="楷体" pitchFamily="49" charset="-122"/>
                <a:ea typeface="楷体" pitchFamily="49" charset="-122"/>
              </a:rPr>
              <a:t>EB	         5%</a:t>
            </a:r>
          </a:p>
          <a:p>
            <a:pPr eaLnBrk="1" hangingPunct="1">
              <a:buFontTx/>
              <a:buNone/>
            </a:pPr>
            <a:r>
              <a:rPr lang="en-US" altLang="zh-TW" b="1" dirty="0" smtClean="0">
                <a:latin typeface="楷体" pitchFamily="49" charset="-122"/>
                <a:ea typeface="楷体" pitchFamily="49" charset="-122"/>
              </a:rPr>
              <a:t>		</a:t>
            </a:r>
            <a:r>
              <a:rPr lang="zh-TW" altLang="en-US" b="1" dirty="0" smtClean="0">
                <a:latin typeface="楷体" pitchFamily="49" charset="-122"/>
                <a:ea typeface="楷体" pitchFamily="49" charset="-122"/>
              </a:rPr>
              <a:t>交界型 </a:t>
            </a:r>
            <a:r>
              <a:rPr lang="en-US" altLang="zh-TW" b="1" dirty="0" smtClean="0">
                <a:latin typeface="楷体" pitchFamily="49" charset="-122"/>
                <a:ea typeface="楷体" pitchFamily="49" charset="-122"/>
              </a:rPr>
              <a:t>EB		    1%</a:t>
            </a:r>
          </a:p>
          <a:p>
            <a:pPr eaLnBrk="1" hangingPunct="1">
              <a:buFontTx/>
              <a:buNone/>
            </a:pPr>
            <a:r>
              <a:rPr lang="en-US" altLang="zh-TW" b="1" dirty="0" smtClean="0">
                <a:latin typeface="楷体" pitchFamily="49" charset="-122"/>
                <a:ea typeface="楷体" pitchFamily="49" charset="-122"/>
              </a:rPr>
              <a:t>		</a:t>
            </a:r>
            <a:r>
              <a:rPr lang="zh-TW" altLang="en-US" b="1" dirty="0" smtClean="0">
                <a:latin typeface="楷体" pitchFamily="49" charset="-122"/>
                <a:ea typeface="楷体" pitchFamily="49" charset="-122"/>
              </a:rPr>
              <a:t>其他未分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类</a:t>
            </a:r>
            <a:r>
              <a:rPr lang="zh-TW" altLang="en-US" b="1" dirty="0" smtClean="0">
                <a:latin typeface="楷体" pitchFamily="49" charset="-122"/>
                <a:ea typeface="楷体" pitchFamily="49" charset="-122"/>
              </a:rPr>
              <a:t>	</a:t>
            </a:r>
            <a:r>
              <a:rPr lang="zh-TW" altLang="en-US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	</a:t>
            </a:r>
            <a:r>
              <a:rPr lang="zh-TW" altLang="en-US" b="1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en-US" altLang="zh-TW" b="1" dirty="0" smtClean="0">
                <a:latin typeface="楷体" pitchFamily="49" charset="-122"/>
                <a:ea typeface="楷体" pitchFamily="49" charset="-122"/>
              </a:rPr>
              <a:t>2%</a:t>
            </a: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4884738" y="6480175"/>
            <a:ext cx="48688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latin typeface="Calibri" pitchFamily="34" charset="0"/>
                <a:ea typeface="MS PGothic" pitchFamily="34" charset="-128"/>
              </a:rPr>
              <a:t>Fine JD et al., J Am Acad Dermatol 1999</a:t>
            </a:r>
          </a:p>
        </p:txBody>
      </p:sp>
      <p:sp>
        <p:nvSpPr>
          <p:cNvPr id="6" name="右大括号 5"/>
          <p:cNvSpPr/>
          <p:nvPr/>
        </p:nvSpPr>
        <p:spPr>
          <a:xfrm>
            <a:off x="6629400" y="3124200"/>
            <a:ext cx="381000" cy="914400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矩形 19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4" name="矩形 193"/>
          <p:cNvSpPr/>
          <p:nvPr/>
        </p:nvSpPr>
        <p:spPr>
          <a:xfrm>
            <a:off x="0" y="1571612"/>
            <a:ext cx="9144000" cy="5286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zh-TW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楷体" pitchFamily="49" charset="-122"/>
                <a:ea typeface="楷体" pitchFamily="49" charset="-122"/>
              </a:rPr>
              <a:t>重型</a:t>
            </a:r>
            <a:r>
              <a:rPr lang="en-US" altLang="zh-TW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楷体" pitchFamily="49" charset="-122"/>
                <a:ea typeface="楷体" pitchFamily="49" charset="-122"/>
              </a:rPr>
              <a:t>EB</a:t>
            </a:r>
            <a:r>
              <a:rPr lang="zh-TW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楷体" pitchFamily="49" charset="-122"/>
                <a:ea typeface="楷体" pitchFamily="49" charset="-122"/>
              </a:rPr>
              <a:t>的系统治疗</a:t>
            </a:r>
            <a:endParaRPr lang="ja-JP" altLang="en-US" sz="3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2" name="Group 237"/>
          <p:cNvGrpSpPr>
            <a:grpSpLocks/>
          </p:cNvGrpSpPr>
          <p:nvPr/>
        </p:nvGrpSpPr>
        <p:grpSpPr bwMode="auto">
          <a:xfrm>
            <a:off x="3508375" y="1976438"/>
            <a:ext cx="1731963" cy="2303462"/>
            <a:chOff x="2210" y="1245"/>
            <a:chExt cx="1091" cy="1451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 rot="-66051">
              <a:off x="2683" y="1799"/>
              <a:ext cx="192" cy="753"/>
              <a:chOff x="2087" y="864"/>
              <a:chExt cx="265" cy="846"/>
            </a:xfrm>
          </p:grpSpPr>
          <p:sp>
            <p:nvSpPr>
              <p:cNvPr id="20663" name="Oval 7"/>
              <p:cNvSpPr>
                <a:spLocks noChangeArrowheads="1"/>
              </p:cNvSpPr>
              <p:nvPr/>
            </p:nvSpPr>
            <p:spPr bwMode="auto">
              <a:xfrm>
                <a:off x="2126" y="864"/>
                <a:ext cx="96" cy="288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20664" name="Freeform 8"/>
              <p:cNvSpPr>
                <a:spLocks/>
              </p:cNvSpPr>
              <p:nvPr/>
            </p:nvSpPr>
            <p:spPr bwMode="auto">
              <a:xfrm>
                <a:off x="2129" y="1134"/>
                <a:ext cx="223" cy="576"/>
              </a:xfrm>
              <a:custGeom>
                <a:avLst/>
                <a:gdLst>
                  <a:gd name="T0" fmla="*/ 51 w 223"/>
                  <a:gd name="T1" fmla="*/ 0 h 464"/>
                  <a:gd name="T2" fmla="*/ 15 w 223"/>
                  <a:gd name="T3" fmla="*/ 4047 h 464"/>
                  <a:gd name="T4" fmla="*/ 57 w 223"/>
                  <a:gd name="T5" fmla="*/ 6938 h 464"/>
                  <a:gd name="T6" fmla="*/ 75 w 223"/>
                  <a:gd name="T7" fmla="*/ 11336 h 464"/>
                  <a:gd name="T8" fmla="*/ 57 w 223"/>
                  <a:gd name="T9" fmla="*/ 11632 h 464"/>
                  <a:gd name="T10" fmla="*/ 21 w 223"/>
                  <a:gd name="T11" fmla="*/ 13150 h 464"/>
                  <a:gd name="T12" fmla="*/ 15 w 223"/>
                  <a:gd name="T13" fmla="*/ 16847 h 464"/>
                  <a:gd name="T14" fmla="*/ 33 w 223"/>
                  <a:gd name="T15" fmla="*/ 17131 h 464"/>
                  <a:gd name="T16" fmla="*/ 69 w 223"/>
                  <a:gd name="T17" fmla="*/ 18622 h 464"/>
                  <a:gd name="T18" fmla="*/ 81 w 223"/>
                  <a:gd name="T19" fmla="*/ 20819 h 464"/>
                  <a:gd name="T20" fmla="*/ 27 w 223"/>
                  <a:gd name="T21" fmla="*/ 22679 h 464"/>
                  <a:gd name="T22" fmla="*/ 39 w 223"/>
                  <a:gd name="T23" fmla="*/ 27407 h 464"/>
                  <a:gd name="T24" fmla="*/ 87 w 223"/>
                  <a:gd name="T25" fmla="*/ 28153 h 464"/>
                  <a:gd name="T26" fmla="*/ 201 w 223"/>
                  <a:gd name="T27" fmla="*/ 25962 h 464"/>
                  <a:gd name="T28" fmla="*/ 213 w 223"/>
                  <a:gd name="T29" fmla="*/ 23741 h 464"/>
                  <a:gd name="T30" fmla="*/ 207 w 223"/>
                  <a:gd name="T31" fmla="*/ 18269 h 46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23"/>
                  <a:gd name="T49" fmla="*/ 0 h 464"/>
                  <a:gd name="T50" fmla="*/ 223 w 223"/>
                  <a:gd name="T51" fmla="*/ 464 h 46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23" h="464">
                    <a:moveTo>
                      <a:pt x="51" y="0"/>
                    </a:moveTo>
                    <a:cubicBezTo>
                      <a:pt x="37" y="21"/>
                      <a:pt x="15" y="66"/>
                      <a:pt x="15" y="66"/>
                    </a:cubicBezTo>
                    <a:cubicBezTo>
                      <a:pt x="22" y="94"/>
                      <a:pt x="29" y="105"/>
                      <a:pt x="57" y="114"/>
                    </a:cubicBezTo>
                    <a:cubicBezTo>
                      <a:pt x="75" y="132"/>
                      <a:pt x="93" y="158"/>
                      <a:pt x="75" y="186"/>
                    </a:cubicBezTo>
                    <a:cubicBezTo>
                      <a:pt x="71" y="191"/>
                      <a:pt x="63" y="189"/>
                      <a:pt x="57" y="192"/>
                    </a:cubicBezTo>
                    <a:cubicBezTo>
                      <a:pt x="44" y="199"/>
                      <a:pt x="21" y="216"/>
                      <a:pt x="21" y="216"/>
                    </a:cubicBezTo>
                    <a:cubicBezTo>
                      <a:pt x="15" y="233"/>
                      <a:pt x="0" y="257"/>
                      <a:pt x="15" y="276"/>
                    </a:cubicBezTo>
                    <a:cubicBezTo>
                      <a:pt x="19" y="281"/>
                      <a:pt x="27" y="279"/>
                      <a:pt x="33" y="282"/>
                    </a:cubicBezTo>
                    <a:cubicBezTo>
                      <a:pt x="46" y="289"/>
                      <a:pt x="69" y="306"/>
                      <a:pt x="69" y="306"/>
                    </a:cubicBezTo>
                    <a:cubicBezTo>
                      <a:pt x="73" y="318"/>
                      <a:pt x="77" y="330"/>
                      <a:pt x="81" y="342"/>
                    </a:cubicBezTo>
                    <a:cubicBezTo>
                      <a:pt x="81" y="343"/>
                      <a:pt x="31" y="369"/>
                      <a:pt x="27" y="372"/>
                    </a:cubicBezTo>
                    <a:cubicBezTo>
                      <a:pt x="15" y="397"/>
                      <a:pt x="5" y="435"/>
                      <a:pt x="39" y="450"/>
                    </a:cubicBezTo>
                    <a:cubicBezTo>
                      <a:pt x="54" y="457"/>
                      <a:pt x="87" y="462"/>
                      <a:pt x="87" y="462"/>
                    </a:cubicBezTo>
                    <a:cubicBezTo>
                      <a:pt x="204" y="454"/>
                      <a:pt x="143" y="464"/>
                      <a:pt x="201" y="426"/>
                    </a:cubicBezTo>
                    <a:cubicBezTo>
                      <a:pt x="205" y="414"/>
                      <a:pt x="209" y="402"/>
                      <a:pt x="213" y="390"/>
                    </a:cubicBezTo>
                    <a:cubicBezTo>
                      <a:pt x="223" y="361"/>
                      <a:pt x="207" y="300"/>
                      <a:pt x="207" y="300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65" name="Freeform 9"/>
              <p:cNvSpPr>
                <a:spLocks/>
              </p:cNvSpPr>
              <p:nvPr/>
            </p:nvSpPr>
            <p:spPr bwMode="auto">
              <a:xfrm>
                <a:off x="2186" y="1200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66" name="Freeform 10"/>
              <p:cNvSpPr>
                <a:spLocks/>
              </p:cNvSpPr>
              <p:nvPr/>
            </p:nvSpPr>
            <p:spPr bwMode="auto">
              <a:xfrm>
                <a:off x="2204" y="1398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67" name="Freeform 11"/>
              <p:cNvSpPr>
                <a:spLocks/>
              </p:cNvSpPr>
              <p:nvPr/>
            </p:nvSpPr>
            <p:spPr bwMode="auto">
              <a:xfrm>
                <a:off x="2087" y="1500"/>
                <a:ext cx="54" cy="78"/>
              </a:xfrm>
              <a:custGeom>
                <a:avLst/>
                <a:gdLst>
                  <a:gd name="T0" fmla="*/ 42 w 54"/>
                  <a:gd name="T1" fmla="*/ 0 h 78"/>
                  <a:gd name="T2" fmla="*/ 54 w 54"/>
                  <a:gd name="T3" fmla="*/ 78 h 78"/>
                  <a:gd name="T4" fmla="*/ 0 60000 65536"/>
                  <a:gd name="T5" fmla="*/ 0 60000 65536"/>
                  <a:gd name="T6" fmla="*/ 0 w 54"/>
                  <a:gd name="T7" fmla="*/ 0 h 78"/>
                  <a:gd name="T8" fmla="*/ 54 w 54"/>
                  <a:gd name="T9" fmla="*/ 78 h 7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78">
                    <a:moveTo>
                      <a:pt x="42" y="0"/>
                    </a:moveTo>
                    <a:cubicBezTo>
                      <a:pt x="53" y="17"/>
                      <a:pt x="0" y="36"/>
                      <a:pt x="54" y="78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68" name="Freeform 12"/>
              <p:cNvSpPr>
                <a:spLocks/>
              </p:cNvSpPr>
              <p:nvPr/>
            </p:nvSpPr>
            <p:spPr bwMode="auto">
              <a:xfrm>
                <a:off x="2099" y="1275"/>
                <a:ext cx="54" cy="78"/>
              </a:xfrm>
              <a:custGeom>
                <a:avLst/>
                <a:gdLst>
                  <a:gd name="T0" fmla="*/ 42 w 54"/>
                  <a:gd name="T1" fmla="*/ 0 h 78"/>
                  <a:gd name="T2" fmla="*/ 54 w 54"/>
                  <a:gd name="T3" fmla="*/ 78 h 78"/>
                  <a:gd name="T4" fmla="*/ 0 60000 65536"/>
                  <a:gd name="T5" fmla="*/ 0 60000 65536"/>
                  <a:gd name="T6" fmla="*/ 0 w 54"/>
                  <a:gd name="T7" fmla="*/ 0 h 78"/>
                  <a:gd name="T8" fmla="*/ 54 w 54"/>
                  <a:gd name="T9" fmla="*/ 78 h 7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78">
                    <a:moveTo>
                      <a:pt x="42" y="0"/>
                    </a:moveTo>
                    <a:cubicBezTo>
                      <a:pt x="53" y="17"/>
                      <a:pt x="0" y="36"/>
                      <a:pt x="54" y="78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69" name="Freeform 13"/>
              <p:cNvSpPr>
                <a:spLocks/>
              </p:cNvSpPr>
              <p:nvPr/>
            </p:nvSpPr>
            <p:spPr bwMode="auto">
              <a:xfrm>
                <a:off x="2156" y="1296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70" name="Freeform 14"/>
              <p:cNvSpPr>
                <a:spLocks/>
              </p:cNvSpPr>
              <p:nvPr/>
            </p:nvSpPr>
            <p:spPr bwMode="auto">
              <a:xfrm>
                <a:off x="2165" y="1410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71" name="Freeform 15"/>
              <p:cNvSpPr>
                <a:spLocks/>
              </p:cNvSpPr>
              <p:nvPr/>
            </p:nvSpPr>
            <p:spPr bwMode="auto">
              <a:xfrm>
                <a:off x="2183" y="1599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72" name="Freeform 16"/>
              <p:cNvSpPr>
                <a:spLocks/>
              </p:cNvSpPr>
              <p:nvPr/>
            </p:nvSpPr>
            <p:spPr bwMode="auto">
              <a:xfrm>
                <a:off x="2147" y="1506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73" name="Freeform 17"/>
              <p:cNvSpPr>
                <a:spLocks/>
              </p:cNvSpPr>
              <p:nvPr/>
            </p:nvSpPr>
            <p:spPr bwMode="auto">
              <a:xfrm flipH="1">
                <a:off x="2099" y="1593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0638" name="Text Box 19"/>
            <p:cNvSpPr txBox="1">
              <a:spLocks noChangeArrowheads="1"/>
            </p:cNvSpPr>
            <p:nvPr/>
          </p:nvSpPr>
          <p:spPr bwMode="auto">
            <a:xfrm>
              <a:off x="2210" y="1245"/>
              <a:ext cx="109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400" b="1">
                  <a:latin typeface="楷体" pitchFamily="49" charset="-122"/>
                  <a:ea typeface="楷体" pitchFamily="49" charset="-122"/>
                </a:rPr>
                <a:t>锚蛋白异常</a:t>
              </a:r>
              <a:endParaRPr lang="en-US" altLang="ja-JP" sz="2400" b="1">
                <a:latin typeface="楷体" pitchFamily="49" charset="-122"/>
                <a:ea typeface="楷体" pitchFamily="49" charset="-122"/>
              </a:endParaRPr>
            </a:p>
          </p:txBody>
        </p:sp>
        <p:grpSp>
          <p:nvGrpSpPr>
            <p:cNvPr id="4" name="Group 102"/>
            <p:cNvGrpSpPr>
              <a:grpSpLocks/>
            </p:cNvGrpSpPr>
            <p:nvPr/>
          </p:nvGrpSpPr>
          <p:grpSpPr bwMode="auto">
            <a:xfrm rot="-66051">
              <a:off x="2891" y="1919"/>
              <a:ext cx="192" cy="753"/>
              <a:chOff x="2087" y="864"/>
              <a:chExt cx="265" cy="846"/>
            </a:xfrm>
          </p:grpSpPr>
          <p:sp>
            <p:nvSpPr>
              <p:cNvPr id="20652" name="Oval 103"/>
              <p:cNvSpPr>
                <a:spLocks noChangeArrowheads="1"/>
              </p:cNvSpPr>
              <p:nvPr/>
            </p:nvSpPr>
            <p:spPr bwMode="auto">
              <a:xfrm>
                <a:off x="2126" y="864"/>
                <a:ext cx="96" cy="288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20653" name="Freeform 104"/>
              <p:cNvSpPr>
                <a:spLocks/>
              </p:cNvSpPr>
              <p:nvPr/>
            </p:nvSpPr>
            <p:spPr bwMode="auto">
              <a:xfrm>
                <a:off x="2129" y="1134"/>
                <a:ext cx="223" cy="576"/>
              </a:xfrm>
              <a:custGeom>
                <a:avLst/>
                <a:gdLst>
                  <a:gd name="T0" fmla="*/ 51 w 223"/>
                  <a:gd name="T1" fmla="*/ 0 h 464"/>
                  <a:gd name="T2" fmla="*/ 15 w 223"/>
                  <a:gd name="T3" fmla="*/ 4047 h 464"/>
                  <a:gd name="T4" fmla="*/ 57 w 223"/>
                  <a:gd name="T5" fmla="*/ 6938 h 464"/>
                  <a:gd name="T6" fmla="*/ 75 w 223"/>
                  <a:gd name="T7" fmla="*/ 11336 h 464"/>
                  <a:gd name="T8" fmla="*/ 57 w 223"/>
                  <a:gd name="T9" fmla="*/ 11632 h 464"/>
                  <a:gd name="T10" fmla="*/ 21 w 223"/>
                  <a:gd name="T11" fmla="*/ 13150 h 464"/>
                  <a:gd name="T12" fmla="*/ 15 w 223"/>
                  <a:gd name="T13" fmla="*/ 16847 h 464"/>
                  <a:gd name="T14" fmla="*/ 33 w 223"/>
                  <a:gd name="T15" fmla="*/ 17131 h 464"/>
                  <a:gd name="T16" fmla="*/ 69 w 223"/>
                  <a:gd name="T17" fmla="*/ 18622 h 464"/>
                  <a:gd name="T18" fmla="*/ 81 w 223"/>
                  <a:gd name="T19" fmla="*/ 20819 h 464"/>
                  <a:gd name="T20" fmla="*/ 27 w 223"/>
                  <a:gd name="T21" fmla="*/ 22679 h 464"/>
                  <a:gd name="T22" fmla="*/ 39 w 223"/>
                  <a:gd name="T23" fmla="*/ 27407 h 464"/>
                  <a:gd name="T24" fmla="*/ 87 w 223"/>
                  <a:gd name="T25" fmla="*/ 28153 h 464"/>
                  <a:gd name="T26" fmla="*/ 201 w 223"/>
                  <a:gd name="T27" fmla="*/ 25962 h 464"/>
                  <a:gd name="T28" fmla="*/ 213 w 223"/>
                  <a:gd name="T29" fmla="*/ 23741 h 464"/>
                  <a:gd name="T30" fmla="*/ 207 w 223"/>
                  <a:gd name="T31" fmla="*/ 18269 h 46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23"/>
                  <a:gd name="T49" fmla="*/ 0 h 464"/>
                  <a:gd name="T50" fmla="*/ 223 w 223"/>
                  <a:gd name="T51" fmla="*/ 464 h 46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23" h="464">
                    <a:moveTo>
                      <a:pt x="51" y="0"/>
                    </a:moveTo>
                    <a:cubicBezTo>
                      <a:pt x="37" y="21"/>
                      <a:pt x="15" y="66"/>
                      <a:pt x="15" y="66"/>
                    </a:cubicBezTo>
                    <a:cubicBezTo>
                      <a:pt x="22" y="94"/>
                      <a:pt x="29" y="105"/>
                      <a:pt x="57" y="114"/>
                    </a:cubicBezTo>
                    <a:cubicBezTo>
                      <a:pt x="75" y="132"/>
                      <a:pt x="93" y="158"/>
                      <a:pt x="75" y="186"/>
                    </a:cubicBezTo>
                    <a:cubicBezTo>
                      <a:pt x="71" y="191"/>
                      <a:pt x="63" y="189"/>
                      <a:pt x="57" y="192"/>
                    </a:cubicBezTo>
                    <a:cubicBezTo>
                      <a:pt x="44" y="199"/>
                      <a:pt x="21" y="216"/>
                      <a:pt x="21" y="216"/>
                    </a:cubicBezTo>
                    <a:cubicBezTo>
                      <a:pt x="15" y="233"/>
                      <a:pt x="0" y="257"/>
                      <a:pt x="15" y="276"/>
                    </a:cubicBezTo>
                    <a:cubicBezTo>
                      <a:pt x="19" y="281"/>
                      <a:pt x="27" y="279"/>
                      <a:pt x="33" y="282"/>
                    </a:cubicBezTo>
                    <a:cubicBezTo>
                      <a:pt x="46" y="289"/>
                      <a:pt x="69" y="306"/>
                      <a:pt x="69" y="306"/>
                    </a:cubicBezTo>
                    <a:cubicBezTo>
                      <a:pt x="73" y="318"/>
                      <a:pt x="77" y="330"/>
                      <a:pt x="81" y="342"/>
                    </a:cubicBezTo>
                    <a:cubicBezTo>
                      <a:pt x="81" y="343"/>
                      <a:pt x="31" y="369"/>
                      <a:pt x="27" y="372"/>
                    </a:cubicBezTo>
                    <a:cubicBezTo>
                      <a:pt x="15" y="397"/>
                      <a:pt x="5" y="435"/>
                      <a:pt x="39" y="450"/>
                    </a:cubicBezTo>
                    <a:cubicBezTo>
                      <a:pt x="54" y="457"/>
                      <a:pt x="87" y="462"/>
                      <a:pt x="87" y="462"/>
                    </a:cubicBezTo>
                    <a:cubicBezTo>
                      <a:pt x="204" y="454"/>
                      <a:pt x="143" y="464"/>
                      <a:pt x="201" y="426"/>
                    </a:cubicBezTo>
                    <a:cubicBezTo>
                      <a:pt x="205" y="414"/>
                      <a:pt x="209" y="402"/>
                      <a:pt x="213" y="390"/>
                    </a:cubicBezTo>
                    <a:cubicBezTo>
                      <a:pt x="223" y="361"/>
                      <a:pt x="207" y="300"/>
                      <a:pt x="207" y="300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54" name="Freeform 105"/>
              <p:cNvSpPr>
                <a:spLocks/>
              </p:cNvSpPr>
              <p:nvPr/>
            </p:nvSpPr>
            <p:spPr bwMode="auto">
              <a:xfrm>
                <a:off x="2186" y="1200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55" name="Freeform 106"/>
              <p:cNvSpPr>
                <a:spLocks/>
              </p:cNvSpPr>
              <p:nvPr/>
            </p:nvSpPr>
            <p:spPr bwMode="auto">
              <a:xfrm>
                <a:off x="2204" y="1398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56" name="Freeform 107"/>
              <p:cNvSpPr>
                <a:spLocks/>
              </p:cNvSpPr>
              <p:nvPr/>
            </p:nvSpPr>
            <p:spPr bwMode="auto">
              <a:xfrm>
                <a:off x="2087" y="1500"/>
                <a:ext cx="54" cy="78"/>
              </a:xfrm>
              <a:custGeom>
                <a:avLst/>
                <a:gdLst>
                  <a:gd name="T0" fmla="*/ 42 w 54"/>
                  <a:gd name="T1" fmla="*/ 0 h 78"/>
                  <a:gd name="T2" fmla="*/ 54 w 54"/>
                  <a:gd name="T3" fmla="*/ 78 h 78"/>
                  <a:gd name="T4" fmla="*/ 0 60000 65536"/>
                  <a:gd name="T5" fmla="*/ 0 60000 65536"/>
                  <a:gd name="T6" fmla="*/ 0 w 54"/>
                  <a:gd name="T7" fmla="*/ 0 h 78"/>
                  <a:gd name="T8" fmla="*/ 54 w 54"/>
                  <a:gd name="T9" fmla="*/ 78 h 7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78">
                    <a:moveTo>
                      <a:pt x="42" y="0"/>
                    </a:moveTo>
                    <a:cubicBezTo>
                      <a:pt x="53" y="17"/>
                      <a:pt x="0" y="36"/>
                      <a:pt x="54" y="78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57" name="Freeform 108"/>
              <p:cNvSpPr>
                <a:spLocks/>
              </p:cNvSpPr>
              <p:nvPr/>
            </p:nvSpPr>
            <p:spPr bwMode="auto">
              <a:xfrm>
                <a:off x="2099" y="1275"/>
                <a:ext cx="54" cy="78"/>
              </a:xfrm>
              <a:custGeom>
                <a:avLst/>
                <a:gdLst>
                  <a:gd name="T0" fmla="*/ 42 w 54"/>
                  <a:gd name="T1" fmla="*/ 0 h 78"/>
                  <a:gd name="T2" fmla="*/ 54 w 54"/>
                  <a:gd name="T3" fmla="*/ 78 h 78"/>
                  <a:gd name="T4" fmla="*/ 0 60000 65536"/>
                  <a:gd name="T5" fmla="*/ 0 60000 65536"/>
                  <a:gd name="T6" fmla="*/ 0 w 54"/>
                  <a:gd name="T7" fmla="*/ 0 h 78"/>
                  <a:gd name="T8" fmla="*/ 54 w 54"/>
                  <a:gd name="T9" fmla="*/ 78 h 7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78">
                    <a:moveTo>
                      <a:pt x="42" y="0"/>
                    </a:moveTo>
                    <a:cubicBezTo>
                      <a:pt x="53" y="17"/>
                      <a:pt x="0" y="36"/>
                      <a:pt x="54" y="78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58" name="Freeform 109"/>
              <p:cNvSpPr>
                <a:spLocks/>
              </p:cNvSpPr>
              <p:nvPr/>
            </p:nvSpPr>
            <p:spPr bwMode="auto">
              <a:xfrm>
                <a:off x="2156" y="1296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59" name="Freeform 110"/>
              <p:cNvSpPr>
                <a:spLocks/>
              </p:cNvSpPr>
              <p:nvPr/>
            </p:nvSpPr>
            <p:spPr bwMode="auto">
              <a:xfrm>
                <a:off x="2165" y="1410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60" name="Freeform 111"/>
              <p:cNvSpPr>
                <a:spLocks/>
              </p:cNvSpPr>
              <p:nvPr/>
            </p:nvSpPr>
            <p:spPr bwMode="auto">
              <a:xfrm>
                <a:off x="2183" y="1599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61" name="Freeform 112"/>
              <p:cNvSpPr>
                <a:spLocks/>
              </p:cNvSpPr>
              <p:nvPr/>
            </p:nvSpPr>
            <p:spPr bwMode="auto">
              <a:xfrm>
                <a:off x="2147" y="1506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62" name="Freeform 113"/>
              <p:cNvSpPr>
                <a:spLocks/>
              </p:cNvSpPr>
              <p:nvPr/>
            </p:nvSpPr>
            <p:spPr bwMode="auto">
              <a:xfrm flipH="1">
                <a:off x="2099" y="1593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" name="Group 114"/>
            <p:cNvGrpSpPr>
              <a:grpSpLocks/>
            </p:cNvGrpSpPr>
            <p:nvPr/>
          </p:nvGrpSpPr>
          <p:grpSpPr bwMode="auto">
            <a:xfrm rot="-66051">
              <a:off x="2523" y="1943"/>
              <a:ext cx="192" cy="753"/>
              <a:chOff x="2087" y="864"/>
              <a:chExt cx="265" cy="846"/>
            </a:xfrm>
          </p:grpSpPr>
          <p:sp>
            <p:nvSpPr>
              <p:cNvPr id="20641" name="Oval 115"/>
              <p:cNvSpPr>
                <a:spLocks noChangeArrowheads="1"/>
              </p:cNvSpPr>
              <p:nvPr/>
            </p:nvSpPr>
            <p:spPr bwMode="auto">
              <a:xfrm>
                <a:off x="2126" y="864"/>
                <a:ext cx="96" cy="288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20642" name="Freeform 116"/>
              <p:cNvSpPr>
                <a:spLocks/>
              </p:cNvSpPr>
              <p:nvPr/>
            </p:nvSpPr>
            <p:spPr bwMode="auto">
              <a:xfrm>
                <a:off x="2129" y="1134"/>
                <a:ext cx="223" cy="576"/>
              </a:xfrm>
              <a:custGeom>
                <a:avLst/>
                <a:gdLst>
                  <a:gd name="T0" fmla="*/ 51 w 223"/>
                  <a:gd name="T1" fmla="*/ 0 h 464"/>
                  <a:gd name="T2" fmla="*/ 15 w 223"/>
                  <a:gd name="T3" fmla="*/ 4047 h 464"/>
                  <a:gd name="T4" fmla="*/ 57 w 223"/>
                  <a:gd name="T5" fmla="*/ 6938 h 464"/>
                  <a:gd name="T6" fmla="*/ 75 w 223"/>
                  <a:gd name="T7" fmla="*/ 11336 h 464"/>
                  <a:gd name="T8" fmla="*/ 57 w 223"/>
                  <a:gd name="T9" fmla="*/ 11632 h 464"/>
                  <a:gd name="T10" fmla="*/ 21 w 223"/>
                  <a:gd name="T11" fmla="*/ 13150 h 464"/>
                  <a:gd name="T12" fmla="*/ 15 w 223"/>
                  <a:gd name="T13" fmla="*/ 16847 h 464"/>
                  <a:gd name="T14" fmla="*/ 33 w 223"/>
                  <a:gd name="T15" fmla="*/ 17131 h 464"/>
                  <a:gd name="T16" fmla="*/ 69 w 223"/>
                  <a:gd name="T17" fmla="*/ 18622 h 464"/>
                  <a:gd name="T18" fmla="*/ 81 w 223"/>
                  <a:gd name="T19" fmla="*/ 20819 h 464"/>
                  <a:gd name="T20" fmla="*/ 27 w 223"/>
                  <a:gd name="T21" fmla="*/ 22679 h 464"/>
                  <a:gd name="T22" fmla="*/ 39 w 223"/>
                  <a:gd name="T23" fmla="*/ 27407 h 464"/>
                  <a:gd name="T24" fmla="*/ 87 w 223"/>
                  <a:gd name="T25" fmla="*/ 28153 h 464"/>
                  <a:gd name="T26" fmla="*/ 201 w 223"/>
                  <a:gd name="T27" fmla="*/ 25962 h 464"/>
                  <a:gd name="T28" fmla="*/ 213 w 223"/>
                  <a:gd name="T29" fmla="*/ 23741 h 464"/>
                  <a:gd name="T30" fmla="*/ 207 w 223"/>
                  <a:gd name="T31" fmla="*/ 18269 h 46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23"/>
                  <a:gd name="T49" fmla="*/ 0 h 464"/>
                  <a:gd name="T50" fmla="*/ 223 w 223"/>
                  <a:gd name="T51" fmla="*/ 464 h 46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23" h="464">
                    <a:moveTo>
                      <a:pt x="51" y="0"/>
                    </a:moveTo>
                    <a:cubicBezTo>
                      <a:pt x="37" y="21"/>
                      <a:pt x="15" y="66"/>
                      <a:pt x="15" y="66"/>
                    </a:cubicBezTo>
                    <a:cubicBezTo>
                      <a:pt x="22" y="94"/>
                      <a:pt x="29" y="105"/>
                      <a:pt x="57" y="114"/>
                    </a:cubicBezTo>
                    <a:cubicBezTo>
                      <a:pt x="75" y="132"/>
                      <a:pt x="93" y="158"/>
                      <a:pt x="75" y="186"/>
                    </a:cubicBezTo>
                    <a:cubicBezTo>
                      <a:pt x="71" y="191"/>
                      <a:pt x="63" y="189"/>
                      <a:pt x="57" y="192"/>
                    </a:cubicBezTo>
                    <a:cubicBezTo>
                      <a:pt x="44" y="199"/>
                      <a:pt x="21" y="216"/>
                      <a:pt x="21" y="216"/>
                    </a:cubicBezTo>
                    <a:cubicBezTo>
                      <a:pt x="15" y="233"/>
                      <a:pt x="0" y="257"/>
                      <a:pt x="15" y="276"/>
                    </a:cubicBezTo>
                    <a:cubicBezTo>
                      <a:pt x="19" y="281"/>
                      <a:pt x="27" y="279"/>
                      <a:pt x="33" y="282"/>
                    </a:cubicBezTo>
                    <a:cubicBezTo>
                      <a:pt x="46" y="289"/>
                      <a:pt x="69" y="306"/>
                      <a:pt x="69" y="306"/>
                    </a:cubicBezTo>
                    <a:cubicBezTo>
                      <a:pt x="73" y="318"/>
                      <a:pt x="77" y="330"/>
                      <a:pt x="81" y="342"/>
                    </a:cubicBezTo>
                    <a:cubicBezTo>
                      <a:pt x="81" y="343"/>
                      <a:pt x="31" y="369"/>
                      <a:pt x="27" y="372"/>
                    </a:cubicBezTo>
                    <a:cubicBezTo>
                      <a:pt x="15" y="397"/>
                      <a:pt x="5" y="435"/>
                      <a:pt x="39" y="450"/>
                    </a:cubicBezTo>
                    <a:cubicBezTo>
                      <a:pt x="54" y="457"/>
                      <a:pt x="87" y="462"/>
                      <a:pt x="87" y="462"/>
                    </a:cubicBezTo>
                    <a:cubicBezTo>
                      <a:pt x="204" y="454"/>
                      <a:pt x="143" y="464"/>
                      <a:pt x="201" y="426"/>
                    </a:cubicBezTo>
                    <a:cubicBezTo>
                      <a:pt x="205" y="414"/>
                      <a:pt x="209" y="402"/>
                      <a:pt x="213" y="390"/>
                    </a:cubicBezTo>
                    <a:cubicBezTo>
                      <a:pt x="223" y="361"/>
                      <a:pt x="207" y="300"/>
                      <a:pt x="207" y="300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43" name="Freeform 117"/>
              <p:cNvSpPr>
                <a:spLocks/>
              </p:cNvSpPr>
              <p:nvPr/>
            </p:nvSpPr>
            <p:spPr bwMode="auto">
              <a:xfrm>
                <a:off x="2186" y="1200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44" name="Freeform 118"/>
              <p:cNvSpPr>
                <a:spLocks/>
              </p:cNvSpPr>
              <p:nvPr/>
            </p:nvSpPr>
            <p:spPr bwMode="auto">
              <a:xfrm>
                <a:off x="2204" y="1398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45" name="Freeform 119"/>
              <p:cNvSpPr>
                <a:spLocks/>
              </p:cNvSpPr>
              <p:nvPr/>
            </p:nvSpPr>
            <p:spPr bwMode="auto">
              <a:xfrm>
                <a:off x="2087" y="1500"/>
                <a:ext cx="54" cy="78"/>
              </a:xfrm>
              <a:custGeom>
                <a:avLst/>
                <a:gdLst>
                  <a:gd name="T0" fmla="*/ 42 w 54"/>
                  <a:gd name="T1" fmla="*/ 0 h 78"/>
                  <a:gd name="T2" fmla="*/ 54 w 54"/>
                  <a:gd name="T3" fmla="*/ 78 h 78"/>
                  <a:gd name="T4" fmla="*/ 0 60000 65536"/>
                  <a:gd name="T5" fmla="*/ 0 60000 65536"/>
                  <a:gd name="T6" fmla="*/ 0 w 54"/>
                  <a:gd name="T7" fmla="*/ 0 h 78"/>
                  <a:gd name="T8" fmla="*/ 54 w 54"/>
                  <a:gd name="T9" fmla="*/ 78 h 7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78">
                    <a:moveTo>
                      <a:pt x="42" y="0"/>
                    </a:moveTo>
                    <a:cubicBezTo>
                      <a:pt x="53" y="17"/>
                      <a:pt x="0" y="36"/>
                      <a:pt x="54" y="78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46" name="Freeform 120"/>
              <p:cNvSpPr>
                <a:spLocks/>
              </p:cNvSpPr>
              <p:nvPr/>
            </p:nvSpPr>
            <p:spPr bwMode="auto">
              <a:xfrm>
                <a:off x="2099" y="1275"/>
                <a:ext cx="54" cy="78"/>
              </a:xfrm>
              <a:custGeom>
                <a:avLst/>
                <a:gdLst>
                  <a:gd name="T0" fmla="*/ 42 w 54"/>
                  <a:gd name="T1" fmla="*/ 0 h 78"/>
                  <a:gd name="T2" fmla="*/ 54 w 54"/>
                  <a:gd name="T3" fmla="*/ 78 h 78"/>
                  <a:gd name="T4" fmla="*/ 0 60000 65536"/>
                  <a:gd name="T5" fmla="*/ 0 60000 65536"/>
                  <a:gd name="T6" fmla="*/ 0 w 54"/>
                  <a:gd name="T7" fmla="*/ 0 h 78"/>
                  <a:gd name="T8" fmla="*/ 54 w 54"/>
                  <a:gd name="T9" fmla="*/ 78 h 7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78">
                    <a:moveTo>
                      <a:pt x="42" y="0"/>
                    </a:moveTo>
                    <a:cubicBezTo>
                      <a:pt x="53" y="17"/>
                      <a:pt x="0" y="36"/>
                      <a:pt x="54" y="78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47" name="Freeform 121"/>
              <p:cNvSpPr>
                <a:spLocks/>
              </p:cNvSpPr>
              <p:nvPr/>
            </p:nvSpPr>
            <p:spPr bwMode="auto">
              <a:xfrm>
                <a:off x="2156" y="1296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48" name="Freeform 122"/>
              <p:cNvSpPr>
                <a:spLocks/>
              </p:cNvSpPr>
              <p:nvPr/>
            </p:nvSpPr>
            <p:spPr bwMode="auto">
              <a:xfrm>
                <a:off x="2165" y="1410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49" name="Freeform 123"/>
              <p:cNvSpPr>
                <a:spLocks/>
              </p:cNvSpPr>
              <p:nvPr/>
            </p:nvSpPr>
            <p:spPr bwMode="auto">
              <a:xfrm>
                <a:off x="2183" y="1599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50" name="Freeform 124"/>
              <p:cNvSpPr>
                <a:spLocks/>
              </p:cNvSpPr>
              <p:nvPr/>
            </p:nvSpPr>
            <p:spPr bwMode="auto">
              <a:xfrm>
                <a:off x="2147" y="1506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51" name="Freeform 125"/>
              <p:cNvSpPr>
                <a:spLocks/>
              </p:cNvSpPr>
              <p:nvPr/>
            </p:nvSpPr>
            <p:spPr bwMode="auto">
              <a:xfrm flipH="1">
                <a:off x="2099" y="1593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6" name="Group 250"/>
          <p:cNvGrpSpPr>
            <a:grpSpLocks/>
          </p:cNvGrpSpPr>
          <p:nvPr/>
        </p:nvGrpSpPr>
        <p:grpSpPr bwMode="auto">
          <a:xfrm>
            <a:off x="5867400" y="1989138"/>
            <a:ext cx="3048000" cy="2082800"/>
            <a:chOff x="3696" y="1253"/>
            <a:chExt cx="1920" cy="1312"/>
          </a:xfrm>
        </p:grpSpPr>
        <p:grpSp>
          <p:nvGrpSpPr>
            <p:cNvPr id="7" name="Group 54"/>
            <p:cNvGrpSpPr>
              <a:grpSpLocks/>
            </p:cNvGrpSpPr>
            <p:nvPr/>
          </p:nvGrpSpPr>
          <p:grpSpPr bwMode="auto">
            <a:xfrm>
              <a:off x="3859" y="1981"/>
              <a:ext cx="312" cy="199"/>
              <a:chOff x="975" y="754"/>
              <a:chExt cx="498" cy="318"/>
            </a:xfrm>
          </p:grpSpPr>
          <p:sp>
            <p:nvSpPr>
              <p:cNvPr id="20635" name="AutoShape 55"/>
              <p:cNvSpPr>
                <a:spLocks noChangeArrowheads="1"/>
              </p:cNvSpPr>
              <p:nvPr/>
            </p:nvSpPr>
            <p:spPr bwMode="auto">
              <a:xfrm>
                <a:off x="975" y="754"/>
                <a:ext cx="498" cy="318"/>
              </a:xfrm>
              <a:prstGeom prst="parallelogram">
                <a:avLst>
                  <a:gd name="adj" fmla="val 39151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20636" name="Oval 56"/>
              <p:cNvSpPr>
                <a:spLocks noChangeArrowheads="1"/>
              </p:cNvSpPr>
              <p:nvPr/>
            </p:nvSpPr>
            <p:spPr bwMode="auto">
              <a:xfrm>
                <a:off x="1111" y="799"/>
                <a:ext cx="227" cy="22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8" name="Group 57"/>
            <p:cNvGrpSpPr>
              <a:grpSpLocks/>
            </p:cNvGrpSpPr>
            <p:nvPr/>
          </p:nvGrpSpPr>
          <p:grpSpPr bwMode="auto">
            <a:xfrm>
              <a:off x="5224" y="1981"/>
              <a:ext cx="312" cy="199"/>
              <a:chOff x="975" y="754"/>
              <a:chExt cx="498" cy="318"/>
            </a:xfrm>
          </p:grpSpPr>
          <p:sp>
            <p:nvSpPr>
              <p:cNvPr id="20633" name="AutoShape 58"/>
              <p:cNvSpPr>
                <a:spLocks noChangeArrowheads="1"/>
              </p:cNvSpPr>
              <p:nvPr/>
            </p:nvSpPr>
            <p:spPr bwMode="auto">
              <a:xfrm>
                <a:off x="975" y="754"/>
                <a:ext cx="498" cy="318"/>
              </a:xfrm>
              <a:prstGeom prst="parallelogram">
                <a:avLst>
                  <a:gd name="adj" fmla="val 39151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20634" name="Oval 59"/>
              <p:cNvSpPr>
                <a:spLocks noChangeArrowheads="1"/>
              </p:cNvSpPr>
              <p:nvPr/>
            </p:nvSpPr>
            <p:spPr bwMode="auto">
              <a:xfrm>
                <a:off x="1111" y="799"/>
                <a:ext cx="227" cy="22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9" name="Group 60"/>
            <p:cNvGrpSpPr>
              <a:grpSpLocks/>
            </p:cNvGrpSpPr>
            <p:nvPr/>
          </p:nvGrpSpPr>
          <p:grpSpPr bwMode="auto">
            <a:xfrm>
              <a:off x="4996" y="1981"/>
              <a:ext cx="312" cy="199"/>
              <a:chOff x="975" y="754"/>
              <a:chExt cx="498" cy="318"/>
            </a:xfrm>
          </p:grpSpPr>
          <p:sp>
            <p:nvSpPr>
              <p:cNvPr id="20631" name="AutoShape 61"/>
              <p:cNvSpPr>
                <a:spLocks noChangeArrowheads="1"/>
              </p:cNvSpPr>
              <p:nvPr/>
            </p:nvSpPr>
            <p:spPr bwMode="auto">
              <a:xfrm>
                <a:off x="975" y="754"/>
                <a:ext cx="498" cy="318"/>
              </a:xfrm>
              <a:prstGeom prst="parallelogram">
                <a:avLst>
                  <a:gd name="adj" fmla="val 39151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20632" name="Oval 62"/>
              <p:cNvSpPr>
                <a:spLocks noChangeArrowheads="1"/>
              </p:cNvSpPr>
              <p:nvPr/>
            </p:nvSpPr>
            <p:spPr bwMode="auto">
              <a:xfrm>
                <a:off x="1111" y="799"/>
                <a:ext cx="227" cy="22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10" name="Group 63"/>
            <p:cNvGrpSpPr>
              <a:grpSpLocks/>
            </p:cNvGrpSpPr>
            <p:nvPr/>
          </p:nvGrpSpPr>
          <p:grpSpPr bwMode="auto">
            <a:xfrm>
              <a:off x="4793" y="1893"/>
              <a:ext cx="312" cy="199"/>
              <a:chOff x="975" y="754"/>
              <a:chExt cx="498" cy="318"/>
            </a:xfrm>
          </p:grpSpPr>
          <p:sp>
            <p:nvSpPr>
              <p:cNvPr id="20629" name="AutoShape 64"/>
              <p:cNvSpPr>
                <a:spLocks noChangeArrowheads="1"/>
              </p:cNvSpPr>
              <p:nvPr/>
            </p:nvSpPr>
            <p:spPr bwMode="auto">
              <a:xfrm>
                <a:off x="975" y="754"/>
                <a:ext cx="498" cy="318"/>
              </a:xfrm>
              <a:prstGeom prst="parallelogram">
                <a:avLst>
                  <a:gd name="adj" fmla="val 39151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20630" name="Oval 65"/>
              <p:cNvSpPr>
                <a:spLocks noChangeArrowheads="1"/>
              </p:cNvSpPr>
              <p:nvPr/>
            </p:nvSpPr>
            <p:spPr bwMode="auto">
              <a:xfrm>
                <a:off x="1111" y="799"/>
                <a:ext cx="227" cy="22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11" name="Group 66"/>
            <p:cNvGrpSpPr>
              <a:grpSpLocks/>
            </p:cNvGrpSpPr>
            <p:nvPr/>
          </p:nvGrpSpPr>
          <p:grpSpPr bwMode="auto">
            <a:xfrm>
              <a:off x="4566" y="1869"/>
              <a:ext cx="312" cy="199"/>
              <a:chOff x="975" y="754"/>
              <a:chExt cx="498" cy="318"/>
            </a:xfrm>
          </p:grpSpPr>
          <p:sp>
            <p:nvSpPr>
              <p:cNvPr id="20627" name="AutoShape 67"/>
              <p:cNvSpPr>
                <a:spLocks noChangeArrowheads="1"/>
              </p:cNvSpPr>
              <p:nvPr/>
            </p:nvSpPr>
            <p:spPr bwMode="auto">
              <a:xfrm>
                <a:off x="975" y="754"/>
                <a:ext cx="498" cy="318"/>
              </a:xfrm>
              <a:prstGeom prst="parallelogram">
                <a:avLst>
                  <a:gd name="adj" fmla="val 39151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20628" name="Oval 68"/>
              <p:cNvSpPr>
                <a:spLocks noChangeArrowheads="1"/>
              </p:cNvSpPr>
              <p:nvPr/>
            </p:nvSpPr>
            <p:spPr bwMode="auto">
              <a:xfrm>
                <a:off x="1111" y="799"/>
                <a:ext cx="227" cy="22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12" name="Group 69"/>
            <p:cNvGrpSpPr>
              <a:grpSpLocks/>
            </p:cNvGrpSpPr>
            <p:nvPr/>
          </p:nvGrpSpPr>
          <p:grpSpPr bwMode="auto">
            <a:xfrm>
              <a:off x="4306" y="1917"/>
              <a:ext cx="312" cy="199"/>
              <a:chOff x="975" y="754"/>
              <a:chExt cx="498" cy="318"/>
            </a:xfrm>
          </p:grpSpPr>
          <p:sp>
            <p:nvSpPr>
              <p:cNvPr id="20625" name="AutoShape 70"/>
              <p:cNvSpPr>
                <a:spLocks noChangeArrowheads="1"/>
              </p:cNvSpPr>
              <p:nvPr/>
            </p:nvSpPr>
            <p:spPr bwMode="auto">
              <a:xfrm>
                <a:off x="975" y="754"/>
                <a:ext cx="498" cy="318"/>
              </a:xfrm>
              <a:prstGeom prst="parallelogram">
                <a:avLst>
                  <a:gd name="adj" fmla="val 39151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20626" name="Oval 71"/>
              <p:cNvSpPr>
                <a:spLocks noChangeArrowheads="1"/>
              </p:cNvSpPr>
              <p:nvPr/>
            </p:nvSpPr>
            <p:spPr bwMode="auto">
              <a:xfrm>
                <a:off x="1111" y="799"/>
                <a:ext cx="227" cy="22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13" name="Group 72"/>
            <p:cNvGrpSpPr>
              <a:grpSpLocks/>
            </p:cNvGrpSpPr>
            <p:nvPr/>
          </p:nvGrpSpPr>
          <p:grpSpPr bwMode="auto">
            <a:xfrm>
              <a:off x="4087" y="1981"/>
              <a:ext cx="312" cy="199"/>
              <a:chOff x="975" y="754"/>
              <a:chExt cx="498" cy="318"/>
            </a:xfrm>
          </p:grpSpPr>
          <p:sp>
            <p:nvSpPr>
              <p:cNvPr id="20623" name="AutoShape 73"/>
              <p:cNvSpPr>
                <a:spLocks noChangeArrowheads="1"/>
              </p:cNvSpPr>
              <p:nvPr/>
            </p:nvSpPr>
            <p:spPr bwMode="auto">
              <a:xfrm>
                <a:off x="975" y="754"/>
                <a:ext cx="498" cy="318"/>
              </a:xfrm>
              <a:prstGeom prst="parallelogram">
                <a:avLst>
                  <a:gd name="adj" fmla="val 39151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20624" name="Oval 74"/>
              <p:cNvSpPr>
                <a:spLocks noChangeArrowheads="1"/>
              </p:cNvSpPr>
              <p:nvPr/>
            </p:nvSpPr>
            <p:spPr bwMode="auto">
              <a:xfrm>
                <a:off x="1111" y="799"/>
                <a:ext cx="227" cy="22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14" name="Group 76"/>
            <p:cNvGrpSpPr>
              <a:grpSpLocks/>
            </p:cNvGrpSpPr>
            <p:nvPr/>
          </p:nvGrpSpPr>
          <p:grpSpPr bwMode="auto">
            <a:xfrm>
              <a:off x="3802" y="2180"/>
              <a:ext cx="312" cy="199"/>
              <a:chOff x="975" y="754"/>
              <a:chExt cx="498" cy="318"/>
            </a:xfrm>
          </p:grpSpPr>
          <p:sp>
            <p:nvSpPr>
              <p:cNvPr id="20621" name="AutoShape 77"/>
              <p:cNvSpPr>
                <a:spLocks noChangeArrowheads="1"/>
              </p:cNvSpPr>
              <p:nvPr/>
            </p:nvSpPr>
            <p:spPr bwMode="auto">
              <a:xfrm>
                <a:off x="975" y="754"/>
                <a:ext cx="498" cy="318"/>
              </a:xfrm>
              <a:prstGeom prst="parallelogram">
                <a:avLst>
                  <a:gd name="adj" fmla="val 39151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20622" name="Oval 78"/>
              <p:cNvSpPr>
                <a:spLocks noChangeArrowheads="1"/>
              </p:cNvSpPr>
              <p:nvPr/>
            </p:nvSpPr>
            <p:spPr bwMode="auto">
              <a:xfrm>
                <a:off x="1111" y="799"/>
                <a:ext cx="227" cy="22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15" name="Group 79"/>
            <p:cNvGrpSpPr>
              <a:grpSpLocks/>
            </p:cNvGrpSpPr>
            <p:nvPr/>
          </p:nvGrpSpPr>
          <p:grpSpPr bwMode="auto">
            <a:xfrm>
              <a:off x="5119" y="2180"/>
              <a:ext cx="312" cy="199"/>
              <a:chOff x="975" y="754"/>
              <a:chExt cx="498" cy="318"/>
            </a:xfrm>
          </p:grpSpPr>
          <p:sp>
            <p:nvSpPr>
              <p:cNvPr id="20619" name="AutoShape 80"/>
              <p:cNvSpPr>
                <a:spLocks noChangeArrowheads="1"/>
              </p:cNvSpPr>
              <p:nvPr/>
            </p:nvSpPr>
            <p:spPr bwMode="auto">
              <a:xfrm>
                <a:off x="975" y="754"/>
                <a:ext cx="498" cy="318"/>
              </a:xfrm>
              <a:prstGeom prst="parallelogram">
                <a:avLst>
                  <a:gd name="adj" fmla="val 39151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20620" name="Oval 81"/>
              <p:cNvSpPr>
                <a:spLocks noChangeArrowheads="1"/>
              </p:cNvSpPr>
              <p:nvPr/>
            </p:nvSpPr>
            <p:spPr bwMode="auto">
              <a:xfrm>
                <a:off x="1111" y="799"/>
                <a:ext cx="227" cy="22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16" name="Group 82"/>
            <p:cNvGrpSpPr>
              <a:grpSpLocks/>
            </p:cNvGrpSpPr>
            <p:nvPr/>
          </p:nvGrpSpPr>
          <p:grpSpPr bwMode="auto">
            <a:xfrm>
              <a:off x="4899" y="2172"/>
              <a:ext cx="312" cy="199"/>
              <a:chOff x="975" y="754"/>
              <a:chExt cx="498" cy="318"/>
            </a:xfrm>
          </p:grpSpPr>
          <p:sp>
            <p:nvSpPr>
              <p:cNvPr id="20617" name="AutoShape 83"/>
              <p:cNvSpPr>
                <a:spLocks noChangeArrowheads="1"/>
              </p:cNvSpPr>
              <p:nvPr/>
            </p:nvSpPr>
            <p:spPr bwMode="auto">
              <a:xfrm>
                <a:off x="975" y="754"/>
                <a:ext cx="498" cy="318"/>
              </a:xfrm>
              <a:prstGeom prst="parallelogram">
                <a:avLst>
                  <a:gd name="adj" fmla="val 39151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20618" name="Oval 84"/>
              <p:cNvSpPr>
                <a:spLocks noChangeArrowheads="1"/>
              </p:cNvSpPr>
              <p:nvPr/>
            </p:nvSpPr>
            <p:spPr bwMode="auto">
              <a:xfrm>
                <a:off x="1111" y="799"/>
                <a:ext cx="227" cy="22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17" name="Group 85"/>
            <p:cNvGrpSpPr>
              <a:grpSpLocks/>
            </p:cNvGrpSpPr>
            <p:nvPr/>
          </p:nvGrpSpPr>
          <p:grpSpPr bwMode="auto">
            <a:xfrm>
              <a:off x="4688" y="2084"/>
              <a:ext cx="312" cy="199"/>
              <a:chOff x="975" y="754"/>
              <a:chExt cx="498" cy="318"/>
            </a:xfrm>
          </p:grpSpPr>
          <p:sp>
            <p:nvSpPr>
              <p:cNvPr id="20615" name="AutoShape 86"/>
              <p:cNvSpPr>
                <a:spLocks noChangeArrowheads="1"/>
              </p:cNvSpPr>
              <p:nvPr/>
            </p:nvSpPr>
            <p:spPr bwMode="auto">
              <a:xfrm>
                <a:off x="975" y="754"/>
                <a:ext cx="498" cy="318"/>
              </a:xfrm>
              <a:prstGeom prst="parallelogram">
                <a:avLst>
                  <a:gd name="adj" fmla="val 39151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20616" name="Oval 87"/>
              <p:cNvSpPr>
                <a:spLocks noChangeArrowheads="1"/>
              </p:cNvSpPr>
              <p:nvPr/>
            </p:nvSpPr>
            <p:spPr bwMode="auto">
              <a:xfrm>
                <a:off x="1111" y="799"/>
                <a:ext cx="227" cy="22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18" name="Group 88"/>
            <p:cNvGrpSpPr>
              <a:grpSpLocks/>
            </p:cNvGrpSpPr>
            <p:nvPr/>
          </p:nvGrpSpPr>
          <p:grpSpPr bwMode="auto">
            <a:xfrm>
              <a:off x="4477" y="2036"/>
              <a:ext cx="312" cy="199"/>
              <a:chOff x="975" y="754"/>
              <a:chExt cx="498" cy="318"/>
            </a:xfrm>
          </p:grpSpPr>
          <p:sp>
            <p:nvSpPr>
              <p:cNvPr id="20613" name="AutoShape 89"/>
              <p:cNvSpPr>
                <a:spLocks noChangeArrowheads="1"/>
              </p:cNvSpPr>
              <p:nvPr/>
            </p:nvSpPr>
            <p:spPr bwMode="auto">
              <a:xfrm>
                <a:off x="975" y="754"/>
                <a:ext cx="498" cy="318"/>
              </a:xfrm>
              <a:prstGeom prst="parallelogram">
                <a:avLst>
                  <a:gd name="adj" fmla="val 39151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20614" name="Oval 90"/>
              <p:cNvSpPr>
                <a:spLocks noChangeArrowheads="1"/>
              </p:cNvSpPr>
              <p:nvPr/>
            </p:nvSpPr>
            <p:spPr bwMode="auto">
              <a:xfrm>
                <a:off x="1111" y="799"/>
                <a:ext cx="227" cy="22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19" name="Group 91"/>
            <p:cNvGrpSpPr>
              <a:grpSpLocks/>
            </p:cNvGrpSpPr>
            <p:nvPr/>
          </p:nvGrpSpPr>
          <p:grpSpPr bwMode="auto">
            <a:xfrm>
              <a:off x="4257" y="2044"/>
              <a:ext cx="312" cy="199"/>
              <a:chOff x="975" y="754"/>
              <a:chExt cx="498" cy="318"/>
            </a:xfrm>
          </p:grpSpPr>
          <p:sp>
            <p:nvSpPr>
              <p:cNvPr id="20611" name="AutoShape 92"/>
              <p:cNvSpPr>
                <a:spLocks noChangeArrowheads="1"/>
              </p:cNvSpPr>
              <p:nvPr/>
            </p:nvSpPr>
            <p:spPr bwMode="auto">
              <a:xfrm>
                <a:off x="975" y="754"/>
                <a:ext cx="498" cy="318"/>
              </a:xfrm>
              <a:prstGeom prst="parallelogram">
                <a:avLst>
                  <a:gd name="adj" fmla="val 39151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20612" name="Oval 93"/>
              <p:cNvSpPr>
                <a:spLocks noChangeArrowheads="1"/>
              </p:cNvSpPr>
              <p:nvPr/>
            </p:nvSpPr>
            <p:spPr bwMode="auto">
              <a:xfrm>
                <a:off x="1111" y="799"/>
                <a:ext cx="227" cy="22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20" name="Group 94"/>
            <p:cNvGrpSpPr>
              <a:grpSpLocks/>
            </p:cNvGrpSpPr>
            <p:nvPr/>
          </p:nvGrpSpPr>
          <p:grpSpPr bwMode="auto">
            <a:xfrm>
              <a:off x="4030" y="2180"/>
              <a:ext cx="312" cy="199"/>
              <a:chOff x="975" y="754"/>
              <a:chExt cx="498" cy="318"/>
            </a:xfrm>
          </p:grpSpPr>
          <p:sp>
            <p:nvSpPr>
              <p:cNvPr id="20609" name="AutoShape 95"/>
              <p:cNvSpPr>
                <a:spLocks noChangeArrowheads="1"/>
              </p:cNvSpPr>
              <p:nvPr/>
            </p:nvSpPr>
            <p:spPr bwMode="auto">
              <a:xfrm>
                <a:off x="975" y="754"/>
                <a:ext cx="498" cy="318"/>
              </a:xfrm>
              <a:prstGeom prst="parallelogram">
                <a:avLst>
                  <a:gd name="adj" fmla="val 39151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20610" name="Oval 96"/>
              <p:cNvSpPr>
                <a:spLocks noChangeArrowheads="1"/>
              </p:cNvSpPr>
              <p:nvPr/>
            </p:nvSpPr>
            <p:spPr bwMode="auto">
              <a:xfrm>
                <a:off x="1111" y="799"/>
                <a:ext cx="227" cy="22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20511" name="Freeform 101"/>
            <p:cNvSpPr>
              <a:spLocks/>
            </p:cNvSpPr>
            <p:nvPr/>
          </p:nvSpPr>
          <p:spPr bwMode="auto">
            <a:xfrm>
              <a:off x="3696" y="2376"/>
              <a:ext cx="1920" cy="88"/>
            </a:xfrm>
            <a:custGeom>
              <a:avLst/>
              <a:gdLst>
                <a:gd name="T0" fmla="*/ 0 w 1920"/>
                <a:gd name="T1" fmla="*/ 8 h 88"/>
                <a:gd name="T2" fmla="*/ 600 w 1920"/>
                <a:gd name="T3" fmla="*/ 32 h 88"/>
                <a:gd name="T4" fmla="*/ 896 w 1920"/>
                <a:gd name="T5" fmla="*/ 88 h 88"/>
                <a:gd name="T6" fmla="*/ 1120 w 1920"/>
                <a:gd name="T7" fmla="*/ 72 h 88"/>
                <a:gd name="T8" fmla="*/ 1208 w 1920"/>
                <a:gd name="T9" fmla="*/ 0 h 88"/>
                <a:gd name="T10" fmla="*/ 1920 w 1920"/>
                <a:gd name="T11" fmla="*/ 8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20"/>
                <a:gd name="T19" fmla="*/ 0 h 88"/>
                <a:gd name="T20" fmla="*/ 1920 w 1920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20" h="88">
                  <a:moveTo>
                    <a:pt x="0" y="8"/>
                  </a:moveTo>
                  <a:lnTo>
                    <a:pt x="600" y="32"/>
                  </a:lnTo>
                  <a:lnTo>
                    <a:pt x="896" y="88"/>
                  </a:lnTo>
                  <a:lnTo>
                    <a:pt x="1120" y="72"/>
                  </a:lnTo>
                  <a:lnTo>
                    <a:pt x="1208" y="0"/>
                  </a:lnTo>
                  <a:lnTo>
                    <a:pt x="1920" y="8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1" name="Group 126"/>
            <p:cNvGrpSpPr>
              <a:grpSpLocks/>
            </p:cNvGrpSpPr>
            <p:nvPr/>
          </p:nvGrpSpPr>
          <p:grpSpPr bwMode="auto">
            <a:xfrm rot="-66051">
              <a:off x="4197" y="2280"/>
              <a:ext cx="64" cy="253"/>
              <a:chOff x="2087" y="864"/>
              <a:chExt cx="265" cy="846"/>
            </a:xfrm>
          </p:grpSpPr>
          <p:sp>
            <p:nvSpPr>
              <p:cNvPr id="20598" name="Oval 127"/>
              <p:cNvSpPr>
                <a:spLocks noChangeArrowheads="1"/>
              </p:cNvSpPr>
              <p:nvPr/>
            </p:nvSpPr>
            <p:spPr bwMode="auto">
              <a:xfrm>
                <a:off x="2126" y="864"/>
                <a:ext cx="96" cy="288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20599" name="Freeform 128"/>
              <p:cNvSpPr>
                <a:spLocks/>
              </p:cNvSpPr>
              <p:nvPr/>
            </p:nvSpPr>
            <p:spPr bwMode="auto">
              <a:xfrm>
                <a:off x="2129" y="1134"/>
                <a:ext cx="223" cy="576"/>
              </a:xfrm>
              <a:custGeom>
                <a:avLst/>
                <a:gdLst>
                  <a:gd name="T0" fmla="*/ 51 w 223"/>
                  <a:gd name="T1" fmla="*/ 0 h 464"/>
                  <a:gd name="T2" fmla="*/ 15 w 223"/>
                  <a:gd name="T3" fmla="*/ 4047 h 464"/>
                  <a:gd name="T4" fmla="*/ 57 w 223"/>
                  <a:gd name="T5" fmla="*/ 6938 h 464"/>
                  <a:gd name="T6" fmla="*/ 75 w 223"/>
                  <a:gd name="T7" fmla="*/ 11336 h 464"/>
                  <a:gd name="T8" fmla="*/ 57 w 223"/>
                  <a:gd name="T9" fmla="*/ 11632 h 464"/>
                  <a:gd name="T10" fmla="*/ 21 w 223"/>
                  <a:gd name="T11" fmla="*/ 13150 h 464"/>
                  <a:gd name="T12" fmla="*/ 15 w 223"/>
                  <a:gd name="T13" fmla="*/ 16847 h 464"/>
                  <a:gd name="T14" fmla="*/ 33 w 223"/>
                  <a:gd name="T15" fmla="*/ 17131 h 464"/>
                  <a:gd name="T16" fmla="*/ 69 w 223"/>
                  <a:gd name="T17" fmla="*/ 18622 h 464"/>
                  <a:gd name="T18" fmla="*/ 81 w 223"/>
                  <a:gd name="T19" fmla="*/ 20819 h 464"/>
                  <a:gd name="T20" fmla="*/ 27 w 223"/>
                  <a:gd name="T21" fmla="*/ 22679 h 464"/>
                  <a:gd name="T22" fmla="*/ 39 w 223"/>
                  <a:gd name="T23" fmla="*/ 27407 h 464"/>
                  <a:gd name="T24" fmla="*/ 87 w 223"/>
                  <a:gd name="T25" fmla="*/ 28153 h 464"/>
                  <a:gd name="T26" fmla="*/ 201 w 223"/>
                  <a:gd name="T27" fmla="*/ 25962 h 464"/>
                  <a:gd name="T28" fmla="*/ 213 w 223"/>
                  <a:gd name="T29" fmla="*/ 23741 h 464"/>
                  <a:gd name="T30" fmla="*/ 207 w 223"/>
                  <a:gd name="T31" fmla="*/ 18269 h 46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23"/>
                  <a:gd name="T49" fmla="*/ 0 h 464"/>
                  <a:gd name="T50" fmla="*/ 223 w 223"/>
                  <a:gd name="T51" fmla="*/ 464 h 46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23" h="464">
                    <a:moveTo>
                      <a:pt x="51" y="0"/>
                    </a:moveTo>
                    <a:cubicBezTo>
                      <a:pt x="37" y="21"/>
                      <a:pt x="15" y="66"/>
                      <a:pt x="15" y="66"/>
                    </a:cubicBezTo>
                    <a:cubicBezTo>
                      <a:pt x="22" y="94"/>
                      <a:pt x="29" y="105"/>
                      <a:pt x="57" y="114"/>
                    </a:cubicBezTo>
                    <a:cubicBezTo>
                      <a:pt x="75" y="132"/>
                      <a:pt x="93" y="158"/>
                      <a:pt x="75" y="186"/>
                    </a:cubicBezTo>
                    <a:cubicBezTo>
                      <a:pt x="71" y="191"/>
                      <a:pt x="63" y="189"/>
                      <a:pt x="57" y="192"/>
                    </a:cubicBezTo>
                    <a:cubicBezTo>
                      <a:pt x="44" y="199"/>
                      <a:pt x="21" y="216"/>
                      <a:pt x="21" y="216"/>
                    </a:cubicBezTo>
                    <a:cubicBezTo>
                      <a:pt x="15" y="233"/>
                      <a:pt x="0" y="257"/>
                      <a:pt x="15" y="276"/>
                    </a:cubicBezTo>
                    <a:cubicBezTo>
                      <a:pt x="19" y="281"/>
                      <a:pt x="27" y="279"/>
                      <a:pt x="33" y="282"/>
                    </a:cubicBezTo>
                    <a:cubicBezTo>
                      <a:pt x="46" y="289"/>
                      <a:pt x="69" y="306"/>
                      <a:pt x="69" y="306"/>
                    </a:cubicBezTo>
                    <a:cubicBezTo>
                      <a:pt x="73" y="318"/>
                      <a:pt x="77" y="330"/>
                      <a:pt x="81" y="342"/>
                    </a:cubicBezTo>
                    <a:cubicBezTo>
                      <a:pt x="81" y="343"/>
                      <a:pt x="31" y="369"/>
                      <a:pt x="27" y="372"/>
                    </a:cubicBezTo>
                    <a:cubicBezTo>
                      <a:pt x="15" y="397"/>
                      <a:pt x="5" y="435"/>
                      <a:pt x="39" y="450"/>
                    </a:cubicBezTo>
                    <a:cubicBezTo>
                      <a:pt x="54" y="457"/>
                      <a:pt x="87" y="462"/>
                      <a:pt x="87" y="462"/>
                    </a:cubicBezTo>
                    <a:cubicBezTo>
                      <a:pt x="204" y="454"/>
                      <a:pt x="143" y="464"/>
                      <a:pt x="201" y="426"/>
                    </a:cubicBezTo>
                    <a:cubicBezTo>
                      <a:pt x="205" y="414"/>
                      <a:pt x="209" y="402"/>
                      <a:pt x="213" y="390"/>
                    </a:cubicBezTo>
                    <a:cubicBezTo>
                      <a:pt x="223" y="361"/>
                      <a:pt x="207" y="300"/>
                      <a:pt x="207" y="300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00" name="Freeform 129"/>
              <p:cNvSpPr>
                <a:spLocks/>
              </p:cNvSpPr>
              <p:nvPr/>
            </p:nvSpPr>
            <p:spPr bwMode="auto">
              <a:xfrm>
                <a:off x="2186" y="1200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01" name="Freeform 130"/>
              <p:cNvSpPr>
                <a:spLocks/>
              </p:cNvSpPr>
              <p:nvPr/>
            </p:nvSpPr>
            <p:spPr bwMode="auto">
              <a:xfrm>
                <a:off x="2204" y="1398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02" name="Freeform 131"/>
              <p:cNvSpPr>
                <a:spLocks/>
              </p:cNvSpPr>
              <p:nvPr/>
            </p:nvSpPr>
            <p:spPr bwMode="auto">
              <a:xfrm>
                <a:off x="2087" y="1500"/>
                <a:ext cx="54" cy="78"/>
              </a:xfrm>
              <a:custGeom>
                <a:avLst/>
                <a:gdLst>
                  <a:gd name="T0" fmla="*/ 42 w 54"/>
                  <a:gd name="T1" fmla="*/ 0 h 78"/>
                  <a:gd name="T2" fmla="*/ 54 w 54"/>
                  <a:gd name="T3" fmla="*/ 78 h 78"/>
                  <a:gd name="T4" fmla="*/ 0 60000 65536"/>
                  <a:gd name="T5" fmla="*/ 0 60000 65536"/>
                  <a:gd name="T6" fmla="*/ 0 w 54"/>
                  <a:gd name="T7" fmla="*/ 0 h 78"/>
                  <a:gd name="T8" fmla="*/ 54 w 54"/>
                  <a:gd name="T9" fmla="*/ 78 h 7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78">
                    <a:moveTo>
                      <a:pt x="42" y="0"/>
                    </a:moveTo>
                    <a:cubicBezTo>
                      <a:pt x="53" y="17"/>
                      <a:pt x="0" y="36"/>
                      <a:pt x="54" y="78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03" name="Freeform 132"/>
              <p:cNvSpPr>
                <a:spLocks/>
              </p:cNvSpPr>
              <p:nvPr/>
            </p:nvSpPr>
            <p:spPr bwMode="auto">
              <a:xfrm>
                <a:off x="2099" y="1275"/>
                <a:ext cx="54" cy="78"/>
              </a:xfrm>
              <a:custGeom>
                <a:avLst/>
                <a:gdLst>
                  <a:gd name="T0" fmla="*/ 42 w 54"/>
                  <a:gd name="T1" fmla="*/ 0 h 78"/>
                  <a:gd name="T2" fmla="*/ 54 w 54"/>
                  <a:gd name="T3" fmla="*/ 78 h 78"/>
                  <a:gd name="T4" fmla="*/ 0 60000 65536"/>
                  <a:gd name="T5" fmla="*/ 0 60000 65536"/>
                  <a:gd name="T6" fmla="*/ 0 w 54"/>
                  <a:gd name="T7" fmla="*/ 0 h 78"/>
                  <a:gd name="T8" fmla="*/ 54 w 54"/>
                  <a:gd name="T9" fmla="*/ 78 h 7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78">
                    <a:moveTo>
                      <a:pt x="42" y="0"/>
                    </a:moveTo>
                    <a:cubicBezTo>
                      <a:pt x="53" y="17"/>
                      <a:pt x="0" y="36"/>
                      <a:pt x="54" y="78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04" name="Freeform 133"/>
              <p:cNvSpPr>
                <a:spLocks/>
              </p:cNvSpPr>
              <p:nvPr/>
            </p:nvSpPr>
            <p:spPr bwMode="auto">
              <a:xfrm>
                <a:off x="2156" y="1296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05" name="Freeform 134"/>
              <p:cNvSpPr>
                <a:spLocks/>
              </p:cNvSpPr>
              <p:nvPr/>
            </p:nvSpPr>
            <p:spPr bwMode="auto">
              <a:xfrm>
                <a:off x="2165" y="1410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06" name="Freeform 135"/>
              <p:cNvSpPr>
                <a:spLocks/>
              </p:cNvSpPr>
              <p:nvPr/>
            </p:nvSpPr>
            <p:spPr bwMode="auto">
              <a:xfrm>
                <a:off x="2183" y="1599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07" name="Freeform 136"/>
              <p:cNvSpPr>
                <a:spLocks/>
              </p:cNvSpPr>
              <p:nvPr/>
            </p:nvSpPr>
            <p:spPr bwMode="auto">
              <a:xfrm>
                <a:off x="2147" y="1506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08" name="Freeform 137"/>
              <p:cNvSpPr>
                <a:spLocks/>
              </p:cNvSpPr>
              <p:nvPr/>
            </p:nvSpPr>
            <p:spPr bwMode="auto">
              <a:xfrm flipH="1">
                <a:off x="2099" y="1593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2" name="Group 150"/>
            <p:cNvGrpSpPr>
              <a:grpSpLocks/>
            </p:cNvGrpSpPr>
            <p:nvPr/>
          </p:nvGrpSpPr>
          <p:grpSpPr bwMode="auto">
            <a:xfrm rot="-66051">
              <a:off x="3901" y="2296"/>
              <a:ext cx="64" cy="253"/>
              <a:chOff x="2087" y="864"/>
              <a:chExt cx="265" cy="846"/>
            </a:xfrm>
          </p:grpSpPr>
          <p:sp>
            <p:nvSpPr>
              <p:cNvPr id="20587" name="Oval 151"/>
              <p:cNvSpPr>
                <a:spLocks noChangeArrowheads="1"/>
              </p:cNvSpPr>
              <p:nvPr/>
            </p:nvSpPr>
            <p:spPr bwMode="auto">
              <a:xfrm>
                <a:off x="2126" y="864"/>
                <a:ext cx="96" cy="288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20588" name="Freeform 152"/>
              <p:cNvSpPr>
                <a:spLocks/>
              </p:cNvSpPr>
              <p:nvPr/>
            </p:nvSpPr>
            <p:spPr bwMode="auto">
              <a:xfrm>
                <a:off x="2129" y="1134"/>
                <a:ext cx="223" cy="576"/>
              </a:xfrm>
              <a:custGeom>
                <a:avLst/>
                <a:gdLst>
                  <a:gd name="T0" fmla="*/ 51 w 223"/>
                  <a:gd name="T1" fmla="*/ 0 h 464"/>
                  <a:gd name="T2" fmla="*/ 15 w 223"/>
                  <a:gd name="T3" fmla="*/ 4047 h 464"/>
                  <a:gd name="T4" fmla="*/ 57 w 223"/>
                  <a:gd name="T5" fmla="*/ 6938 h 464"/>
                  <a:gd name="T6" fmla="*/ 75 w 223"/>
                  <a:gd name="T7" fmla="*/ 11336 h 464"/>
                  <a:gd name="T8" fmla="*/ 57 w 223"/>
                  <a:gd name="T9" fmla="*/ 11632 h 464"/>
                  <a:gd name="T10" fmla="*/ 21 w 223"/>
                  <a:gd name="T11" fmla="*/ 13150 h 464"/>
                  <a:gd name="T12" fmla="*/ 15 w 223"/>
                  <a:gd name="T13" fmla="*/ 16847 h 464"/>
                  <a:gd name="T14" fmla="*/ 33 w 223"/>
                  <a:gd name="T15" fmla="*/ 17131 h 464"/>
                  <a:gd name="T16" fmla="*/ 69 w 223"/>
                  <a:gd name="T17" fmla="*/ 18622 h 464"/>
                  <a:gd name="T18" fmla="*/ 81 w 223"/>
                  <a:gd name="T19" fmla="*/ 20819 h 464"/>
                  <a:gd name="T20" fmla="*/ 27 w 223"/>
                  <a:gd name="T21" fmla="*/ 22679 h 464"/>
                  <a:gd name="T22" fmla="*/ 39 w 223"/>
                  <a:gd name="T23" fmla="*/ 27407 h 464"/>
                  <a:gd name="T24" fmla="*/ 87 w 223"/>
                  <a:gd name="T25" fmla="*/ 28153 h 464"/>
                  <a:gd name="T26" fmla="*/ 201 w 223"/>
                  <a:gd name="T27" fmla="*/ 25962 h 464"/>
                  <a:gd name="T28" fmla="*/ 213 w 223"/>
                  <a:gd name="T29" fmla="*/ 23741 h 464"/>
                  <a:gd name="T30" fmla="*/ 207 w 223"/>
                  <a:gd name="T31" fmla="*/ 18269 h 46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23"/>
                  <a:gd name="T49" fmla="*/ 0 h 464"/>
                  <a:gd name="T50" fmla="*/ 223 w 223"/>
                  <a:gd name="T51" fmla="*/ 464 h 46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23" h="464">
                    <a:moveTo>
                      <a:pt x="51" y="0"/>
                    </a:moveTo>
                    <a:cubicBezTo>
                      <a:pt x="37" y="21"/>
                      <a:pt x="15" y="66"/>
                      <a:pt x="15" y="66"/>
                    </a:cubicBezTo>
                    <a:cubicBezTo>
                      <a:pt x="22" y="94"/>
                      <a:pt x="29" y="105"/>
                      <a:pt x="57" y="114"/>
                    </a:cubicBezTo>
                    <a:cubicBezTo>
                      <a:pt x="75" y="132"/>
                      <a:pt x="93" y="158"/>
                      <a:pt x="75" y="186"/>
                    </a:cubicBezTo>
                    <a:cubicBezTo>
                      <a:pt x="71" y="191"/>
                      <a:pt x="63" y="189"/>
                      <a:pt x="57" y="192"/>
                    </a:cubicBezTo>
                    <a:cubicBezTo>
                      <a:pt x="44" y="199"/>
                      <a:pt x="21" y="216"/>
                      <a:pt x="21" y="216"/>
                    </a:cubicBezTo>
                    <a:cubicBezTo>
                      <a:pt x="15" y="233"/>
                      <a:pt x="0" y="257"/>
                      <a:pt x="15" y="276"/>
                    </a:cubicBezTo>
                    <a:cubicBezTo>
                      <a:pt x="19" y="281"/>
                      <a:pt x="27" y="279"/>
                      <a:pt x="33" y="282"/>
                    </a:cubicBezTo>
                    <a:cubicBezTo>
                      <a:pt x="46" y="289"/>
                      <a:pt x="69" y="306"/>
                      <a:pt x="69" y="306"/>
                    </a:cubicBezTo>
                    <a:cubicBezTo>
                      <a:pt x="73" y="318"/>
                      <a:pt x="77" y="330"/>
                      <a:pt x="81" y="342"/>
                    </a:cubicBezTo>
                    <a:cubicBezTo>
                      <a:pt x="81" y="343"/>
                      <a:pt x="31" y="369"/>
                      <a:pt x="27" y="372"/>
                    </a:cubicBezTo>
                    <a:cubicBezTo>
                      <a:pt x="15" y="397"/>
                      <a:pt x="5" y="435"/>
                      <a:pt x="39" y="450"/>
                    </a:cubicBezTo>
                    <a:cubicBezTo>
                      <a:pt x="54" y="457"/>
                      <a:pt x="87" y="462"/>
                      <a:pt x="87" y="462"/>
                    </a:cubicBezTo>
                    <a:cubicBezTo>
                      <a:pt x="204" y="454"/>
                      <a:pt x="143" y="464"/>
                      <a:pt x="201" y="426"/>
                    </a:cubicBezTo>
                    <a:cubicBezTo>
                      <a:pt x="205" y="414"/>
                      <a:pt x="209" y="402"/>
                      <a:pt x="213" y="390"/>
                    </a:cubicBezTo>
                    <a:cubicBezTo>
                      <a:pt x="223" y="361"/>
                      <a:pt x="207" y="300"/>
                      <a:pt x="207" y="300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89" name="Freeform 153"/>
              <p:cNvSpPr>
                <a:spLocks/>
              </p:cNvSpPr>
              <p:nvPr/>
            </p:nvSpPr>
            <p:spPr bwMode="auto">
              <a:xfrm>
                <a:off x="2186" y="1200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90" name="Freeform 154"/>
              <p:cNvSpPr>
                <a:spLocks/>
              </p:cNvSpPr>
              <p:nvPr/>
            </p:nvSpPr>
            <p:spPr bwMode="auto">
              <a:xfrm>
                <a:off x="2204" y="1398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91" name="Freeform 155"/>
              <p:cNvSpPr>
                <a:spLocks/>
              </p:cNvSpPr>
              <p:nvPr/>
            </p:nvSpPr>
            <p:spPr bwMode="auto">
              <a:xfrm>
                <a:off x="2087" y="1500"/>
                <a:ext cx="54" cy="78"/>
              </a:xfrm>
              <a:custGeom>
                <a:avLst/>
                <a:gdLst>
                  <a:gd name="T0" fmla="*/ 42 w 54"/>
                  <a:gd name="T1" fmla="*/ 0 h 78"/>
                  <a:gd name="T2" fmla="*/ 54 w 54"/>
                  <a:gd name="T3" fmla="*/ 78 h 78"/>
                  <a:gd name="T4" fmla="*/ 0 60000 65536"/>
                  <a:gd name="T5" fmla="*/ 0 60000 65536"/>
                  <a:gd name="T6" fmla="*/ 0 w 54"/>
                  <a:gd name="T7" fmla="*/ 0 h 78"/>
                  <a:gd name="T8" fmla="*/ 54 w 54"/>
                  <a:gd name="T9" fmla="*/ 78 h 7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78">
                    <a:moveTo>
                      <a:pt x="42" y="0"/>
                    </a:moveTo>
                    <a:cubicBezTo>
                      <a:pt x="53" y="17"/>
                      <a:pt x="0" y="36"/>
                      <a:pt x="54" y="78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92" name="Freeform 156"/>
              <p:cNvSpPr>
                <a:spLocks/>
              </p:cNvSpPr>
              <p:nvPr/>
            </p:nvSpPr>
            <p:spPr bwMode="auto">
              <a:xfrm>
                <a:off x="2099" y="1275"/>
                <a:ext cx="54" cy="78"/>
              </a:xfrm>
              <a:custGeom>
                <a:avLst/>
                <a:gdLst>
                  <a:gd name="T0" fmla="*/ 42 w 54"/>
                  <a:gd name="T1" fmla="*/ 0 h 78"/>
                  <a:gd name="T2" fmla="*/ 54 w 54"/>
                  <a:gd name="T3" fmla="*/ 78 h 78"/>
                  <a:gd name="T4" fmla="*/ 0 60000 65536"/>
                  <a:gd name="T5" fmla="*/ 0 60000 65536"/>
                  <a:gd name="T6" fmla="*/ 0 w 54"/>
                  <a:gd name="T7" fmla="*/ 0 h 78"/>
                  <a:gd name="T8" fmla="*/ 54 w 54"/>
                  <a:gd name="T9" fmla="*/ 78 h 7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78">
                    <a:moveTo>
                      <a:pt x="42" y="0"/>
                    </a:moveTo>
                    <a:cubicBezTo>
                      <a:pt x="53" y="17"/>
                      <a:pt x="0" y="36"/>
                      <a:pt x="54" y="78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93" name="Freeform 157"/>
              <p:cNvSpPr>
                <a:spLocks/>
              </p:cNvSpPr>
              <p:nvPr/>
            </p:nvSpPr>
            <p:spPr bwMode="auto">
              <a:xfrm>
                <a:off x="2156" y="1296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94" name="Freeform 158"/>
              <p:cNvSpPr>
                <a:spLocks/>
              </p:cNvSpPr>
              <p:nvPr/>
            </p:nvSpPr>
            <p:spPr bwMode="auto">
              <a:xfrm>
                <a:off x="2165" y="1410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95" name="Freeform 159"/>
              <p:cNvSpPr>
                <a:spLocks/>
              </p:cNvSpPr>
              <p:nvPr/>
            </p:nvSpPr>
            <p:spPr bwMode="auto">
              <a:xfrm>
                <a:off x="2183" y="1599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96" name="Freeform 160"/>
              <p:cNvSpPr>
                <a:spLocks/>
              </p:cNvSpPr>
              <p:nvPr/>
            </p:nvSpPr>
            <p:spPr bwMode="auto">
              <a:xfrm>
                <a:off x="2147" y="1506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97" name="Freeform 161"/>
              <p:cNvSpPr>
                <a:spLocks/>
              </p:cNvSpPr>
              <p:nvPr/>
            </p:nvSpPr>
            <p:spPr bwMode="auto">
              <a:xfrm flipH="1">
                <a:off x="2099" y="1593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3" name="Group 162"/>
            <p:cNvGrpSpPr>
              <a:grpSpLocks/>
            </p:cNvGrpSpPr>
            <p:nvPr/>
          </p:nvGrpSpPr>
          <p:grpSpPr bwMode="auto">
            <a:xfrm rot="-66051">
              <a:off x="4053" y="2312"/>
              <a:ext cx="64" cy="253"/>
              <a:chOff x="2087" y="864"/>
              <a:chExt cx="265" cy="846"/>
            </a:xfrm>
          </p:grpSpPr>
          <p:sp>
            <p:nvSpPr>
              <p:cNvPr id="20576" name="Oval 163"/>
              <p:cNvSpPr>
                <a:spLocks noChangeArrowheads="1"/>
              </p:cNvSpPr>
              <p:nvPr/>
            </p:nvSpPr>
            <p:spPr bwMode="auto">
              <a:xfrm>
                <a:off x="2126" y="864"/>
                <a:ext cx="96" cy="288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20577" name="Freeform 164"/>
              <p:cNvSpPr>
                <a:spLocks/>
              </p:cNvSpPr>
              <p:nvPr/>
            </p:nvSpPr>
            <p:spPr bwMode="auto">
              <a:xfrm>
                <a:off x="2129" y="1134"/>
                <a:ext cx="223" cy="576"/>
              </a:xfrm>
              <a:custGeom>
                <a:avLst/>
                <a:gdLst>
                  <a:gd name="T0" fmla="*/ 51 w 223"/>
                  <a:gd name="T1" fmla="*/ 0 h 464"/>
                  <a:gd name="T2" fmla="*/ 15 w 223"/>
                  <a:gd name="T3" fmla="*/ 4047 h 464"/>
                  <a:gd name="T4" fmla="*/ 57 w 223"/>
                  <a:gd name="T5" fmla="*/ 6938 h 464"/>
                  <a:gd name="T6" fmla="*/ 75 w 223"/>
                  <a:gd name="T7" fmla="*/ 11336 h 464"/>
                  <a:gd name="T8" fmla="*/ 57 w 223"/>
                  <a:gd name="T9" fmla="*/ 11632 h 464"/>
                  <a:gd name="T10" fmla="*/ 21 w 223"/>
                  <a:gd name="T11" fmla="*/ 13150 h 464"/>
                  <a:gd name="T12" fmla="*/ 15 w 223"/>
                  <a:gd name="T13" fmla="*/ 16847 h 464"/>
                  <a:gd name="T14" fmla="*/ 33 w 223"/>
                  <a:gd name="T15" fmla="*/ 17131 h 464"/>
                  <a:gd name="T16" fmla="*/ 69 w 223"/>
                  <a:gd name="T17" fmla="*/ 18622 h 464"/>
                  <a:gd name="T18" fmla="*/ 81 w 223"/>
                  <a:gd name="T19" fmla="*/ 20819 h 464"/>
                  <a:gd name="T20" fmla="*/ 27 w 223"/>
                  <a:gd name="T21" fmla="*/ 22679 h 464"/>
                  <a:gd name="T22" fmla="*/ 39 w 223"/>
                  <a:gd name="T23" fmla="*/ 27407 h 464"/>
                  <a:gd name="T24" fmla="*/ 87 w 223"/>
                  <a:gd name="T25" fmla="*/ 28153 h 464"/>
                  <a:gd name="T26" fmla="*/ 201 w 223"/>
                  <a:gd name="T27" fmla="*/ 25962 h 464"/>
                  <a:gd name="T28" fmla="*/ 213 w 223"/>
                  <a:gd name="T29" fmla="*/ 23741 h 464"/>
                  <a:gd name="T30" fmla="*/ 207 w 223"/>
                  <a:gd name="T31" fmla="*/ 18269 h 46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23"/>
                  <a:gd name="T49" fmla="*/ 0 h 464"/>
                  <a:gd name="T50" fmla="*/ 223 w 223"/>
                  <a:gd name="T51" fmla="*/ 464 h 46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23" h="464">
                    <a:moveTo>
                      <a:pt x="51" y="0"/>
                    </a:moveTo>
                    <a:cubicBezTo>
                      <a:pt x="37" y="21"/>
                      <a:pt x="15" y="66"/>
                      <a:pt x="15" y="66"/>
                    </a:cubicBezTo>
                    <a:cubicBezTo>
                      <a:pt x="22" y="94"/>
                      <a:pt x="29" y="105"/>
                      <a:pt x="57" y="114"/>
                    </a:cubicBezTo>
                    <a:cubicBezTo>
                      <a:pt x="75" y="132"/>
                      <a:pt x="93" y="158"/>
                      <a:pt x="75" y="186"/>
                    </a:cubicBezTo>
                    <a:cubicBezTo>
                      <a:pt x="71" y="191"/>
                      <a:pt x="63" y="189"/>
                      <a:pt x="57" y="192"/>
                    </a:cubicBezTo>
                    <a:cubicBezTo>
                      <a:pt x="44" y="199"/>
                      <a:pt x="21" y="216"/>
                      <a:pt x="21" y="216"/>
                    </a:cubicBezTo>
                    <a:cubicBezTo>
                      <a:pt x="15" y="233"/>
                      <a:pt x="0" y="257"/>
                      <a:pt x="15" y="276"/>
                    </a:cubicBezTo>
                    <a:cubicBezTo>
                      <a:pt x="19" y="281"/>
                      <a:pt x="27" y="279"/>
                      <a:pt x="33" y="282"/>
                    </a:cubicBezTo>
                    <a:cubicBezTo>
                      <a:pt x="46" y="289"/>
                      <a:pt x="69" y="306"/>
                      <a:pt x="69" y="306"/>
                    </a:cubicBezTo>
                    <a:cubicBezTo>
                      <a:pt x="73" y="318"/>
                      <a:pt x="77" y="330"/>
                      <a:pt x="81" y="342"/>
                    </a:cubicBezTo>
                    <a:cubicBezTo>
                      <a:pt x="81" y="343"/>
                      <a:pt x="31" y="369"/>
                      <a:pt x="27" y="372"/>
                    </a:cubicBezTo>
                    <a:cubicBezTo>
                      <a:pt x="15" y="397"/>
                      <a:pt x="5" y="435"/>
                      <a:pt x="39" y="450"/>
                    </a:cubicBezTo>
                    <a:cubicBezTo>
                      <a:pt x="54" y="457"/>
                      <a:pt x="87" y="462"/>
                      <a:pt x="87" y="462"/>
                    </a:cubicBezTo>
                    <a:cubicBezTo>
                      <a:pt x="204" y="454"/>
                      <a:pt x="143" y="464"/>
                      <a:pt x="201" y="426"/>
                    </a:cubicBezTo>
                    <a:cubicBezTo>
                      <a:pt x="205" y="414"/>
                      <a:pt x="209" y="402"/>
                      <a:pt x="213" y="390"/>
                    </a:cubicBezTo>
                    <a:cubicBezTo>
                      <a:pt x="223" y="361"/>
                      <a:pt x="207" y="300"/>
                      <a:pt x="207" y="300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78" name="Freeform 165"/>
              <p:cNvSpPr>
                <a:spLocks/>
              </p:cNvSpPr>
              <p:nvPr/>
            </p:nvSpPr>
            <p:spPr bwMode="auto">
              <a:xfrm>
                <a:off x="2186" y="1200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79" name="Freeform 166"/>
              <p:cNvSpPr>
                <a:spLocks/>
              </p:cNvSpPr>
              <p:nvPr/>
            </p:nvSpPr>
            <p:spPr bwMode="auto">
              <a:xfrm>
                <a:off x="2204" y="1398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80" name="Freeform 167"/>
              <p:cNvSpPr>
                <a:spLocks/>
              </p:cNvSpPr>
              <p:nvPr/>
            </p:nvSpPr>
            <p:spPr bwMode="auto">
              <a:xfrm>
                <a:off x="2087" y="1500"/>
                <a:ext cx="54" cy="78"/>
              </a:xfrm>
              <a:custGeom>
                <a:avLst/>
                <a:gdLst>
                  <a:gd name="T0" fmla="*/ 42 w 54"/>
                  <a:gd name="T1" fmla="*/ 0 h 78"/>
                  <a:gd name="T2" fmla="*/ 54 w 54"/>
                  <a:gd name="T3" fmla="*/ 78 h 78"/>
                  <a:gd name="T4" fmla="*/ 0 60000 65536"/>
                  <a:gd name="T5" fmla="*/ 0 60000 65536"/>
                  <a:gd name="T6" fmla="*/ 0 w 54"/>
                  <a:gd name="T7" fmla="*/ 0 h 78"/>
                  <a:gd name="T8" fmla="*/ 54 w 54"/>
                  <a:gd name="T9" fmla="*/ 78 h 7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78">
                    <a:moveTo>
                      <a:pt x="42" y="0"/>
                    </a:moveTo>
                    <a:cubicBezTo>
                      <a:pt x="53" y="17"/>
                      <a:pt x="0" y="36"/>
                      <a:pt x="54" y="78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81" name="Freeform 168"/>
              <p:cNvSpPr>
                <a:spLocks/>
              </p:cNvSpPr>
              <p:nvPr/>
            </p:nvSpPr>
            <p:spPr bwMode="auto">
              <a:xfrm>
                <a:off x="2099" y="1275"/>
                <a:ext cx="54" cy="78"/>
              </a:xfrm>
              <a:custGeom>
                <a:avLst/>
                <a:gdLst>
                  <a:gd name="T0" fmla="*/ 42 w 54"/>
                  <a:gd name="T1" fmla="*/ 0 h 78"/>
                  <a:gd name="T2" fmla="*/ 54 w 54"/>
                  <a:gd name="T3" fmla="*/ 78 h 78"/>
                  <a:gd name="T4" fmla="*/ 0 60000 65536"/>
                  <a:gd name="T5" fmla="*/ 0 60000 65536"/>
                  <a:gd name="T6" fmla="*/ 0 w 54"/>
                  <a:gd name="T7" fmla="*/ 0 h 78"/>
                  <a:gd name="T8" fmla="*/ 54 w 54"/>
                  <a:gd name="T9" fmla="*/ 78 h 7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78">
                    <a:moveTo>
                      <a:pt x="42" y="0"/>
                    </a:moveTo>
                    <a:cubicBezTo>
                      <a:pt x="53" y="17"/>
                      <a:pt x="0" y="36"/>
                      <a:pt x="54" y="78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82" name="Freeform 169"/>
              <p:cNvSpPr>
                <a:spLocks/>
              </p:cNvSpPr>
              <p:nvPr/>
            </p:nvSpPr>
            <p:spPr bwMode="auto">
              <a:xfrm>
                <a:off x="2156" y="1296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83" name="Freeform 170"/>
              <p:cNvSpPr>
                <a:spLocks/>
              </p:cNvSpPr>
              <p:nvPr/>
            </p:nvSpPr>
            <p:spPr bwMode="auto">
              <a:xfrm>
                <a:off x="2165" y="1410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84" name="Freeform 171"/>
              <p:cNvSpPr>
                <a:spLocks/>
              </p:cNvSpPr>
              <p:nvPr/>
            </p:nvSpPr>
            <p:spPr bwMode="auto">
              <a:xfrm>
                <a:off x="2183" y="1599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85" name="Freeform 172"/>
              <p:cNvSpPr>
                <a:spLocks/>
              </p:cNvSpPr>
              <p:nvPr/>
            </p:nvSpPr>
            <p:spPr bwMode="auto">
              <a:xfrm>
                <a:off x="2147" y="1506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86" name="Freeform 173"/>
              <p:cNvSpPr>
                <a:spLocks/>
              </p:cNvSpPr>
              <p:nvPr/>
            </p:nvSpPr>
            <p:spPr bwMode="auto">
              <a:xfrm flipH="1">
                <a:off x="2099" y="1593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4" name="Group 174"/>
            <p:cNvGrpSpPr>
              <a:grpSpLocks/>
            </p:cNvGrpSpPr>
            <p:nvPr/>
          </p:nvGrpSpPr>
          <p:grpSpPr bwMode="auto">
            <a:xfrm rot="-66051">
              <a:off x="4973" y="2296"/>
              <a:ext cx="64" cy="253"/>
              <a:chOff x="2087" y="864"/>
              <a:chExt cx="265" cy="846"/>
            </a:xfrm>
          </p:grpSpPr>
          <p:sp>
            <p:nvSpPr>
              <p:cNvPr id="20565" name="Oval 175"/>
              <p:cNvSpPr>
                <a:spLocks noChangeArrowheads="1"/>
              </p:cNvSpPr>
              <p:nvPr/>
            </p:nvSpPr>
            <p:spPr bwMode="auto">
              <a:xfrm>
                <a:off x="2126" y="864"/>
                <a:ext cx="96" cy="288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20566" name="Freeform 176"/>
              <p:cNvSpPr>
                <a:spLocks/>
              </p:cNvSpPr>
              <p:nvPr/>
            </p:nvSpPr>
            <p:spPr bwMode="auto">
              <a:xfrm>
                <a:off x="2129" y="1134"/>
                <a:ext cx="223" cy="576"/>
              </a:xfrm>
              <a:custGeom>
                <a:avLst/>
                <a:gdLst>
                  <a:gd name="T0" fmla="*/ 51 w 223"/>
                  <a:gd name="T1" fmla="*/ 0 h 464"/>
                  <a:gd name="T2" fmla="*/ 15 w 223"/>
                  <a:gd name="T3" fmla="*/ 4047 h 464"/>
                  <a:gd name="T4" fmla="*/ 57 w 223"/>
                  <a:gd name="T5" fmla="*/ 6938 h 464"/>
                  <a:gd name="T6" fmla="*/ 75 w 223"/>
                  <a:gd name="T7" fmla="*/ 11336 h 464"/>
                  <a:gd name="T8" fmla="*/ 57 w 223"/>
                  <a:gd name="T9" fmla="*/ 11632 h 464"/>
                  <a:gd name="T10" fmla="*/ 21 w 223"/>
                  <a:gd name="T11" fmla="*/ 13150 h 464"/>
                  <a:gd name="T12" fmla="*/ 15 w 223"/>
                  <a:gd name="T13" fmla="*/ 16847 h 464"/>
                  <a:gd name="T14" fmla="*/ 33 w 223"/>
                  <a:gd name="T15" fmla="*/ 17131 h 464"/>
                  <a:gd name="T16" fmla="*/ 69 w 223"/>
                  <a:gd name="T17" fmla="*/ 18622 h 464"/>
                  <a:gd name="T18" fmla="*/ 81 w 223"/>
                  <a:gd name="T19" fmla="*/ 20819 h 464"/>
                  <a:gd name="T20" fmla="*/ 27 w 223"/>
                  <a:gd name="T21" fmla="*/ 22679 h 464"/>
                  <a:gd name="T22" fmla="*/ 39 w 223"/>
                  <a:gd name="T23" fmla="*/ 27407 h 464"/>
                  <a:gd name="T24" fmla="*/ 87 w 223"/>
                  <a:gd name="T25" fmla="*/ 28153 h 464"/>
                  <a:gd name="T26" fmla="*/ 201 w 223"/>
                  <a:gd name="T27" fmla="*/ 25962 h 464"/>
                  <a:gd name="T28" fmla="*/ 213 w 223"/>
                  <a:gd name="T29" fmla="*/ 23741 h 464"/>
                  <a:gd name="T30" fmla="*/ 207 w 223"/>
                  <a:gd name="T31" fmla="*/ 18269 h 46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23"/>
                  <a:gd name="T49" fmla="*/ 0 h 464"/>
                  <a:gd name="T50" fmla="*/ 223 w 223"/>
                  <a:gd name="T51" fmla="*/ 464 h 46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23" h="464">
                    <a:moveTo>
                      <a:pt x="51" y="0"/>
                    </a:moveTo>
                    <a:cubicBezTo>
                      <a:pt x="37" y="21"/>
                      <a:pt x="15" y="66"/>
                      <a:pt x="15" y="66"/>
                    </a:cubicBezTo>
                    <a:cubicBezTo>
                      <a:pt x="22" y="94"/>
                      <a:pt x="29" y="105"/>
                      <a:pt x="57" y="114"/>
                    </a:cubicBezTo>
                    <a:cubicBezTo>
                      <a:pt x="75" y="132"/>
                      <a:pt x="93" y="158"/>
                      <a:pt x="75" y="186"/>
                    </a:cubicBezTo>
                    <a:cubicBezTo>
                      <a:pt x="71" y="191"/>
                      <a:pt x="63" y="189"/>
                      <a:pt x="57" y="192"/>
                    </a:cubicBezTo>
                    <a:cubicBezTo>
                      <a:pt x="44" y="199"/>
                      <a:pt x="21" y="216"/>
                      <a:pt x="21" y="216"/>
                    </a:cubicBezTo>
                    <a:cubicBezTo>
                      <a:pt x="15" y="233"/>
                      <a:pt x="0" y="257"/>
                      <a:pt x="15" y="276"/>
                    </a:cubicBezTo>
                    <a:cubicBezTo>
                      <a:pt x="19" y="281"/>
                      <a:pt x="27" y="279"/>
                      <a:pt x="33" y="282"/>
                    </a:cubicBezTo>
                    <a:cubicBezTo>
                      <a:pt x="46" y="289"/>
                      <a:pt x="69" y="306"/>
                      <a:pt x="69" y="306"/>
                    </a:cubicBezTo>
                    <a:cubicBezTo>
                      <a:pt x="73" y="318"/>
                      <a:pt x="77" y="330"/>
                      <a:pt x="81" y="342"/>
                    </a:cubicBezTo>
                    <a:cubicBezTo>
                      <a:pt x="81" y="343"/>
                      <a:pt x="31" y="369"/>
                      <a:pt x="27" y="372"/>
                    </a:cubicBezTo>
                    <a:cubicBezTo>
                      <a:pt x="15" y="397"/>
                      <a:pt x="5" y="435"/>
                      <a:pt x="39" y="450"/>
                    </a:cubicBezTo>
                    <a:cubicBezTo>
                      <a:pt x="54" y="457"/>
                      <a:pt x="87" y="462"/>
                      <a:pt x="87" y="462"/>
                    </a:cubicBezTo>
                    <a:cubicBezTo>
                      <a:pt x="204" y="454"/>
                      <a:pt x="143" y="464"/>
                      <a:pt x="201" y="426"/>
                    </a:cubicBezTo>
                    <a:cubicBezTo>
                      <a:pt x="205" y="414"/>
                      <a:pt x="209" y="402"/>
                      <a:pt x="213" y="390"/>
                    </a:cubicBezTo>
                    <a:cubicBezTo>
                      <a:pt x="223" y="361"/>
                      <a:pt x="207" y="300"/>
                      <a:pt x="207" y="300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67" name="Freeform 177"/>
              <p:cNvSpPr>
                <a:spLocks/>
              </p:cNvSpPr>
              <p:nvPr/>
            </p:nvSpPr>
            <p:spPr bwMode="auto">
              <a:xfrm>
                <a:off x="2186" y="1200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68" name="Freeform 178"/>
              <p:cNvSpPr>
                <a:spLocks/>
              </p:cNvSpPr>
              <p:nvPr/>
            </p:nvSpPr>
            <p:spPr bwMode="auto">
              <a:xfrm>
                <a:off x="2204" y="1398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69" name="Freeform 179"/>
              <p:cNvSpPr>
                <a:spLocks/>
              </p:cNvSpPr>
              <p:nvPr/>
            </p:nvSpPr>
            <p:spPr bwMode="auto">
              <a:xfrm>
                <a:off x="2087" y="1500"/>
                <a:ext cx="54" cy="78"/>
              </a:xfrm>
              <a:custGeom>
                <a:avLst/>
                <a:gdLst>
                  <a:gd name="T0" fmla="*/ 42 w 54"/>
                  <a:gd name="T1" fmla="*/ 0 h 78"/>
                  <a:gd name="T2" fmla="*/ 54 w 54"/>
                  <a:gd name="T3" fmla="*/ 78 h 78"/>
                  <a:gd name="T4" fmla="*/ 0 60000 65536"/>
                  <a:gd name="T5" fmla="*/ 0 60000 65536"/>
                  <a:gd name="T6" fmla="*/ 0 w 54"/>
                  <a:gd name="T7" fmla="*/ 0 h 78"/>
                  <a:gd name="T8" fmla="*/ 54 w 54"/>
                  <a:gd name="T9" fmla="*/ 78 h 7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78">
                    <a:moveTo>
                      <a:pt x="42" y="0"/>
                    </a:moveTo>
                    <a:cubicBezTo>
                      <a:pt x="53" y="17"/>
                      <a:pt x="0" y="36"/>
                      <a:pt x="54" y="78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70" name="Freeform 180"/>
              <p:cNvSpPr>
                <a:spLocks/>
              </p:cNvSpPr>
              <p:nvPr/>
            </p:nvSpPr>
            <p:spPr bwMode="auto">
              <a:xfrm>
                <a:off x="2099" y="1275"/>
                <a:ext cx="54" cy="78"/>
              </a:xfrm>
              <a:custGeom>
                <a:avLst/>
                <a:gdLst>
                  <a:gd name="T0" fmla="*/ 42 w 54"/>
                  <a:gd name="T1" fmla="*/ 0 h 78"/>
                  <a:gd name="T2" fmla="*/ 54 w 54"/>
                  <a:gd name="T3" fmla="*/ 78 h 78"/>
                  <a:gd name="T4" fmla="*/ 0 60000 65536"/>
                  <a:gd name="T5" fmla="*/ 0 60000 65536"/>
                  <a:gd name="T6" fmla="*/ 0 w 54"/>
                  <a:gd name="T7" fmla="*/ 0 h 78"/>
                  <a:gd name="T8" fmla="*/ 54 w 54"/>
                  <a:gd name="T9" fmla="*/ 78 h 7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78">
                    <a:moveTo>
                      <a:pt x="42" y="0"/>
                    </a:moveTo>
                    <a:cubicBezTo>
                      <a:pt x="53" y="17"/>
                      <a:pt x="0" y="36"/>
                      <a:pt x="54" y="78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71" name="Freeform 181"/>
              <p:cNvSpPr>
                <a:spLocks/>
              </p:cNvSpPr>
              <p:nvPr/>
            </p:nvSpPr>
            <p:spPr bwMode="auto">
              <a:xfrm>
                <a:off x="2156" y="1296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72" name="Freeform 182"/>
              <p:cNvSpPr>
                <a:spLocks/>
              </p:cNvSpPr>
              <p:nvPr/>
            </p:nvSpPr>
            <p:spPr bwMode="auto">
              <a:xfrm>
                <a:off x="2165" y="1410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73" name="Freeform 183"/>
              <p:cNvSpPr>
                <a:spLocks/>
              </p:cNvSpPr>
              <p:nvPr/>
            </p:nvSpPr>
            <p:spPr bwMode="auto">
              <a:xfrm>
                <a:off x="2183" y="1599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74" name="Freeform 184"/>
              <p:cNvSpPr>
                <a:spLocks/>
              </p:cNvSpPr>
              <p:nvPr/>
            </p:nvSpPr>
            <p:spPr bwMode="auto">
              <a:xfrm>
                <a:off x="2147" y="1506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75" name="Freeform 185"/>
              <p:cNvSpPr>
                <a:spLocks/>
              </p:cNvSpPr>
              <p:nvPr/>
            </p:nvSpPr>
            <p:spPr bwMode="auto">
              <a:xfrm flipH="1">
                <a:off x="2099" y="1593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5" name="Group 186"/>
            <p:cNvGrpSpPr>
              <a:grpSpLocks/>
            </p:cNvGrpSpPr>
            <p:nvPr/>
          </p:nvGrpSpPr>
          <p:grpSpPr bwMode="auto">
            <a:xfrm rot="-66051">
              <a:off x="5101" y="2288"/>
              <a:ext cx="64" cy="253"/>
              <a:chOff x="2087" y="864"/>
              <a:chExt cx="265" cy="846"/>
            </a:xfrm>
          </p:grpSpPr>
          <p:sp>
            <p:nvSpPr>
              <p:cNvPr id="20554" name="Oval 187"/>
              <p:cNvSpPr>
                <a:spLocks noChangeArrowheads="1"/>
              </p:cNvSpPr>
              <p:nvPr/>
            </p:nvSpPr>
            <p:spPr bwMode="auto">
              <a:xfrm>
                <a:off x="2126" y="864"/>
                <a:ext cx="96" cy="288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20555" name="Freeform 188"/>
              <p:cNvSpPr>
                <a:spLocks/>
              </p:cNvSpPr>
              <p:nvPr/>
            </p:nvSpPr>
            <p:spPr bwMode="auto">
              <a:xfrm>
                <a:off x="2129" y="1134"/>
                <a:ext cx="223" cy="576"/>
              </a:xfrm>
              <a:custGeom>
                <a:avLst/>
                <a:gdLst>
                  <a:gd name="T0" fmla="*/ 51 w 223"/>
                  <a:gd name="T1" fmla="*/ 0 h 464"/>
                  <a:gd name="T2" fmla="*/ 15 w 223"/>
                  <a:gd name="T3" fmla="*/ 4047 h 464"/>
                  <a:gd name="T4" fmla="*/ 57 w 223"/>
                  <a:gd name="T5" fmla="*/ 6938 h 464"/>
                  <a:gd name="T6" fmla="*/ 75 w 223"/>
                  <a:gd name="T7" fmla="*/ 11336 h 464"/>
                  <a:gd name="T8" fmla="*/ 57 w 223"/>
                  <a:gd name="T9" fmla="*/ 11632 h 464"/>
                  <a:gd name="T10" fmla="*/ 21 w 223"/>
                  <a:gd name="T11" fmla="*/ 13150 h 464"/>
                  <a:gd name="T12" fmla="*/ 15 w 223"/>
                  <a:gd name="T13" fmla="*/ 16847 h 464"/>
                  <a:gd name="T14" fmla="*/ 33 w 223"/>
                  <a:gd name="T15" fmla="*/ 17131 h 464"/>
                  <a:gd name="T16" fmla="*/ 69 w 223"/>
                  <a:gd name="T17" fmla="*/ 18622 h 464"/>
                  <a:gd name="T18" fmla="*/ 81 w 223"/>
                  <a:gd name="T19" fmla="*/ 20819 h 464"/>
                  <a:gd name="T20" fmla="*/ 27 w 223"/>
                  <a:gd name="T21" fmla="*/ 22679 h 464"/>
                  <a:gd name="T22" fmla="*/ 39 w 223"/>
                  <a:gd name="T23" fmla="*/ 27407 h 464"/>
                  <a:gd name="T24" fmla="*/ 87 w 223"/>
                  <a:gd name="T25" fmla="*/ 28153 h 464"/>
                  <a:gd name="T26" fmla="*/ 201 w 223"/>
                  <a:gd name="T27" fmla="*/ 25962 h 464"/>
                  <a:gd name="T28" fmla="*/ 213 w 223"/>
                  <a:gd name="T29" fmla="*/ 23741 h 464"/>
                  <a:gd name="T30" fmla="*/ 207 w 223"/>
                  <a:gd name="T31" fmla="*/ 18269 h 46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23"/>
                  <a:gd name="T49" fmla="*/ 0 h 464"/>
                  <a:gd name="T50" fmla="*/ 223 w 223"/>
                  <a:gd name="T51" fmla="*/ 464 h 46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23" h="464">
                    <a:moveTo>
                      <a:pt x="51" y="0"/>
                    </a:moveTo>
                    <a:cubicBezTo>
                      <a:pt x="37" y="21"/>
                      <a:pt x="15" y="66"/>
                      <a:pt x="15" y="66"/>
                    </a:cubicBezTo>
                    <a:cubicBezTo>
                      <a:pt x="22" y="94"/>
                      <a:pt x="29" y="105"/>
                      <a:pt x="57" y="114"/>
                    </a:cubicBezTo>
                    <a:cubicBezTo>
                      <a:pt x="75" y="132"/>
                      <a:pt x="93" y="158"/>
                      <a:pt x="75" y="186"/>
                    </a:cubicBezTo>
                    <a:cubicBezTo>
                      <a:pt x="71" y="191"/>
                      <a:pt x="63" y="189"/>
                      <a:pt x="57" y="192"/>
                    </a:cubicBezTo>
                    <a:cubicBezTo>
                      <a:pt x="44" y="199"/>
                      <a:pt x="21" y="216"/>
                      <a:pt x="21" y="216"/>
                    </a:cubicBezTo>
                    <a:cubicBezTo>
                      <a:pt x="15" y="233"/>
                      <a:pt x="0" y="257"/>
                      <a:pt x="15" y="276"/>
                    </a:cubicBezTo>
                    <a:cubicBezTo>
                      <a:pt x="19" y="281"/>
                      <a:pt x="27" y="279"/>
                      <a:pt x="33" y="282"/>
                    </a:cubicBezTo>
                    <a:cubicBezTo>
                      <a:pt x="46" y="289"/>
                      <a:pt x="69" y="306"/>
                      <a:pt x="69" y="306"/>
                    </a:cubicBezTo>
                    <a:cubicBezTo>
                      <a:pt x="73" y="318"/>
                      <a:pt x="77" y="330"/>
                      <a:pt x="81" y="342"/>
                    </a:cubicBezTo>
                    <a:cubicBezTo>
                      <a:pt x="81" y="343"/>
                      <a:pt x="31" y="369"/>
                      <a:pt x="27" y="372"/>
                    </a:cubicBezTo>
                    <a:cubicBezTo>
                      <a:pt x="15" y="397"/>
                      <a:pt x="5" y="435"/>
                      <a:pt x="39" y="450"/>
                    </a:cubicBezTo>
                    <a:cubicBezTo>
                      <a:pt x="54" y="457"/>
                      <a:pt x="87" y="462"/>
                      <a:pt x="87" y="462"/>
                    </a:cubicBezTo>
                    <a:cubicBezTo>
                      <a:pt x="204" y="454"/>
                      <a:pt x="143" y="464"/>
                      <a:pt x="201" y="426"/>
                    </a:cubicBezTo>
                    <a:cubicBezTo>
                      <a:pt x="205" y="414"/>
                      <a:pt x="209" y="402"/>
                      <a:pt x="213" y="390"/>
                    </a:cubicBezTo>
                    <a:cubicBezTo>
                      <a:pt x="223" y="361"/>
                      <a:pt x="207" y="300"/>
                      <a:pt x="207" y="300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56" name="Freeform 189"/>
              <p:cNvSpPr>
                <a:spLocks/>
              </p:cNvSpPr>
              <p:nvPr/>
            </p:nvSpPr>
            <p:spPr bwMode="auto">
              <a:xfrm>
                <a:off x="2186" y="1200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57" name="Freeform 190"/>
              <p:cNvSpPr>
                <a:spLocks/>
              </p:cNvSpPr>
              <p:nvPr/>
            </p:nvSpPr>
            <p:spPr bwMode="auto">
              <a:xfrm>
                <a:off x="2204" y="1398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58" name="Freeform 191"/>
              <p:cNvSpPr>
                <a:spLocks/>
              </p:cNvSpPr>
              <p:nvPr/>
            </p:nvSpPr>
            <p:spPr bwMode="auto">
              <a:xfrm>
                <a:off x="2087" y="1500"/>
                <a:ext cx="54" cy="78"/>
              </a:xfrm>
              <a:custGeom>
                <a:avLst/>
                <a:gdLst>
                  <a:gd name="T0" fmla="*/ 42 w 54"/>
                  <a:gd name="T1" fmla="*/ 0 h 78"/>
                  <a:gd name="T2" fmla="*/ 54 w 54"/>
                  <a:gd name="T3" fmla="*/ 78 h 78"/>
                  <a:gd name="T4" fmla="*/ 0 60000 65536"/>
                  <a:gd name="T5" fmla="*/ 0 60000 65536"/>
                  <a:gd name="T6" fmla="*/ 0 w 54"/>
                  <a:gd name="T7" fmla="*/ 0 h 78"/>
                  <a:gd name="T8" fmla="*/ 54 w 54"/>
                  <a:gd name="T9" fmla="*/ 78 h 7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78">
                    <a:moveTo>
                      <a:pt x="42" y="0"/>
                    </a:moveTo>
                    <a:cubicBezTo>
                      <a:pt x="53" y="17"/>
                      <a:pt x="0" y="36"/>
                      <a:pt x="54" y="78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59" name="Freeform 192"/>
              <p:cNvSpPr>
                <a:spLocks/>
              </p:cNvSpPr>
              <p:nvPr/>
            </p:nvSpPr>
            <p:spPr bwMode="auto">
              <a:xfrm>
                <a:off x="2099" y="1275"/>
                <a:ext cx="54" cy="78"/>
              </a:xfrm>
              <a:custGeom>
                <a:avLst/>
                <a:gdLst>
                  <a:gd name="T0" fmla="*/ 42 w 54"/>
                  <a:gd name="T1" fmla="*/ 0 h 78"/>
                  <a:gd name="T2" fmla="*/ 54 w 54"/>
                  <a:gd name="T3" fmla="*/ 78 h 78"/>
                  <a:gd name="T4" fmla="*/ 0 60000 65536"/>
                  <a:gd name="T5" fmla="*/ 0 60000 65536"/>
                  <a:gd name="T6" fmla="*/ 0 w 54"/>
                  <a:gd name="T7" fmla="*/ 0 h 78"/>
                  <a:gd name="T8" fmla="*/ 54 w 54"/>
                  <a:gd name="T9" fmla="*/ 78 h 7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78">
                    <a:moveTo>
                      <a:pt x="42" y="0"/>
                    </a:moveTo>
                    <a:cubicBezTo>
                      <a:pt x="53" y="17"/>
                      <a:pt x="0" y="36"/>
                      <a:pt x="54" y="78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60" name="Freeform 193"/>
              <p:cNvSpPr>
                <a:spLocks/>
              </p:cNvSpPr>
              <p:nvPr/>
            </p:nvSpPr>
            <p:spPr bwMode="auto">
              <a:xfrm>
                <a:off x="2156" y="1296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61" name="Freeform 194"/>
              <p:cNvSpPr>
                <a:spLocks/>
              </p:cNvSpPr>
              <p:nvPr/>
            </p:nvSpPr>
            <p:spPr bwMode="auto">
              <a:xfrm>
                <a:off x="2165" y="1410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62" name="Freeform 195"/>
              <p:cNvSpPr>
                <a:spLocks/>
              </p:cNvSpPr>
              <p:nvPr/>
            </p:nvSpPr>
            <p:spPr bwMode="auto">
              <a:xfrm>
                <a:off x="2183" y="1599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63" name="Freeform 196"/>
              <p:cNvSpPr>
                <a:spLocks/>
              </p:cNvSpPr>
              <p:nvPr/>
            </p:nvSpPr>
            <p:spPr bwMode="auto">
              <a:xfrm>
                <a:off x="2147" y="1506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64" name="Freeform 197"/>
              <p:cNvSpPr>
                <a:spLocks/>
              </p:cNvSpPr>
              <p:nvPr/>
            </p:nvSpPr>
            <p:spPr bwMode="auto">
              <a:xfrm flipH="1">
                <a:off x="2099" y="1593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6" name="Group 198"/>
            <p:cNvGrpSpPr>
              <a:grpSpLocks/>
            </p:cNvGrpSpPr>
            <p:nvPr/>
          </p:nvGrpSpPr>
          <p:grpSpPr bwMode="auto">
            <a:xfrm rot="-66051">
              <a:off x="5229" y="2312"/>
              <a:ext cx="64" cy="253"/>
              <a:chOff x="2087" y="864"/>
              <a:chExt cx="265" cy="846"/>
            </a:xfrm>
          </p:grpSpPr>
          <p:sp>
            <p:nvSpPr>
              <p:cNvPr id="20543" name="Oval 199"/>
              <p:cNvSpPr>
                <a:spLocks noChangeArrowheads="1"/>
              </p:cNvSpPr>
              <p:nvPr/>
            </p:nvSpPr>
            <p:spPr bwMode="auto">
              <a:xfrm>
                <a:off x="2126" y="864"/>
                <a:ext cx="96" cy="288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20544" name="Freeform 200"/>
              <p:cNvSpPr>
                <a:spLocks/>
              </p:cNvSpPr>
              <p:nvPr/>
            </p:nvSpPr>
            <p:spPr bwMode="auto">
              <a:xfrm>
                <a:off x="2129" y="1134"/>
                <a:ext cx="223" cy="576"/>
              </a:xfrm>
              <a:custGeom>
                <a:avLst/>
                <a:gdLst>
                  <a:gd name="T0" fmla="*/ 51 w 223"/>
                  <a:gd name="T1" fmla="*/ 0 h 464"/>
                  <a:gd name="T2" fmla="*/ 15 w 223"/>
                  <a:gd name="T3" fmla="*/ 4047 h 464"/>
                  <a:gd name="T4" fmla="*/ 57 w 223"/>
                  <a:gd name="T5" fmla="*/ 6938 h 464"/>
                  <a:gd name="T6" fmla="*/ 75 w 223"/>
                  <a:gd name="T7" fmla="*/ 11336 h 464"/>
                  <a:gd name="T8" fmla="*/ 57 w 223"/>
                  <a:gd name="T9" fmla="*/ 11632 h 464"/>
                  <a:gd name="T10" fmla="*/ 21 w 223"/>
                  <a:gd name="T11" fmla="*/ 13150 h 464"/>
                  <a:gd name="T12" fmla="*/ 15 w 223"/>
                  <a:gd name="T13" fmla="*/ 16847 h 464"/>
                  <a:gd name="T14" fmla="*/ 33 w 223"/>
                  <a:gd name="T15" fmla="*/ 17131 h 464"/>
                  <a:gd name="T16" fmla="*/ 69 w 223"/>
                  <a:gd name="T17" fmla="*/ 18622 h 464"/>
                  <a:gd name="T18" fmla="*/ 81 w 223"/>
                  <a:gd name="T19" fmla="*/ 20819 h 464"/>
                  <a:gd name="T20" fmla="*/ 27 w 223"/>
                  <a:gd name="T21" fmla="*/ 22679 h 464"/>
                  <a:gd name="T22" fmla="*/ 39 w 223"/>
                  <a:gd name="T23" fmla="*/ 27407 h 464"/>
                  <a:gd name="T24" fmla="*/ 87 w 223"/>
                  <a:gd name="T25" fmla="*/ 28153 h 464"/>
                  <a:gd name="T26" fmla="*/ 201 w 223"/>
                  <a:gd name="T27" fmla="*/ 25962 h 464"/>
                  <a:gd name="T28" fmla="*/ 213 w 223"/>
                  <a:gd name="T29" fmla="*/ 23741 h 464"/>
                  <a:gd name="T30" fmla="*/ 207 w 223"/>
                  <a:gd name="T31" fmla="*/ 18269 h 46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23"/>
                  <a:gd name="T49" fmla="*/ 0 h 464"/>
                  <a:gd name="T50" fmla="*/ 223 w 223"/>
                  <a:gd name="T51" fmla="*/ 464 h 46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23" h="464">
                    <a:moveTo>
                      <a:pt x="51" y="0"/>
                    </a:moveTo>
                    <a:cubicBezTo>
                      <a:pt x="37" y="21"/>
                      <a:pt x="15" y="66"/>
                      <a:pt x="15" y="66"/>
                    </a:cubicBezTo>
                    <a:cubicBezTo>
                      <a:pt x="22" y="94"/>
                      <a:pt x="29" y="105"/>
                      <a:pt x="57" y="114"/>
                    </a:cubicBezTo>
                    <a:cubicBezTo>
                      <a:pt x="75" y="132"/>
                      <a:pt x="93" y="158"/>
                      <a:pt x="75" y="186"/>
                    </a:cubicBezTo>
                    <a:cubicBezTo>
                      <a:pt x="71" y="191"/>
                      <a:pt x="63" y="189"/>
                      <a:pt x="57" y="192"/>
                    </a:cubicBezTo>
                    <a:cubicBezTo>
                      <a:pt x="44" y="199"/>
                      <a:pt x="21" y="216"/>
                      <a:pt x="21" y="216"/>
                    </a:cubicBezTo>
                    <a:cubicBezTo>
                      <a:pt x="15" y="233"/>
                      <a:pt x="0" y="257"/>
                      <a:pt x="15" y="276"/>
                    </a:cubicBezTo>
                    <a:cubicBezTo>
                      <a:pt x="19" y="281"/>
                      <a:pt x="27" y="279"/>
                      <a:pt x="33" y="282"/>
                    </a:cubicBezTo>
                    <a:cubicBezTo>
                      <a:pt x="46" y="289"/>
                      <a:pt x="69" y="306"/>
                      <a:pt x="69" y="306"/>
                    </a:cubicBezTo>
                    <a:cubicBezTo>
                      <a:pt x="73" y="318"/>
                      <a:pt x="77" y="330"/>
                      <a:pt x="81" y="342"/>
                    </a:cubicBezTo>
                    <a:cubicBezTo>
                      <a:pt x="81" y="343"/>
                      <a:pt x="31" y="369"/>
                      <a:pt x="27" y="372"/>
                    </a:cubicBezTo>
                    <a:cubicBezTo>
                      <a:pt x="15" y="397"/>
                      <a:pt x="5" y="435"/>
                      <a:pt x="39" y="450"/>
                    </a:cubicBezTo>
                    <a:cubicBezTo>
                      <a:pt x="54" y="457"/>
                      <a:pt x="87" y="462"/>
                      <a:pt x="87" y="462"/>
                    </a:cubicBezTo>
                    <a:cubicBezTo>
                      <a:pt x="204" y="454"/>
                      <a:pt x="143" y="464"/>
                      <a:pt x="201" y="426"/>
                    </a:cubicBezTo>
                    <a:cubicBezTo>
                      <a:pt x="205" y="414"/>
                      <a:pt x="209" y="402"/>
                      <a:pt x="213" y="390"/>
                    </a:cubicBezTo>
                    <a:cubicBezTo>
                      <a:pt x="223" y="361"/>
                      <a:pt x="207" y="300"/>
                      <a:pt x="207" y="300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45" name="Freeform 201"/>
              <p:cNvSpPr>
                <a:spLocks/>
              </p:cNvSpPr>
              <p:nvPr/>
            </p:nvSpPr>
            <p:spPr bwMode="auto">
              <a:xfrm>
                <a:off x="2186" y="1200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46" name="Freeform 202"/>
              <p:cNvSpPr>
                <a:spLocks/>
              </p:cNvSpPr>
              <p:nvPr/>
            </p:nvSpPr>
            <p:spPr bwMode="auto">
              <a:xfrm>
                <a:off x="2204" y="1398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47" name="Freeform 203"/>
              <p:cNvSpPr>
                <a:spLocks/>
              </p:cNvSpPr>
              <p:nvPr/>
            </p:nvSpPr>
            <p:spPr bwMode="auto">
              <a:xfrm>
                <a:off x="2087" y="1500"/>
                <a:ext cx="54" cy="78"/>
              </a:xfrm>
              <a:custGeom>
                <a:avLst/>
                <a:gdLst>
                  <a:gd name="T0" fmla="*/ 42 w 54"/>
                  <a:gd name="T1" fmla="*/ 0 h 78"/>
                  <a:gd name="T2" fmla="*/ 54 w 54"/>
                  <a:gd name="T3" fmla="*/ 78 h 78"/>
                  <a:gd name="T4" fmla="*/ 0 60000 65536"/>
                  <a:gd name="T5" fmla="*/ 0 60000 65536"/>
                  <a:gd name="T6" fmla="*/ 0 w 54"/>
                  <a:gd name="T7" fmla="*/ 0 h 78"/>
                  <a:gd name="T8" fmla="*/ 54 w 54"/>
                  <a:gd name="T9" fmla="*/ 78 h 7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78">
                    <a:moveTo>
                      <a:pt x="42" y="0"/>
                    </a:moveTo>
                    <a:cubicBezTo>
                      <a:pt x="53" y="17"/>
                      <a:pt x="0" y="36"/>
                      <a:pt x="54" y="78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48" name="Freeform 204"/>
              <p:cNvSpPr>
                <a:spLocks/>
              </p:cNvSpPr>
              <p:nvPr/>
            </p:nvSpPr>
            <p:spPr bwMode="auto">
              <a:xfrm>
                <a:off x="2099" y="1275"/>
                <a:ext cx="54" cy="78"/>
              </a:xfrm>
              <a:custGeom>
                <a:avLst/>
                <a:gdLst>
                  <a:gd name="T0" fmla="*/ 42 w 54"/>
                  <a:gd name="T1" fmla="*/ 0 h 78"/>
                  <a:gd name="T2" fmla="*/ 54 w 54"/>
                  <a:gd name="T3" fmla="*/ 78 h 78"/>
                  <a:gd name="T4" fmla="*/ 0 60000 65536"/>
                  <a:gd name="T5" fmla="*/ 0 60000 65536"/>
                  <a:gd name="T6" fmla="*/ 0 w 54"/>
                  <a:gd name="T7" fmla="*/ 0 h 78"/>
                  <a:gd name="T8" fmla="*/ 54 w 54"/>
                  <a:gd name="T9" fmla="*/ 78 h 7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78">
                    <a:moveTo>
                      <a:pt x="42" y="0"/>
                    </a:moveTo>
                    <a:cubicBezTo>
                      <a:pt x="53" y="17"/>
                      <a:pt x="0" y="36"/>
                      <a:pt x="54" y="78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49" name="Freeform 205"/>
              <p:cNvSpPr>
                <a:spLocks/>
              </p:cNvSpPr>
              <p:nvPr/>
            </p:nvSpPr>
            <p:spPr bwMode="auto">
              <a:xfrm>
                <a:off x="2156" y="1296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50" name="Freeform 206"/>
              <p:cNvSpPr>
                <a:spLocks/>
              </p:cNvSpPr>
              <p:nvPr/>
            </p:nvSpPr>
            <p:spPr bwMode="auto">
              <a:xfrm>
                <a:off x="2165" y="1410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51" name="Freeform 207"/>
              <p:cNvSpPr>
                <a:spLocks/>
              </p:cNvSpPr>
              <p:nvPr/>
            </p:nvSpPr>
            <p:spPr bwMode="auto">
              <a:xfrm>
                <a:off x="2183" y="1599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52" name="Freeform 208"/>
              <p:cNvSpPr>
                <a:spLocks/>
              </p:cNvSpPr>
              <p:nvPr/>
            </p:nvSpPr>
            <p:spPr bwMode="auto">
              <a:xfrm>
                <a:off x="2147" y="1506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53" name="Freeform 209"/>
              <p:cNvSpPr>
                <a:spLocks/>
              </p:cNvSpPr>
              <p:nvPr/>
            </p:nvSpPr>
            <p:spPr bwMode="auto">
              <a:xfrm flipH="1">
                <a:off x="2099" y="1593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7" name="Group 210"/>
            <p:cNvGrpSpPr>
              <a:grpSpLocks/>
            </p:cNvGrpSpPr>
            <p:nvPr/>
          </p:nvGrpSpPr>
          <p:grpSpPr bwMode="auto">
            <a:xfrm rot="-66051">
              <a:off x="4421" y="2120"/>
              <a:ext cx="64" cy="253"/>
              <a:chOff x="2087" y="864"/>
              <a:chExt cx="265" cy="846"/>
            </a:xfrm>
          </p:grpSpPr>
          <p:sp>
            <p:nvSpPr>
              <p:cNvPr id="20532" name="Oval 211"/>
              <p:cNvSpPr>
                <a:spLocks noChangeArrowheads="1"/>
              </p:cNvSpPr>
              <p:nvPr/>
            </p:nvSpPr>
            <p:spPr bwMode="auto">
              <a:xfrm>
                <a:off x="2126" y="864"/>
                <a:ext cx="96" cy="288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20533" name="Freeform 212"/>
              <p:cNvSpPr>
                <a:spLocks/>
              </p:cNvSpPr>
              <p:nvPr/>
            </p:nvSpPr>
            <p:spPr bwMode="auto">
              <a:xfrm>
                <a:off x="2129" y="1134"/>
                <a:ext cx="223" cy="576"/>
              </a:xfrm>
              <a:custGeom>
                <a:avLst/>
                <a:gdLst>
                  <a:gd name="T0" fmla="*/ 51 w 223"/>
                  <a:gd name="T1" fmla="*/ 0 h 464"/>
                  <a:gd name="T2" fmla="*/ 15 w 223"/>
                  <a:gd name="T3" fmla="*/ 4047 h 464"/>
                  <a:gd name="T4" fmla="*/ 57 w 223"/>
                  <a:gd name="T5" fmla="*/ 6938 h 464"/>
                  <a:gd name="T6" fmla="*/ 75 w 223"/>
                  <a:gd name="T7" fmla="*/ 11336 h 464"/>
                  <a:gd name="T8" fmla="*/ 57 w 223"/>
                  <a:gd name="T9" fmla="*/ 11632 h 464"/>
                  <a:gd name="T10" fmla="*/ 21 w 223"/>
                  <a:gd name="T11" fmla="*/ 13150 h 464"/>
                  <a:gd name="T12" fmla="*/ 15 w 223"/>
                  <a:gd name="T13" fmla="*/ 16847 h 464"/>
                  <a:gd name="T14" fmla="*/ 33 w 223"/>
                  <a:gd name="T15" fmla="*/ 17131 h 464"/>
                  <a:gd name="T16" fmla="*/ 69 w 223"/>
                  <a:gd name="T17" fmla="*/ 18622 h 464"/>
                  <a:gd name="T18" fmla="*/ 81 w 223"/>
                  <a:gd name="T19" fmla="*/ 20819 h 464"/>
                  <a:gd name="T20" fmla="*/ 27 w 223"/>
                  <a:gd name="T21" fmla="*/ 22679 h 464"/>
                  <a:gd name="T22" fmla="*/ 39 w 223"/>
                  <a:gd name="T23" fmla="*/ 27407 h 464"/>
                  <a:gd name="T24" fmla="*/ 87 w 223"/>
                  <a:gd name="T25" fmla="*/ 28153 h 464"/>
                  <a:gd name="T26" fmla="*/ 201 w 223"/>
                  <a:gd name="T27" fmla="*/ 25962 h 464"/>
                  <a:gd name="T28" fmla="*/ 213 w 223"/>
                  <a:gd name="T29" fmla="*/ 23741 h 464"/>
                  <a:gd name="T30" fmla="*/ 207 w 223"/>
                  <a:gd name="T31" fmla="*/ 18269 h 46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23"/>
                  <a:gd name="T49" fmla="*/ 0 h 464"/>
                  <a:gd name="T50" fmla="*/ 223 w 223"/>
                  <a:gd name="T51" fmla="*/ 464 h 46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23" h="464">
                    <a:moveTo>
                      <a:pt x="51" y="0"/>
                    </a:moveTo>
                    <a:cubicBezTo>
                      <a:pt x="37" y="21"/>
                      <a:pt x="15" y="66"/>
                      <a:pt x="15" y="66"/>
                    </a:cubicBezTo>
                    <a:cubicBezTo>
                      <a:pt x="22" y="94"/>
                      <a:pt x="29" y="105"/>
                      <a:pt x="57" y="114"/>
                    </a:cubicBezTo>
                    <a:cubicBezTo>
                      <a:pt x="75" y="132"/>
                      <a:pt x="93" y="158"/>
                      <a:pt x="75" y="186"/>
                    </a:cubicBezTo>
                    <a:cubicBezTo>
                      <a:pt x="71" y="191"/>
                      <a:pt x="63" y="189"/>
                      <a:pt x="57" y="192"/>
                    </a:cubicBezTo>
                    <a:cubicBezTo>
                      <a:pt x="44" y="199"/>
                      <a:pt x="21" y="216"/>
                      <a:pt x="21" y="216"/>
                    </a:cubicBezTo>
                    <a:cubicBezTo>
                      <a:pt x="15" y="233"/>
                      <a:pt x="0" y="257"/>
                      <a:pt x="15" y="276"/>
                    </a:cubicBezTo>
                    <a:cubicBezTo>
                      <a:pt x="19" y="281"/>
                      <a:pt x="27" y="279"/>
                      <a:pt x="33" y="282"/>
                    </a:cubicBezTo>
                    <a:cubicBezTo>
                      <a:pt x="46" y="289"/>
                      <a:pt x="69" y="306"/>
                      <a:pt x="69" y="306"/>
                    </a:cubicBezTo>
                    <a:cubicBezTo>
                      <a:pt x="73" y="318"/>
                      <a:pt x="77" y="330"/>
                      <a:pt x="81" y="342"/>
                    </a:cubicBezTo>
                    <a:cubicBezTo>
                      <a:pt x="81" y="343"/>
                      <a:pt x="31" y="369"/>
                      <a:pt x="27" y="372"/>
                    </a:cubicBezTo>
                    <a:cubicBezTo>
                      <a:pt x="15" y="397"/>
                      <a:pt x="5" y="435"/>
                      <a:pt x="39" y="450"/>
                    </a:cubicBezTo>
                    <a:cubicBezTo>
                      <a:pt x="54" y="457"/>
                      <a:pt x="87" y="462"/>
                      <a:pt x="87" y="462"/>
                    </a:cubicBezTo>
                    <a:cubicBezTo>
                      <a:pt x="204" y="454"/>
                      <a:pt x="143" y="464"/>
                      <a:pt x="201" y="426"/>
                    </a:cubicBezTo>
                    <a:cubicBezTo>
                      <a:pt x="205" y="414"/>
                      <a:pt x="209" y="402"/>
                      <a:pt x="213" y="390"/>
                    </a:cubicBezTo>
                    <a:cubicBezTo>
                      <a:pt x="223" y="361"/>
                      <a:pt x="207" y="300"/>
                      <a:pt x="207" y="300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34" name="Freeform 213"/>
              <p:cNvSpPr>
                <a:spLocks/>
              </p:cNvSpPr>
              <p:nvPr/>
            </p:nvSpPr>
            <p:spPr bwMode="auto">
              <a:xfrm>
                <a:off x="2186" y="1200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35" name="Freeform 214"/>
              <p:cNvSpPr>
                <a:spLocks/>
              </p:cNvSpPr>
              <p:nvPr/>
            </p:nvSpPr>
            <p:spPr bwMode="auto">
              <a:xfrm>
                <a:off x="2204" y="1398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36" name="Freeform 215"/>
              <p:cNvSpPr>
                <a:spLocks/>
              </p:cNvSpPr>
              <p:nvPr/>
            </p:nvSpPr>
            <p:spPr bwMode="auto">
              <a:xfrm>
                <a:off x="2087" y="1500"/>
                <a:ext cx="54" cy="78"/>
              </a:xfrm>
              <a:custGeom>
                <a:avLst/>
                <a:gdLst>
                  <a:gd name="T0" fmla="*/ 42 w 54"/>
                  <a:gd name="T1" fmla="*/ 0 h 78"/>
                  <a:gd name="T2" fmla="*/ 54 w 54"/>
                  <a:gd name="T3" fmla="*/ 78 h 78"/>
                  <a:gd name="T4" fmla="*/ 0 60000 65536"/>
                  <a:gd name="T5" fmla="*/ 0 60000 65536"/>
                  <a:gd name="T6" fmla="*/ 0 w 54"/>
                  <a:gd name="T7" fmla="*/ 0 h 78"/>
                  <a:gd name="T8" fmla="*/ 54 w 54"/>
                  <a:gd name="T9" fmla="*/ 78 h 7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78">
                    <a:moveTo>
                      <a:pt x="42" y="0"/>
                    </a:moveTo>
                    <a:cubicBezTo>
                      <a:pt x="53" y="17"/>
                      <a:pt x="0" y="36"/>
                      <a:pt x="54" y="78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37" name="Freeform 216"/>
              <p:cNvSpPr>
                <a:spLocks/>
              </p:cNvSpPr>
              <p:nvPr/>
            </p:nvSpPr>
            <p:spPr bwMode="auto">
              <a:xfrm>
                <a:off x="2099" y="1275"/>
                <a:ext cx="54" cy="78"/>
              </a:xfrm>
              <a:custGeom>
                <a:avLst/>
                <a:gdLst>
                  <a:gd name="T0" fmla="*/ 42 w 54"/>
                  <a:gd name="T1" fmla="*/ 0 h 78"/>
                  <a:gd name="T2" fmla="*/ 54 w 54"/>
                  <a:gd name="T3" fmla="*/ 78 h 78"/>
                  <a:gd name="T4" fmla="*/ 0 60000 65536"/>
                  <a:gd name="T5" fmla="*/ 0 60000 65536"/>
                  <a:gd name="T6" fmla="*/ 0 w 54"/>
                  <a:gd name="T7" fmla="*/ 0 h 78"/>
                  <a:gd name="T8" fmla="*/ 54 w 54"/>
                  <a:gd name="T9" fmla="*/ 78 h 7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78">
                    <a:moveTo>
                      <a:pt x="42" y="0"/>
                    </a:moveTo>
                    <a:cubicBezTo>
                      <a:pt x="53" y="17"/>
                      <a:pt x="0" y="36"/>
                      <a:pt x="54" y="78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38" name="Freeform 217"/>
              <p:cNvSpPr>
                <a:spLocks/>
              </p:cNvSpPr>
              <p:nvPr/>
            </p:nvSpPr>
            <p:spPr bwMode="auto">
              <a:xfrm>
                <a:off x="2156" y="1296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39" name="Freeform 218"/>
              <p:cNvSpPr>
                <a:spLocks/>
              </p:cNvSpPr>
              <p:nvPr/>
            </p:nvSpPr>
            <p:spPr bwMode="auto">
              <a:xfrm>
                <a:off x="2165" y="1410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40" name="Freeform 219"/>
              <p:cNvSpPr>
                <a:spLocks/>
              </p:cNvSpPr>
              <p:nvPr/>
            </p:nvSpPr>
            <p:spPr bwMode="auto">
              <a:xfrm>
                <a:off x="2183" y="1599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41" name="Freeform 220"/>
              <p:cNvSpPr>
                <a:spLocks/>
              </p:cNvSpPr>
              <p:nvPr/>
            </p:nvSpPr>
            <p:spPr bwMode="auto">
              <a:xfrm>
                <a:off x="2147" y="1506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42" name="Freeform 221"/>
              <p:cNvSpPr>
                <a:spLocks/>
              </p:cNvSpPr>
              <p:nvPr/>
            </p:nvSpPr>
            <p:spPr bwMode="auto">
              <a:xfrm flipH="1">
                <a:off x="2099" y="1593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8" name="Group 222"/>
            <p:cNvGrpSpPr>
              <a:grpSpLocks/>
            </p:cNvGrpSpPr>
            <p:nvPr/>
          </p:nvGrpSpPr>
          <p:grpSpPr bwMode="auto">
            <a:xfrm rot="-66051">
              <a:off x="4709" y="2200"/>
              <a:ext cx="64" cy="253"/>
              <a:chOff x="2087" y="864"/>
              <a:chExt cx="265" cy="846"/>
            </a:xfrm>
          </p:grpSpPr>
          <p:sp>
            <p:nvSpPr>
              <p:cNvPr id="20521" name="Oval 223"/>
              <p:cNvSpPr>
                <a:spLocks noChangeArrowheads="1"/>
              </p:cNvSpPr>
              <p:nvPr/>
            </p:nvSpPr>
            <p:spPr bwMode="auto">
              <a:xfrm>
                <a:off x="2126" y="864"/>
                <a:ext cx="96" cy="288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20522" name="Freeform 224"/>
              <p:cNvSpPr>
                <a:spLocks/>
              </p:cNvSpPr>
              <p:nvPr/>
            </p:nvSpPr>
            <p:spPr bwMode="auto">
              <a:xfrm>
                <a:off x="2129" y="1134"/>
                <a:ext cx="223" cy="576"/>
              </a:xfrm>
              <a:custGeom>
                <a:avLst/>
                <a:gdLst>
                  <a:gd name="T0" fmla="*/ 51 w 223"/>
                  <a:gd name="T1" fmla="*/ 0 h 464"/>
                  <a:gd name="T2" fmla="*/ 15 w 223"/>
                  <a:gd name="T3" fmla="*/ 4047 h 464"/>
                  <a:gd name="T4" fmla="*/ 57 w 223"/>
                  <a:gd name="T5" fmla="*/ 6938 h 464"/>
                  <a:gd name="T6" fmla="*/ 75 w 223"/>
                  <a:gd name="T7" fmla="*/ 11336 h 464"/>
                  <a:gd name="T8" fmla="*/ 57 w 223"/>
                  <a:gd name="T9" fmla="*/ 11632 h 464"/>
                  <a:gd name="T10" fmla="*/ 21 w 223"/>
                  <a:gd name="T11" fmla="*/ 13150 h 464"/>
                  <a:gd name="T12" fmla="*/ 15 w 223"/>
                  <a:gd name="T13" fmla="*/ 16847 h 464"/>
                  <a:gd name="T14" fmla="*/ 33 w 223"/>
                  <a:gd name="T15" fmla="*/ 17131 h 464"/>
                  <a:gd name="T16" fmla="*/ 69 w 223"/>
                  <a:gd name="T17" fmla="*/ 18622 h 464"/>
                  <a:gd name="T18" fmla="*/ 81 w 223"/>
                  <a:gd name="T19" fmla="*/ 20819 h 464"/>
                  <a:gd name="T20" fmla="*/ 27 w 223"/>
                  <a:gd name="T21" fmla="*/ 22679 h 464"/>
                  <a:gd name="T22" fmla="*/ 39 w 223"/>
                  <a:gd name="T23" fmla="*/ 27407 h 464"/>
                  <a:gd name="T24" fmla="*/ 87 w 223"/>
                  <a:gd name="T25" fmla="*/ 28153 h 464"/>
                  <a:gd name="T26" fmla="*/ 201 w 223"/>
                  <a:gd name="T27" fmla="*/ 25962 h 464"/>
                  <a:gd name="T28" fmla="*/ 213 w 223"/>
                  <a:gd name="T29" fmla="*/ 23741 h 464"/>
                  <a:gd name="T30" fmla="*/ 207 w 223"/>
                  <a:gd name="T31" fmla="*/ 18269 h 46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23"/>
                  <a:gd name="T49" fmla="*/ 0 h 464"/>
                  <a:gd name="T50" fmla="*/ 223 w 223"/>
                  <a:gd name="T51" fmla="*/ 464 h 46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23" h="464">
                    <a:moveTo>
                      <a:pt x="51" y="0"/>
                    </a:moveTo>
                    <a:cubicBezTo>
                      <a:pt x="37" y="21"/>
                      <a:pt x="15" y="66"/>
                      <a:pt x="15" y="66"/>
                    </a:cubicBezTo>
                    <a:cubicBezTo>
                      <a:pt x="22" y="94"/>
                      <a:pt x="29" y="105"/>
                      <a:pt x="57" y="114"/>
                    </a:cubicBezTo>
                    <a:cubicBezTo>
                      <a:pt x="75" y="132"/>
                      <a:pt x="93" y="158"/>
                      <a:pt x="75" y="186"/>
                    </a:cubicBezTo>
                    <a:cubicBezTo>
                      <a:pt x="71" y="191"/>
                      <a:pt x="63" y="189"/>
                      <a:pt x="57" y="192"/>
                    </a:cubicBezTo>
                    <a:cubicBezTo>
                      <a:pt x="44" y="199"/>
                      <a:pt x="21" y="216"/>
                      <a:pt x="21" y="216"/>
                    </a:cubicBezTo>
                    <a:cubicBezTo>
                      <a:pt x="15" y="233"/>
                      <a:pt x="0" y="257"/>
                      <a:pt x="15" y="276"/>
                    </a:cubicBezTo>
                    <a:cubicBezTo>
                      <a:pt x="19" y="281"/>
                      <a:pt x="27" y="279"/>
                      <a:pt x="33" y="282"/>
                    </a:cubicBezTo>
                    <a:cubicBezTo>
                      <a:pt x="46" y="289"/>
                      <a:pt x="69" y="306"/>
                      <a:pt x="69" y="306"/>
                    </a:cubicBezTo>
                    <a:cubicBezTo>
                      <a:pt x="73" y="318"/>
                      <a:pt x="77" y="330"/>
                      <a:pt x="81" y="342"/>
                    </a:cubicBezTo>
                    <a:cubicBezTo>
                      <a:pt x="81" y="343"/>
                      <a:pt x="31" y="369"/>
                      <a:pt x="27" y="372"/>
                    </a:cubicBezTo>
                    <a:cubicBezTo>
                      <a:pt x="15" y="397"/>
                      <a:pt x="5" y="435"/>
                      <a:pt x="39" y="450"/>
                    </a:cubicBezTo>
                    <a:cubicBezTo>
                      <a:pt x="54" y="457"/>
                      <a:pt x="87" y="462"/>
                      <a:pt x="87" y="462"/>
                    </a:cubicBezTo>
                    <a:cubicBezTo>
                      <a:pt x="204" y="454"/>
                      <a:pt x="143" y="464"/>
                      <a:pt x="201" y="426"/>
                    </a:cubicBezTo>
                    <a:cubicBezTo>
                      <a:pt x="205" y="414"/>
                      <a:pt x="209" y="402"/>
                      <a:pt x="213" y="390"/>
                    </a:cubicBezTo>
                    <a:cubicBezTo>
                      <a:pt x="223" y="361"/>
                      <a:pt x="207" y="300"/>
                      <a:pt x="207" y="300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23" name="Freeform 225"/>
              <p:cNvSpPr>
                <a:spLocks/>
              </p:cNvSpPr>
              <p:nvPr/>
            </p:nvSpPr>
            <p:spPr bwMode="auto">
              <a:xfrm>
                <a:off x="2186" y="1200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24" name="Freeform 226"/>
              <p:cNvSpPr>
                <a:spLocks/>
              </p:cNvSpPr>
              <p:nvPr/>
            </p:nvSpPr>
            <p:spPr bwMode="auto">
              <a:xfrm>
                <a:off x="2204" y="1398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25" name="Freeform 227"/>
              <p:cNvSpPr>
                <a:spLocks/>
              </p:cNvSpPr>
              <p:nvPr/>
            </p:nvSpPr>
            <p:spPr bwMode="auto">
              <a:xfrm>
                <a:off x="2087" y="1500"/>
                <a:ext cx="54" cy="78"/>
              </a:xfrm>
              <a:custGeom>
                <a:avLst/>
                <a:gdLst>
                  <a:gd name="T0" fmla="*/ 42 w 54"/>
                  <a:gd name="T1" fmla="*/ 0 h 78"/>
                  <a:gd name="T2" fmla="*/ 54 w 54"/>
                  <a:gd name="T3" fmla="*/ 78 h 78"/>
                  <a:gd name="T4" fmla="*/ 0 60000 65536"/>
                  <a:gd name="T5" fmla="*/ 0 60000 65536"/>
                  <a:gd name="T6" fmla="*/ 0 w 54"/>
                  <a:gd name="T7" fmla="*/ 0 h 78"/>
                  <a:gd name="T8" fmla="*/ 54 w 54"/>
                  <a:gd name="T9" fmla="*/ 78 h 7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78">
                    <a:moveTo>
                      <a:pt x="42" y="0"/>
                    </a:moveTo>
                    <a:cubicBezTo>
                      <a:pt x="53" y="17"/>
                      <a:pt x="0" y="36"/>
                      <a:pt x="54" y="78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26" name="Freeform 228"/>
              <p:cNvSpPr>
                <a:spLocks/>
              </p:cNvSpPr>
              <p:nvPr/>
            </p:nvSpPr>
            <p:spPr bwMode="auto">
              <a:xfrm>
                <a:off x="2099" y="1275"/>
                <a:ext cx="54" cy="78"/>
              </a:xfrm>
              <a:custGeom>
                <a:avLst/>
                <a:gdLst>
                  <a:gd name="T0" fmla="*/ 42 w 54"/>
                  <a:gd name="T1" fmla="*/ 0 h 78"/>
                  <a:gd name="T2" fmla="*/ 54 w 54"/>
                  <a:gd name="T3" fmla="*/ 78 h 78"/>
                  <a:gd name="T4" fmla="*/ 0 60000 65536"/>
                  <a:gd name="T5" fmla="*/ 0 60000 65536"/>
                  <a:gd name="T6" fmla="*/ 0 w 54"/>
                  <a:gd name="T7" fmla="*/ 0 h 78"/>
                  <a:gd name="T8" fmla="*/ 54 w 54"/>
                  <a:gd name="T9" fmla="*/ 78 h 7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78">
                    <a:moveTo>
                      <a:pt x="42" y="0"/>
                    </a:moveTo>
                    <a:cubicBezTo>
                      <a:pt x="53" y="17"/>
                      <a:pt x="0" y="36"/>
                      <a:pt x="54" y="78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27" name="Freeform 229"/>
              <p:cNvSpPr>
                <a:spLocks/>
              </p:cNvSpPr>
              <p:nvPr/>
            </p:nvSpPr>
            <p:spPr bwMode="auto">
              <a:xfrm>
                <a:off x="2156" y="1296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28" name="Freeform 230"/>
              <p:cNvSpPr>
                <a:spLocks/>
              </p:cNvSpPr>
              <p:nvPr/>
            </p:nvSpPr>
            <p:spPr bwMode="auto">
              <a:xfrm>
                <a:off x="2165" y="1410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29" name="Freeform 231"/>
              <p:cNvSpPr>
                <a:spLocks/>
              </p:cNvSpPr>
              <p:nvPr/>
            </p:nvSpPr>
            <p:spPr bwMode="auto">
              <a:xfrm>
                <a:off x="2183" y="1599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30" name="Freeform 232"/>
              <p:cNvSpPr>
                <a:spLocks/>
              </p:cNvSpPr>
              <p:nvPr/>
            </p:nvSpPr>
            <p:spPr bwMode="auto">
              <a:xfrm>
                <a:off x="2147" y="1506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24 w 24"/>
                  <a:gd name="T3" fmla="*/ 54 h 54"/>
                  <a:gd name="T4" fmla="*/ 0 60000 65536"/>
                  <a:gd name="T5" fmla="*/ 0 60000 65536"/>
                  <a:gd name="T6" fmla="*/ 0 w 24"/>
                  <a:gd name="T7" fmla="*/ 0 h 54"/>
                  <a:gd name="T8" fmla="*/ 24 w 24"/>
                  <a:gd name="T9" fmla="*/ 54 h 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4">
                    <a:moveTo>
                      <a:pt x="0" y="0"/>
                    </a:moveTo>
                    <a:cubicBezTo>
                      <a:pt x="11" y="17"/>
                      <a:pt x="24" y="33"/>
                      <a:pt x="24" y="54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31" name="Freeform 233"/>
              <p:cNvSpPr>
                <a:spLocks/>
              </p:cNvSpPr>
              <p:nvPr/>
            </p:nvSpPr>
            <p:spPr bwMode="auto">
              <a:xfrm flipH="1">
                <a:off x="2099" y="1593"/>
                <a:ext cx="30" cy="75"/>
              </a:xfrm>
              <a:custGeom>
                <a:avLst/>
                <a:gdLst>
                  <a:gd name="T0" fmla="*/ 9 w 30"/>
                  <a:gd name="T1" fmla="*/ 0 h 75"/>
                  <a:gd name="T2" fmla="*/ 0 w 30"/>
                  <a:gd name="T3" fmla="*/ 75 h 75"/>
                  <a:gd name="T4" fmla="*/ 0 60000 65536"/>
                  <a:gd name="T5" fmla="*/ 0 60000 65536"/>
                  <a:gd name="T6" fmla="*/ 0 w 30"/>
                  <a:gd name="T7" fmla="*/ 0 h 75"/>
                  <a:gd name="T8" fmla="*/ 30 w 30"/>
                  <a:gd name="T9" fmla="*/ 75 h 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75">
                    <a:moveTo>
                      <a:pt x="9" y="0"/>
                    </a:moveTo>
                    <a:cubicBezTo>
                      <a:pt x="20" y="17"/>
                      <a:pt x="30" y="48"/>
                      <a:pt x="0" y="75"/>
                    </a:cubicBezTo>
                  </a:path>
                </a:pathLst>
              </a:cu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0520" name="Text Box 235"/>
            <p:cNvSpPr txBox="1">
              <a:spLocks noChangeArrowheads="1"/>
            </p:cNvSpPr>
            <p:nvPr/>
          </p:nvSpPr>
          <p:spPr bwMode="auto">
            <a:xfrm>
              <a:off x="3936" y="1253"/>
              <a:ext cx="168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楷体" pitchFamily="49" charset="-122"/>
                  <a:ea typeface="楷体" pitchFamily="49" charset="-122"/>
                </a:rPr>
                <a:t>细胞异常产生水疱</a:t>
              </a:r>
              <a:endParaRPr lang="en-US" altLang="ja-JP" sz="2400" b="1">
                <a:latin typeface="楷体" pitchFamily="49" charset="-122"/>
                <a:ea typeface="楷体" pitchFamily="49" charset="-122"/>
              </a:endParaRPr>
            </a:p>
          </p:txBody>
        </p:sp>
      </p:grpSp>
      <p:grpSp>
        <p:nvGrpSpPr>
          <p:cNvPr id="29" name="Group 249"/>
          <p:cNvGrpSpPr>
            <a:grpSpLocks/>
          </p:cNvGrpSpPr>
          <p:nvPr/>
        </p:nvGrpSpPr>
        <p:grpSpPr bwMode="auto">
          <a:xfrm>
            <a:off x="749300" y="2008188"/>
            <a:ext cx="1828800" cy="2322512"/>
            <a:chOff x="472" y="1265"/>
            <a:chExt cx="1152" cy="1463"/>
          </a:xfrm>
        </p:grpSpPr>
        <p:pic>
          <p:nvPicPr>
            <p:cNvPr id="20494" name="Picture 4" descr="1052DNA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" y="1576"/>
              <a:ext cx="1152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5" name="Text Box 18"/>
            <p:cNvSpPr txBox="1">
              <a:spLocks noChangeArrowheads="1"/>
            </p:cNvSpPr>
            <p:nvPr/>
          </p:nvSpPr>
          <p:spPr bwMode="auto">
            <a:xfrm>
              <a:off x="592" y="1265"/>
              <a:ext cx="89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400" b="1">
                  <a:latin typeface="楷体" pitchFamily="49" charset="-122"/>
                  <a:ea typeface="楷体" pitchFamily="49" charset="-122"/>
                </a:rPr>
                <a:t>基因突变</a:t>
              </a:r>
              <a:endParaRPr lang="en-US" altLang="ja-JP" sz="2400" b="1"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20496" name="AutoShape 238"/>
            <p:cNvSpPr>
              <a:spLocks noChangeArrowheads="1"/>
            </p:cNvSpPr>
            <p:nvPr/>
          </p:nvSpPr>
          <p:spPr bwMode="auto">
            <a:xfrm>
              <a:off x="1328" y="2256"/>
              <a:ext cx="256" cy="272"/>
            </a:xfrm>
            <a:prstGeom prst="irregularSeal1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3200">
                <a:latin typeface="Calibri" pitchFamily="34" charset="0"/>
                <a:ea typeface="MS PGothic" pitchFamily="34" charset="-128"/>
              </a:endParaRPr>
            </a:p>
          </p:txBody>
        </p:sp>
      </p:grpSp>
      <p:sp>
        <p:nvSpPr>
          <p:cNvPr id="20486" name="AutoShape 247"/>
          <p:cNvSpPr>
            <a:spLocks noChangeArrowheads="1"/>
          </p:cNvSpPr>
          <p:nvPr/>
        </p:nvSpPr>
        <p:spPr bwMode="auto">
          <a:xfrm>
            <a:off x="2844800" y="3327400"/>
            <a:ext cx="635000" cy="4191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87" name="AutoShape 248"/>
          <p:cNvSpPr>
            <a:spLocks noChangeArrowheads="1"/>
          </p:cNvSpPr>
          <p:nvPr/>
        </p:nvSpPr>
        <p:spPr bwMode="auto">
          <a:xfrm>
            <a:off x="5041900" y="3327400"/>
            <a:ext cx="635000" cy="4191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8" name="Text Box 239"/>
          <p:cNvSpPr txBox="1">
            <a:spLocks noChangeArrowheads="1"/>
          </p:cNvSpPr>
          <p:nvPr/>
        </p:nvSpPr>
        <p:spPr bwMode="auto">
          <a:xfrm>
            <a:off x="1071538" y="4800600"/>
            <a:ext cx="18261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基因治疗</a:t>
            </a:r>
            <a:endParaRPr lang="en-US" altLang="ja-JP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489" name="Text Box 242"/>
          <p:cNvSpPr txBox="1">
            <a:spLocks noChangeArrowheads="1"/>
          </p:cNvSpPr>
          <p:nvPr/>
        </p:nvSpPr>
        <p:spPr bwMode="auto">
          <a:xfrm>
            <a:off x="1066800" y="5334000"/>
            <a:ext cx="17240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>
                <a:latin typeface="宋体" pitchFamily="2" charset="-122"/>
              </a:rPr>
              <a:t>引入基因突变</a:t>
            </a:r>
            <a:endParaRPr lang="en-US" altLang="zh-CN" sz="2000">
              <a:latin typeface="宋体" pitchFamily="2" charset="-122"/>
            </a:endParaRPr>
          </a:p>
          <a:p>
            <a:r>
              <a:rPr lang="zh-CN" altLang="en-US" sz="2000">
                <a:latin typeface="宋体" pitchFamily="2" charset="-122"/>
              </a:rPr>
              <a:t>纠正后的细胞</a:t>
            </a:r>
            <a:endParaRPr lang="en-US" altLang="ja-JP" sz="2000">
              <a:latin typeface="宋体" pitchFamily="2" charset="-122"/>
              <a:ea typeface="MS PGothic" pitchFamily="34" charset="-128"/>
            </a:endParaRPr>
          </a:p>
        </p:txBody>
      </p:sp>
      <p:sp>
        <p:nvSpPr>
          <p:cNvPr id="200" name="Text Box 240"/>
          <p:cNvSpPr txBox="1">
            <a:spLocks noChangeArrowheads="1"/>
          </p:cNvSpPr>
          <p:nvPr/>
        </p:nvSpPr>
        <p:spPr bwMode="auto">
          <a:xfrm>
            <a:off x="3789363" y="4637088"/>
            <a:ext cx="1422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</a:rPr>
              <a:t>蛋白治疗</a:t>
            </a:r>
            <a:endParaRPr lang="en-US" altLang="ja-JP" sz="2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+mn-ea"/>
            </a:endParaRPr>
          </a:p>
        </p:txBody>
      </p:sp>
      <p:sp>
        <p:nvSpPr>
          <p:cNvPr id="20491" name="Text Box 243"/>
          <p:cNvSpPr txBox="1">
            <a:spLocks noChangeArrowheads="1"/>
          </p:cNvSpPr>
          <p:nvPr/>
        </p:nvSpPr>
        <p:spPr bwMode="auto">
          <a:xfrm>
            <a:off x="3581400" y="5334000"/>
            <a:ext cx="19796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>
                <a:latin typeface="宋体" pitchFamily="2" charset="-122"/>
              </a:rPr>
              <a:t>补充缺失的蛋白</a:t>
            </a:r>
            <a:endParaRPr lang="en-US" altLang="ja-JP" sz="2000">
              <a:latin typeface="宋体" pitchFamily="2" charset="-122"/>
              <a:ea typeface="MS PGothic" pitchFamily="34" charset="-128"/>
            </a:endParaRPr>
          </a:p>
        </p:txBody>
      </p:sp>
      <p:sp>
        <p:nvSpPr>
          <p:cNvPr id="202" name="Text Box 241"/>
          <p:cNvSpPr txBox="1">
            <a:spLocks noChangeArrowheads="1"/>
          </p:cNvSpPr>
          <p:nvPr/>
        </p:nvSpPr>
        <p:spPr bwMode="auto">
          <a:xfrm>
            <a:off x="6477000" y="4694238"/>
            <a:ext cx="1422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</a:rPr>
              <a:t>细胞治疗</a:t>
            </a:r>
            <a:endParaRPr lang="en-US" altLang="ja-JP" sz="2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+mn-ea"/>
            </a:endParaRPr>
          </a:p>
        </p:txBody>
      </p:sp>
      <p:sp>
        <p:nvSpPr>
          <p:cNvPr id="20493" name="Text Box 244"/>
          <p:cNvSpPr txBox="1">
            <a:spLocks noChangeArrowheads="1"/>
          </p:cNvSpPr>
          <p:nvPr/>
        </p:nvSpPr>
        <p:spPr bwMode="auto">
          <a:xfrm>
            <a:off x="6019800" y="5334000"/>
            <a:ext cx="2749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>
                <a:latin typeface="宋体" pitchFamily="2" charset="-122"/>
              </a:rPr>
              <a:t>同种异体正常细胞治疗</a:t>
            </a:r>
            <a:endParaRPr lang="en-US" altLang="zh-CN" sz="2000">
              <a:latin typeface="宋体" pitchFamily="2" charset="-122"/>
            </a:endParaRPr>
          </a:p>
          <a:p>
            <a:r>
              <a:rPr lang="zh-CN" altLang="en-US" sz="2000">
                <a:latin typeface="宋体" pitchFamily="2" charset="-122"/>
              </a:rPr>
              <a:t>，包括局部及系统应用</a:t>
            </a:r>
            <a:endParaRPr lang="en-US" altLang="ja-JP" sz="2000">
              <a:latin typeface="宋体" pitchFamily="2" charset="-122"/>
              <a:ea typeface="MS PGothic" pitchFamily="34" charset="-12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タイトル 1"/>
          <p:cNvSpPr>
            <a:spLocks noGrp="1"/>
          </p:cNvSpPr>
          <p:nvPr>
            <p:ph type="title"/>
          </p:nvPr>
        </p:nvSpPr>
        <p:spPr>
          <a:xfrm>
            <a:off x="481013" y="26035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TW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楷体" pitchFamily="49" charset="-122"/>
                <a:ea typeface="楷体" pitchFamily="49" charset="-122"/>
                <a:cs typeface="+mn-cs"/>
              </a:rPr>
              <a:t>EB</a:t>
            </a:r>
            <a:r>
              <a:rPr lang="zh-TW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楷体" pitchFamily="49" charset="-122"/>
                <a:ea typeface="楷体" pitchFamily="49" charset="-122"/>
                <a:cs typeface="+mn-cs"/>
              </a:rPr>
              <a:t>的</a:t>
            </a:r>
            <a:r>
              <a:rPr lang="zh-CN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楷体" pitchFamily="49" charset="-122"/>
                <a:ea typeface="楷体" pitchFamily="49" charset="-122"/>
                <a:cs typeface="+mn-cs"/>
              </a:rPr>
              <a:t>体外基因治疗方法</a:t>
            </a:r>
            <a:endParaRPr lang="ja-JP" altLang="en-US" sz="3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楷体" pitchFamily="49" charset="-122"/>
              <a:ea typeface="楷体" pitchFamily="49" charset="-122"/>
              <a:cs typeface="+mn-cs"/>
            </a:endParaRPr>
          </a:p>
        </p:txBody>
      </p:sp>
      <p:pic>
        <p:nvPicPr>
          <p:cNvPr id="22531" name="Picture 5" descr="j030295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897188"/>
            <a:ext cx="1920875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3132138" y="4697413"/>
            <a:ext cx="1150937" cy="793750"/>
            <a:chOff x="1973" y="3475"/>
            <a:chExt cx="725" cy="500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973" y="3566"/>
              <a:ext cx="272" cy="182"/>
              <a:chOff x="1973" y="3566"/>
              <a:chExt cx="272" cy="182"/>
            </a:xfrm>
          </p:grpSpPr>
          <p:sp>
            <p:nvSpPr>
              <p:cNvPr id="22569" name="Oval 6"/>
              <p:cNvSpPr>
                <a:spLocks noChangeArrowheads="1"/>
              </p:cNvSpPr>
              <p:nvPr/>
            </p:nvSpPr>
            <p:spPr bwMode="auto">
              <a:xfrm>
                <a:off x="1973" y="3566"/>
                <a:ext cx="272" cy="182"/>
              </a:xfrm>
              <a:prstGeom prst="ellipse">
                <a:avLst/>
              </a:pr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22570" name="Oval 7"/>
              <p:cNvSpPr>
                <a:spLocks noChangeArrowheads="1"/>
              </p:cNvSpPr>
              <p:nvPr/>
            </p:nvSpPr>
            <p:spPr bwMode="auto">
              <a:xfrm>
                <a:off x="2064" y="3612"/>
                <a:ext cx="90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Calibri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2109" y="3702"/>
              <a:ext cx="272" cy="182"/>
              <a:chOff x="1973" y="3566"/>
              <a:chExt cx="272" cy="182"/>
            </a:xfrm>
          </p:grpSpPr>
          <p:sp>
            <p:nvSpPr>
              <p:cNvPr id="22567" name="Oval 10"/>
              <p:cNvSpPr>
                <a:spLocks noChangeArrowheads="1"/>
              </p:cNvSpPr>
              <p:nvPr/>
            </p:nvSpPr>
            <p:spPr bwMode="auto">
              <a:xfrm>
                <a:off x="1973" y="3566"/>
                <a:ext cx="272" cy="182"/>
              </a:xfrm>
              <a:prstGeom prst="ellipse">
                <a:avLst/>
              </a:pr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22568" name="Oval 11"/>
              <p:cNvSpPr>
                <a:spLocks noChangeArrowheads="1"/>
              </p:cNvSpPr>
              <p:nvPr/>
            </p:nvSpPr>
            <p:spPr bwMode="auto">
              <a:xfrm>
                <a:off x="2064" y="3612"/>
                <a:ext cx="90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Calibri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2426" y="3657"/>
              <a:ext cx="272" cy="182"/>
              <a:chOff x="1973" y="3566"/>
              <a:chExt cx="272" cy="182"/>
            </a:xfrm>
          </p:grpSpPr>
          <p:sp>
            <p:nvSpPr>
              <p:cNvPr id="22565" name="Oval 13"/>
              <p:cNvSpPr>
                <a:spLocks noChangeArrowheads="1"/>
              </p:cNvSpPr>
              <p:nvPr/>
            </p:nvSpPr>
            <p:spPr bwMode="auto">
              <a:xfrm>
                <a:off x="1973" y="3566"/>
                <a:ext cx="272" cy="182"/>
              </a:xfrm>
              <a:prstGeom prst="ellipse">
                <a:avLst/>
              </a:pr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22566" name="Oval 14"/>
              <p:cNvSpPr>
                <a:spLocks noChangeArrowheads="1"/>
              </p:cNvSpPr>
              <p:nvPr/>
            </p:nvSpPr>
            <p:spPr bwMode="auto">
              <a:xfrm>
                <a:off x="2064" y="3612"/>
                <a:ext cx="90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Calibri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2245" y="3612"/>
              <a:ext cx="272" cy="182"/>
              <a:chOff x="1973" y="3566"/>
              <a:chExt cx="272" cy="182"/>
            </a:xfrm>
          </p:grpSpPr>
          <p:sp>
            <p:nvSpPr>
              <p:cNvPr id="22563" name="Oval 16"/>
              <p:cNvSpPr>
                <a:spLocks noChangeArrowheads="1"/>
              </p:cNvSpPr>
              <p:nvPr/>
            </p:nvSpPr>
            <p:spPr bwMode="auto">
              <a:xfrm>
                <a:off x="1973" y="3566"/>
                <a:ext cx="272" cy="182"/>
              </a:xfrm>
              <a:prstGeom prst="ellipse">
                <a:avLst/>
              </a:pr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22564" name="Oval 17"/>
              <p:cNvSpPr>
                <a:spLocks noChangeArrowheads="1"/>
              </p:cNvSpPr>
              <p:nvPr/>
            </p:nvSpPr>
            <p:spPr bwMode="auto">
              <a:xfrm>
                <a:off x="2064" y="3612"/>
                <a:ext cx="90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Calibri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2381" y="3475"/>
              <a:ext cx="272" cy="182"/>
              <a:chOff x="1973" y="3566"/>
              <a:chExt cx="272" cy="182"/>
            </a:xfrm>
          </p:grpSpPr>
          <p:sp>
            <p:nvSpPr>
              <p:cNvPr id="22561" name="Oval 19"/>
              <p:cNvSpPr>
                <a:spLocks noChangeArrowheads="1"/>
              </p:cNvSpPr>
              <p:nvPr/>
            </p:nvSpPr>
            <p:spPr bwMode="auto">
              <a:xfrm>
                <a:off x="1973" y="3566"/>
                <a:ext cx="272" cy="182"/>
              </a:xfrm>
              <a:prstGeom prst="ellipse">
                <a:avLst/>
              </a:pr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22562" name="Oval 20"/>
              <p:cNvSpPr>
                <a:spLocks noChangeArrowheads="1"/>
              </p:cNvSpPr>
              <p:nvPr/>
            </p:nvSpPr>
            <p:spPr bwMode="auto">
              <a:xfrm>
                <a:off x="2064" y="3612"/>
                <a:ext cx="90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Calibri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8" name="Group 21"/>
            <p:cNvGrpSpPr>
              <a:grpSpLocks/>
            </p:cNvGrpSpPr>
            <p:nvPr/>
          </p:nvGrpSpPr>
          <p:grpSpPr bwMode="auto">
            <a:xfrm>
              <a:off x="2154" y="3475"/>
              <a:ext cx="272" cy="182"/>
              <a:chOff x="1973" y="3566"/>
              <a:chExt cx="272" cy="182"/>
            </a:xfrm>
          </p:grpSpPr>
          <p:sp>
            <p:nvSpPr>
              <p:cNvPr id="22559" name="Oval 22"/>
              <p:cNvSpPr>
                <a:spLocks noChangeArrowheads="1"/>
              </p:cNvSpPr>
              <p:nvPr/>
            </p:nvSpPr>
            <p:spPr bwMode="auto">
              <a:xfrm>
                <a:off x="1973" y="3566"/>
                <a:ext cx="272" cy="182"/>
              </a:xfrm>
              <a:prstGeom prst="ellipse">
                <a:avLst/>
              </a:pr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22560" name="Oval 23"/>
              <p:cNvSpPr>
                <a:spLocks noChangeArrowheads="1"/>
              </p:cNvSpPr>
              <p:nvPr/>
            </p:nvSpPr>
            <p:spPr bwMode="auto">
              <a:xfrm>
                <a:off x="2064" y="3612"/>
                <a:ext cx="90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Calibri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2290" y="3793"/>
              <a:ext cx="272" cy="182"/>
              <a:chOff x="1973" y="3566"/>
              <a:chExt cx="272" cy="182"/>
            </a:xfrm>
          </p:grpSpPr>
          <p:sp>
            <p:nvSpPr>
              <p:cNvPr id="22557" name="Oval 25"/>
              <p:cNvSpPr>
                <a:spLocks noChangeArrowheads="1"/>
              </p:cNvSpPr>
              <p:nvPr/>
            </p:nvSpPr>
            <p:spPr bwMode="auto">
              <a:xfrm>
                <a:off x="1973" y="3566"/>
                <a:ext cx="272" cy="182"/>
              </a:xfrm>
              <a:prstGeom prst="ellipse">
                <a:avLst/>
              </a:pr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22558" name="Oval 26"/>
              <p:cNvSpPr>
                <a:spLocks noChangeArrowheads="1"/>
              </p:cNvSpPr>
              <p:nvPr/>
            </p:nvSpPr>
            <p:spPr bwMode="auto">
              <a:xfrm>
                <a:off x="2064" y="3612"/>
                <a:ext cx="90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Calibri" pitchFamily="34" charset="0"/>
                  <a:ea typeface="MS PGothic" pitchFamily="34" charset="-128"/>
                </a:endParaRPr>
              </a:p>
            </p:txBody>
          </p:sp>
        </p:grpSp>
      </p:grpSp>
      <p:grpSp>
        <p:nvGrpSpPr>
          <p:cNvPr id="10" name="Group 37"/>
          <p:cNvGrpSpPr>
            <a:grpSpLocks/>
          </p:cNvGrpSpPr>
          <p:nvPr/>
        </p:nvGrpSpPr>
        <p:grpSpPr bwMode="auto">
          <a:xfrm>
            <a:off x="4932363" y="2824163"/>
            <a:ext cx="863600" cy="647700"/>
            <a:chOff x="3107" y="2296"/>
            <a:chExt cx="544" cy="408"/>
          </a:xfrm>
        </p:grpSpPr>
        <p:sp>
          <p:nvSpPr>
            <p:cNvPr id="22545" name="AutoShape 27"/>
            <p:cNvSpPr>
              <a:spLocks noChangeArrowheads="1"/>
            </p:cNvSpPr>
            <p:nvPr/>
          </p:nvSpPr>
          <p:spPr bwMode="auto">
            <a:xfrm>
              <a:off x="3107" y="2387"/>
              <a:ext cx="181" cy="181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  <a:ea typeface="MS PGothic" pitchFamily="34" charset="-128"/>
              </a:endParaRPr>
            </a:p>
          </p:txBody>
        </p:sp>
        <p:sp>
          <p:nvSpPr>
            <p:cNvPr id="22546" name="AutoShape 28"/>
            <p:cNvSpPr>
              <a:spLocks noChangeArrowheads="1"/>
            </p:cNvSpPr>
            <p:nvPr/>
          </p:nvSpPr>
          <p:spPr bwMode="auto">
            <a:xfrm>
              <a:off x="3243" y="2523"/>
              <a:ext cx="181" cy="181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  <a:ea typeface="MS PGothic" pitchFamily="34" charset="-128"/>
              </a:endParaRPr>
            </a:p>
          </p:txBody>
        </p:sp>
        <p:sp>
          <p:nvSpPr>
            <p:cNvPr id="22547" name="AutoShape 29"/>
            <p:cNvSpPr>
              <a:spLocks noChangeArrowheads="1"/>
            </p:cNvSpPr>
            <p:nvPr/>
          </p:nvSpPr>
          <p:spPr bwMode="auto">
            <a:xfrm>
              <a:off x="3470" y="2478"/>
              <a:ext cx="181" cy="181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  <a:ea typeface="MS PGothic" pitchFamily="34" charset="-128"/>
              </a:endParaRPr>
            </a:p>
          </p:txBody>
        </p:sp>
        <p:sp>
          <p:nvSpPr>
            <p:cNvPr id="22548" name="AutoShape 30"/>
            <p:cNvSpPr>
              <a:spLocks noChangeArrowheads="1"/>
            </p:cNvSpPr>
            <p:nvPr/>
          </p:nvSpPr>
          <p:spPr bwMode="auto">
            <a:xfrm>
              <a:off x="3198" y="2296"/>
              <a:ext cx="181" cy="181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  <a:ea typeface="MS PGothic" pitchFamily="34" charset="-128"/>
              </a:endParaRPr>
            </a:p>
          </p:txBody>
        </p:sp>
        <p:sp>
          <p:nvSpPr>
            <p:cNvPr id="22549" name="AutoShape 31"/>
            <p:cNvSpPr>
              <a:spLocks noChangeArrowheads="1"/>
            </p:cNvSpPr>
            <p:nvPr/>
          </p:nvSpPr>
          <p:spPr bwMode="auto">
            <a:xfrm>
              <a:off x="3334" y="2387"/>
              <a:ext cx="181" cy="181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  <a:ea typeface="MS PGothic" pitchFamily="34" charset="-128"/>
              </a:endParaRPr>
            </a:p>
          </p:txBody>
        </p:sp>
      </p:grpSp>
      <p:sp>
        <p:nvSpPr>
          <p:cNvPr id="33" name="AutoShape 32"/>
          <p:cNvSpPr>
            <a:spLocks noChangeArrowheads="1"/>
          </p:cNvSpPr>
          <p:nvPr/>
        </p:nvSpPr>
        <p:spPr bwMode="auto">
          <a:xfrm>
            <a:off x="7019925" y="3833813"/>
            <a:ext cx="1511300" cy="1222375"/>
          </a:xfrm>
          <a:prstGeom prst="foldedCorner">
            <a:avLst>
              <a:gd name="adj" fmla="val 12500"/>
            </a:avLst>
          </a:prstGeom>
          <a:solidFill>
            <a:srgbClr val="FFCC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34" name="AutoShape 33"/>
          <p:cNvSpPr>
            <a:spLocks noChangeArrowheads="1"/>
          </p:cNvSpPr>
          <p:nvPr/>
        </p:nvSpPr>
        <p:spPr bwMode="auto">
          <a:xfrm>
            <a:off x="1835150" y="3833813"/>
            <a:ext cx="1441450" cy="574675"/>
          </a:xfrm>
          <a:prstGeom prst="curvedDownArrow">
            <a:avLst>
              <a:gd name="adj1" fmla="val 50166"/>
              <a:gd name="adj2" fmla="val 100331"/>
              <a:gd name="adj3" fmla="val 33333"/>
            </a:avLst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35" name="AutoShape 34"/>
          <p:cNvSpPr>
            <a:spLocks noChangeArrowheads="1"/>
          </p:cNvSpPr>
          <p:nvPr/>
        </p:nvSpPr>
        <p:spPr bwMode="auto">
          <a:xfrm rot="3265012">
            <a:off x="4246563" y="3076575"/>
            <a:ext cx="793750" cy="1584325"/>
          </a:xfrm>
          <a:prstGeom prst="lightningBol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36" name="AutoShape 35"/>
          <p:cNvSpPr>
            <a:spLocks noChangeArrowheads="1"/>
          </p:cNvSpPr>
          <p:nvPr/>
        </p:nvSpPr>
        <p:spPr bwMode="auto">
          <a:xfrm rot="-951562">
            <a:off x="4787900" y="4481513"/>
            <a:ext cx="2016125" cy="5746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99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" name="AutoShape 38"/>
          <p:cNvSpPr>
            <a:spLocks noChangeArrowheads="1"/>
          </p:cNvSpPr>
          <p:nvPr/>
        </p:nvSpPr>
        <p:spPr bwMode="auto">
          <a:xfrm rot="-10613413">
            <a:off x="22225" y="2246313"/>
            <a:ext cx="8458200" cy="1079500"/>
          </a:xfrm>
          <a:prstGeom prst="curvedUpArrow">
            <a:avLst>
              <a:gd name="adj1" fmla="val 25211"/>
              <a:gd name="adj2" fmla="val 180901"/>
              <a:gd name="adj3" fmla="val 48495"/>
            </a:avLst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22539" name="テキスト ボックス 37"/>
          <p:cNvSpPr txBox="1">
            <a:spLocks noChangeArrowheads="1"/>
          </p:cNvSpPr>
          <p:nvPr/>
        </p:nvSpPr>
        <p:spPr bwMode="auto">
          <a:xfrm>
            <a:off x="698500" y="5675313"/>
            <a:ext cx="962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latin typeface="Calibri" pitchFamily="34" charset="0"/>
                <a:ea typeface="MS PGothic" pitchFamily="34" charset="-128"/>
              </a:rPr>
              <a:t>EB</a:t>
            </a:r>
            <a:r>
              <a:rPr lang="zh-CN" altLang="en-US" sz="2000">
                <a:latin typeface="Calibri" pitchFamily="34" charset="0"/>
              </a:rPr>
              <a:t>患者</a:t>
            </a:r>
            <a:endParaRPr lang="ja-JP" altLang="en-US" sz="200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39" name="テキスト ボックス 38"/>
          <p:cNvSpPr txBox="1">
            <a:spLocks noChangeArrowheads="1"/>
          </p:cNvSpPr>
          <p:nvPr/>
        </p:nvSpPr>
        <p:spPr bwMode="auto">
          <a:xfrm>
            <a:off x="2906713" y="5491163"/>
            <a:ext cx="22367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>
                <a:latin typeface="Calibri" pitchFamily="34" charset="0"/>
              </a:rPr>
              <a:t>提取角质形成细胞</a:t>
            </a:r>
            <a:endParaRPr lang="ja-JP" altLang="en-US" sz="200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0" name="テキスト ボックス 39"/>
          <p:cNvSpPr txBox="1">
            <a:spLocks noChangeArrowheads="1"/>
          </p:cNvSpPr>
          <p:nvPr/>
        </p:nvSpPr>
        <p:spPr bwMode="auto">
          <a:xfrm>
            <a:off x="2859088" y="2441575"/>
            <a:ext cx="121126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>
                <a:latin typeface="Calibri" pitchFamily="34" charset="0"/>
              </a:rPr>
              <a:t>基因导入</a:t>
            </a:r>
            <a:endParaRPr lang="en-US" altLang="zh-CN" sz="2000">
              <a:latin typeface="Calibri" pitchFamily="34" charset="0"/>
            </a:endParaRPr>
          </a:p>
          <a:p>
            <a:r>
              <a:rPr lang="zh-CN" altLang="en-US" sz="2000">
                <a:latin typeface="Calibri" pitchFamily="34" charset="0"/>
              </a:rPr>
              <a:t>基因纠正</a:t>
            </a:r>
            <a:endParaRPr lang="ja-JP" altLang="en-US" sz="200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1" name="テキスト ボックス 40"/>
          <p:cNvSpPr txBox="1">
            <a:spLocks noChangeArrowheads="1"/>
          </p:cNvSpPr>
          <p:nvPr/>
        </p:nvSpPr>
        <p:spPr bwMode="auto">
          <a:xfrm>
            <a:off x="7231063" y="5186363"/>
            <a:ext cx="1211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>
                <a:latin typeface="Calibri" pitchFamily="34" charset="0"/>
              </a:rPr>
              <a:t>表皮培养</a:t>
            </a:r>
            <a:endParaRPr lang="ja-JP" altLang="en-US" sz="200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2" name="テキスト ボックス 41"/>
          <p:cNvSpPr txBox="1">
            <a:spLocks noChangeArrowheads="1"/>
          </p:cNvSpPr>
          <p:nvPr/>
        </p:nvSpPr>
        <p:spPr bwMode="auto">
          <a:xfrm>
            <a:off x="4225925" y="1711325"/>
            <a:ext cx="1209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>
                <a:latin typeface="Calibri" pitchFamily="34" charset="0"/>
              </a:rPr>
              <a:t>皮肤移植</a:t>
            </a:r>
            <a:endParaRPr lang="ja-JP" altLang="en-US" sz="200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22544" name="スライド番号プレースホルダー 4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956E2041-03A7-4BCF-86C7-20FD9C486398}" type="slidenum">
              <a:rPr lang="ja-JP" altLang="en-US"/>
              <a:pPr/>
              <a:t>8</a:t>
            </a:fld>
            <a:endParaRPr lang="ja-JP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9" grpId="0"/>
      <p:bldP spid="40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タイトル 1"/>
          <p:cNvSpPr>
            <a:spLocks noGrp="1"/>
          </p:cNvSpPr>
          <p:nvPr>
            <p:ph type="title"/>
          </p:nvPr>
        </p:nvSpPr>
        <p:spPr>
          <a:xfrm>
            <a:off x="515938" y="198438"/>
            <a:ext cx="7886700" cy="13255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CN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楷体" pitchFamily="49" charset="-122"/>
                <a:ea typeface="楷体" pitchFamily="49" charset="-122"/>
                <a:cs typeface="+mn-cs"/>
              </a:rPr>
              <a:t>意大利</a:t>
            </a:r>
            <a:r>
              <a:rPr lang="en-US" altLang="zh-CN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楷体" pitchFamily="49" charset="-122"/>
                <a:ea typeface="楷体" pitchFamily="49" charset="-122"/>
                <a:cs typeface="+mn-cs"/>
              </a:rPr>
              <a:t>EB</a:t>
            </a:r>
            <a:r>
              <a:rPr lang="zh-CN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楷体" pitchFamily="49" charset="-122"/>
                <a:ea typeface="楷体" pitchFamily="49" charset="-122"/>
                <a:cs typeface="+mn-cs"/>
              </a:rPr>
              <a:t>治疗经验</a:t>
            </a:r>
            <a:endParaRPr lang="ja-JP" altLang="en-US" sz="3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楷体" pitchFamily="49" charset="-122"/>
              <a:ea typeface="楷体" pitchFamily="49" charset="-122"/>
              <a:cs typeface="+mn-cs"/>
            </a:endParaRPr>
          </a:p>
        </p:txBody>
      </p:sp>
      <p:pic>
        <p:nvPicPr>
          <p:cNvPr id="23555" name="Picture 4" descr="Fig1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60700"/>
            <a:ext cx="9220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正方形/長方形 4"/>
          <p:cNvSpPr>
            <a:spLocks noChangeArrowheads="1"/>
          </p:cNvSpPr>
          <p:nvPr/>
        </p:nvSpPr>
        <p:spPr bwMode="auto">
          <a:xfrm>
            <a:off x="377825" y="1470025"/>
            <a:ext cx="84248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sz="2400">
                <a:latin typeface="Calibri" pitchFamily="34" charset="0"/>
                <a:ea typeface="MS PGothic" pitchFamily="34" charset="-128"/>
              </a:rPr>
              <a:t>36</a:t>
            </a:r>
            <a:r>
              <a:rPr lang="zh-CN" altLang="en-US" sz="2400">
                <a:latin typeface="Calibri" pitchFamily="34" charset="0"/>
              </a:rPr>
              <a:t>岁的</a:t>
            </a:r>
            <a:r>
              <a:rPr lang="en-US" altLang="ja-JP" sz="2400">
                <a:latin typeface="Calibri" pitchFamily="34" charset="0"/>
                <a:ea typeface="MS PGothic" pitchFamily="34" charset="-128"/>
              </a:rPr>
              <a:t>JEB</a:t>
            </a:r>
            <a:r>
              <a:rPr lang="zh-CN" altLang="en-US" sz="2400">
                <a:latin typeface="Calibri" pitchFamily="34" charset="0"/>
              </a:rPr>
              <a:t>患者</a:t>
            </a:r>
            <a:r>
              <a:rPr lang="en-US" altLang="ja-JP" sz="2400">
                <a:latin typeface="Calibri" pitchFamily="34" charset="0"/>
                <a:ea typeface="MS PGothic" pitchFamily="34" charset="-128"/>
              </a:rPr>
              <a:t> (non-Herlitz</a:t>
            </a:r>
            <a:r>
              <a:rPr lang="zh-CN" altLang="en-US" sz="2400">
                <a:latin typeface="Calibri" pitchFamily="34" charset="0"/>
              </a:rPr>
              <a:t>型</a:t>
            </a:r>
            <a:r>
              <a:rPr lang="en-US" altLang="ja-JP" sz="2400">
                <a:latin typeface="Calibri" pitchFamily="34" charset="0"/>
                <a:ea typeface="MS PGothic" pitchFamily="34" charset="-128"/>
              </a:rPr>
              <a:t>)</a:t>
            </a:r>
            <a:endParaRPr lang="ja-JP" altLang="en-US" sz="2400">
              <a:latin typeface="Calibri" pitchFamily="34" charset="0"/>
              <a:ea typeface="MS PGothic" pitchFamily="34" charset="-128"/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sz="2400">
                <a:latin typeface="Calibri" pitchFamily="34" charset="0"/>
              </a:rPr>
              <a:t>板层素</a:t>
            </a:r>
            <a:r>
              <a:rPr lang="en-US" altLang="ja-JP" sz="2400">
                <a:latin typeface="Calibri" pitchFamily="34" charset="0"/>
                <a:ea typeface="MS PGothic" pitchFamily="34" charset="-128"/>
              </a:rPr>
              <a:t>β3</a:t>
            </a:r>
            <a:r>
              <a:rPr lang="zh-CN" altLang="en-US" sz="2400">
                <a:latin typeface="Calibri" pitchFamily="34" charset="0"/>
              </a:rPr>
              <a:t>的无义缺失</a:t>
            </a:r>
            <a:r>
              <a:rPr lang="en-US" altLang="ja-JP" sz="2400">
                <a:latin typeface="Calibri" pitchFamily="34" charset="0"/>
                <a:ea typeface="MS PGothic" pitchFamily="34" charset="-128"/>
              </a:rPr>
              <a:t>(laminin β3)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2658</Words>
  <Application>Microsoft Office PowerPoint</Application>
  <PresentationFormat>On-screen Show (4:3)</PresentationFormat>
  <Paragraphs>368</Paragraphs>
  <Slides>43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6" baseType="lpstr">
      <vt:lpstr>ＭＳ Ｐゴシック</vt:lpstr>
      <vt:lpstr>ＭＳ Ｐゴシック</vt:lpstr>
      <vt:lpstr>新細明體</vt:lpstr>
      <vt:lpstr>华文楷体</vt:lpstr>
      <vt:lpstr>宋体</vt:lpstr>
      <vt:lpstr>微软雅黑</vt:lpstr>
      <vt:lpstr>楷体</vt:lpstr>
      <vt:lpstr>Arial</vt:lpstr>
      <vt:lpstr>Calibri</vt:lpstr>
      <vt:lpstr>Georgia</vt:lpstr>
      <vt:lpstr>Times New Roman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世界范围EB患者发病率</vt:lpstr>
      <vt:lpstr>PowerPoint Presentation</vt:lpstr>
      <vt:lpstr>EB的体外基因治疗方法</vt:lpstr>
      <vt:lpstr>意大利EB治疗经验</vt:lpstr>
      <vt:lpstr>PowerPoint Presentation</vt:lpstr>
      <vt:lpstr>体外基因治疗的不足之处</vt:lpstr>
      <vt:lpstr>PowerPoint Presentation</vt:lpstr>
      <vt:lpstr>EB的蛋白治疗方法</vt:lpstr>
      <vt:lpstr>EB蛋白治疗方法的特点和问题</vt:lpstr>
      <vt:lpstr>PowerPoint Presentation</vt:lpstr>
      <vt:lpstr>PowerPoint Presentation</vt:lpstr>
      <vt:lpstr>PowerPoint Presentation</vt:lpstr>
      <vt:lpstr>溃疡局部注射同种异体纤维母细胞</vt:lpstr>
      <vt:lpstr>PowerPoint Presentation</vt:lpstr>
      <vt:lpstr>系统性静脉注射纤维母细胞?</vt:lpstr>
      <vt:lpstr>PowerPoint Presentation</vt:lpstr>
      <vt:lpstr>培养自体表皮细胞在RDEB治疗中的应用</vt:lpstr>
      <vt:lpstr>自然基因治疗（镶嵌性回复突变）</vt:lpstr>
      <vt:lpstr>移植发生回复突变的皮肤</vt:lpstr>
      <vt:lpstr>PowerPoint Presentation</vt:lpstr>
      <vt:lpstr>PowerPoint Presentation</vt:lpstr>
      <vt:lpstr>诱导多能干细胞治疗EB的方法</vt:lpstr>
      <vt:lpstr>病例分享</vt:lpstr>
      <vt:lpstr>PowerPoint Presentation</vt:lpstr>
      <vt:lpstr>检查和诊断</vt:lpstr>
      <vt:lpstr>PowerPoint Presentation</vt:lpstr>
      <vt:lpstr>临床表现</vt:lpstr>
      <vt:lpstr>造血干细胞可分化为其他细胞 产生持久稳定的供者细胞 </vt:lpstr>
      <vt:lpstr>PowerPoint Presentation</vt:lpstr>
      <vt:lpstr>异体BMT治疗EB的临床观察结果</vt:lpstr>
      <vt:lpstr>治疗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微软中国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ZHOU Yingchun</cp:lastModifiedBy>
  <cp:revision>35</cp:revision>
  <dcterms:created xsi:type="dcterms:W3CDTF">2017-05-16T10:02:55Z</dcterms:created>
  <dcterms:modified xsi:type="dcterms:W3CDTF">2017-10-31T07:04:10Z</dcterms:modified>
</cp:coreProperties>
</file>