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1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0">
          <p15:clr>
            <a:srgbClr val="A4A3A4"/>
          </p15:clr>
        </p15:guide>
        <p15:guide id="2" pos="239">
          <p15:clr>
            <a:srgbClr val="A4A3A4"/>
          </p15:clr>
        </p15:guide>
        <p15:guide id="3" pos="4296">
          <p15:clr>
            <a:srgbClr val="A4A3A4"/>
          </p15:clr>
        </p15:guide>
        <p15:guide id="4" pos="5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7744BC"/>
    <a:srgbClr val="B1E7E1"/>
    <a:srgbClr val="AA9C8F"/>
    <a:srgbClr val="412D5D"/>
    <a:srgbClr val="A51140"/>
    <a:srgbClr val="34B233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1" autoAdjust="0"/>
    <p:restoredTop sz="89150" autoAdjust="0"/>
  </p:normalViewPr>
  <p:slideViewPr>
    <p:cSldViewPr snapToGrid="0" snapToObjects="1">
      <p:cViewPr varScale="1">
        <p:scale>
          <a:sx n="78" d="100"/>
          <a:sy n="78" d="100"/>
        </p:scale>
        <p:origin x="1302" y="78"/>
      </p:cViewPr>
      <p:guideLst>
        <p:guide orient="horz" pos="3090"/>
        <p:guide pos="239"/>
        <p:guide pos="4296"/>
        <p:guide pos="5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446"/>
    </p:cViewPr>
  </p:sorterViewPr>
  <p:notesViewPr>
    <p:cSldViewPr snapToGrid="0" snapToObjects="1">
      <p:cViewPr varScale="1">
        <p:scale>
          <a:sx n="50" d="100"/>
          <a:sy n="50" d="100"/>
        </p:scale>
        <p:origin x="-2982" y="-96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Calibri" pitchFamily="34" charset="0"/>
                <a:ea typeface="MS PGothic" pitchFamily="34" charset="-128"/>
              </a:defRPr>
            </a:lvl1pPr>
          </a:lstStyle>
          <a:p>
            <a:endParaRPr lang="fr-FR"/>
          </a:p>
        </p:txBody>
      </p:sp>
      <p:sp>
        <p:nvSpPr>
          <p:cNvPr id="1048654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Calibri" pitchFamily="34" charset="0"/>
                <a:ea typeface="MS PGothic" pitchFamily="34" charset="-128"/>
              </a:defRPr>
            </a:lvl1pPr>
          </a:lstStyle>
          <a:p>
            <a:fld id="{57D23DC8-68ED-47EA-A71A-3AD73C488384}" type="datetimeFigureOut">
              <a:rPr lang="en-US" altLang="zh-CN"/>
              <a:t>17/10/28</a:t>
            </a:fld>
            <a:endParaRPr lang="en-US" altLang="zh-CN"/>
          </a:p>
        </p:txBody>
      </p:sp>
      <p:sp>
        <p:nvSpPr>
          <p:cNvPr id="1048655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Calibri" pitchFamily="34" charset="0"/>
                <a:ea typeface="MS PGothic" pitchFamily="34" charset="-128"/>
              </a:defRPr>
            </a:lvl1pPr>
          </a:lstStyle>
          <a:p>
            <a:endParaRPr lang="fr-FR"/>
          </a:p>
        </p:txBody>
      </p:sp>
      <p:sp>
        <p:nvSpPr>
          <p:cNvPr id="1048656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fld id="{CC76C414-45FD-4F9E-94CA-F6155B447119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5834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Calibri" pitchFamily="34" charset="0"/>
                <a:ea typeface="MS PGothic" pitchFamily="34" charset="-128"/>
              </a:defRPr>
            </a:lvl1pPr>
          </a:lstStyle>
          <a:p>
            <a:endParaRPr lang="fr-FR"/>
          </a:p>
        </p:txBody>
      </p:sp>
      <p:sp>
        <p:nvSpPr>
          <p:cNvPr id="1048648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Calibri" pitchFamily="34" charset="0"/>
                <a:ea typeface="MS PGothic" pitchFamily="34" charset="-128"/>
              </a:defRPr>
            </a:lvl1pPr>
          </a:lstStyle>
          <a:p>
            <a:fld id="{0772D8F5-3523-49FF-BDE3-887F3FAFF739}" type="datetimeFigureOut">
              <a:rPr lang="en-US" altLang="zh-CN"/>
              <a:t>17/10/28</a:t>
            </a:fld>
            <a:endParaRPr lang="en-US" altLang="zh-CN"/>
          </a:p>
        </p:txBody>
      </p:sp>
      <p:sp>
        <p:nvSpPr>
          <p:cNvPr id="1048649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/>
          </a:p>
        </p:txBody>
      </p:sp>
      <p:sp>
        <p:nvSpPr>
          <p:cNvPr id="1048650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48651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Calibri" pitchFamily="34" charset="0"/>
                <a:ea typeface="MS PGothic" pitchFamily="34" charset="-128"/>
              </a:defRPr>
            </a:lvl1pPr>
          </a:lstStyle>
          <a:p>
            <a:endParaRPr lang="fr-FR"/>
          </a:p>
        </p:txBody>
      </p:sp>
      <p:sp>
        <p:nvSpPr>
          <p:cNvPr id="1048652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fld id="{B0EDF250-E815-40DB-91CD-39502241418A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1235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3115843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就我们的了解，上海只注册了三家罕见病患者的机构。其中两家注册在黄浦区，分别是罕见病发展中心和渐冻人的组织。我们注册在上海市社团局。最近这两年据说政府对民间组织的注册有收紧了。我们刚好抓住了</a:t>
            </a:r>
            <a:r>
              <a:rPr lang="en-US" altLang="zh-CN" dirty="0" smtClean="0"/>
              <a:t>2014</a:t>
            </a:r>
            <a:r>
              <a:rPr lang="zh-CN" altLang="en-US" dirty="0" smtClean="0"/>
              <a:t>年政策放开的一个档期。</a:t>
            </a:r>
            <a:endParaRPr lang="zh-CN" altLang="en-US" dirty="0"/>
          </a:p>
        </p:txBody>
      </p:sp>
      <p:sp>
        <p:nvSpPr>
          <p:cNvPr id="10486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DF250-E815-40DB-91CD-39502241418A}" type="slidenum">
              <a:rPr lang="en-US" altLang="zh-CN" smtClean="0"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3450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就算是</a:t>
            </a:r>
            <a:r>
              <a:rPr lang="en-US" altLang="zh-CN" dirty="0" smtClean="0"/>
              <a:t>QQ</a:t>
            </a:r>
            <a:r>
              <a:rPr lang="zh-CN" altLang="en-US" dirty="0" smtClean="0"/>
              <a:t>群对患者也有很大的帮助。曾经遇到鱼鳞病患者的妈妈，在确诊前加入了我们的</a:t>
            </a:r>
            <a:r>
              <a:rPr lang="en-US" altLang="zh-CN" dirty="0" smtClean="0"/>
              <a:t>QQ</a:t>
            </a:r>
            <a:r>
              <a:rPr lang="zh-CN" altLang="en-US" dirty="0" smtClean="0"/>
              <a:t>群，确诊之后也不愿离开，说要在群里多学习一段时间。</a:t>
            </a:r>
            <a:endParaRPr lang="en-US" altLang="zh-CN" dirty="0" smtClean="0"/>
          </a:p>
          <a:p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10</a:t>
            </a:r>
            <a:r>
              <a:rPr lang="zh-CN" altLang="en-US" dirty="0" smtClean="0"/>
              <a:t>月，有突尼斯的</a:t>
            </a:r>
            <a:r>
              <a:rPr lang="en-US" altLang="zh-CN" dirty="0" smtClean="0"/>
              <a:t>EBA</a:t>
            </a:r>
            <a:r>
              <a:rPr lang="zh-CN" altLang="en-US" dirty="0" smtClean="0"/>
              <a:t>患者联系到我们，寻求就医的帮助。</a:t>
            </a:r>
            <a:endParaRPr lang="en-US" altLang="zh-CN" dirty="0" smtClean="0"/>
          </a:p>
          <a:p>
            <a:r>
              <a:rPr lang="zh-CN" altLang="en-US" dirty="0" smtClean="0"/>
              <a:t>希望各省能建立自己的</a:t>
            </a:r>
            <a:r>
              <a:rPr lang="en-US" altLang="zh-CN" dirty="0" smtClean="0"/>
              <a:t>EB</a:t>
            </a:r>
            <a:r>
              <a:rPr lang="zh-CN" altLang="en-US" dirty="0" smtClean="0"/>
              <a:t>组织。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DF250-E815-40DB-91CD-39502241418A}" type="slidenum">
              <a:rPr lang="en-US" altLang="zh-CN" smtClean="0"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9196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dirty="0" smtClean="0"/>
              <a:t>我们有国内最高水平的专家团队，同时国内的医疗和研究水平还在快速提升的阶段。我们对</a:t>
            </a:r>
            <a:r>
              <a:rPr lang="en-US" altLang="zh-CN" dirty="0" smtClean="0"/>
              <a:t>EB</a:t>
            </a:r>
            <a:r>
              <a:rPr lang="zh-CN" altLang="en-US" dirty="0" smtClean="0"/>
              <a:t>会启动庆大霉素的临床试验，也有企业会启动使用基因的方法治疗</a:t>
            </a:r>
            <a:r>
              <a:rPr lang="en-US" altLang="zh-CN" dirty="0" smtClean="0"/>
              <a:t>EB</a:t>
            </a:r>
            <a:r>
              <a:rPr lang="zh-CN" altLang="en-US" dirty="0" smtClean="0"/>
              <a:t>的研究。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嘟嘟妈帮我们做过募款。乖乖妈经常在群里解答新家长的问题，懿萱妈帮助我们写文案，捐款，并多次帮助其他省市的患者。山山妈能够正视疾病的现实，全心全意照顾好孩子，为患者带来正能量，</a:t>
            </a:r>
            <a:endParaRPr lang="zh-CN" altLang="en-US" dirty="0"/>
          </a:p>
        </p:txBody>
      </p:sp>
      <p:sp>
        <p:nvSpPr>
          <p:cNvPr id="10486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DF250-E815-40DB-91CD-39502241418A}" type="slidenum">
              <a:rPr lang="en-US" altLang="zh-CN" smtClean="0"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1638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7200" y="5075238"/>
            <a:ext cx="1831975" cy="1296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4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9086"/>
            <a:ext cx="8315037" cy="414540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1" name="Text Placeholder 2"/>
          <p:cNvSpPr txBox="1"/>
          <p:nvPr userDrawn="1"/>
        </p:nvSpPr>
        <p:spPr bwMode="auto">
          <a:xfrm>
            <a:off x="1401763" y="965200"/>
            <a:ext cx="7307262" cy="671513"/>
          </a:xfrm>
          <a:prstGeom prst="rect">
            <a:avLst/>
          </a:prstGeom>
          <a:noFill/>
          <a:ln algn="ctr">
            <a:noFill/>
          </a:ln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3000" kern="120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defRPr>
            </a:lvl1pPr>
            <a:lvl2pPr marL="292100" indent="-17780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defRPr>
            </a:lvl2pPr>
            <a:lvl3pPr marL="520700" indent="-22860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defRPr>
            </a:lvl3pPr>
            <a:lvl4pPr marL="744538" indent="-22860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defRPr>
            </a:lvl4pPr>
            <a:lvl5pPr marL="977900" indent="-22860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蝴蝶宝贝关爱中心</a:t>
            </a:r>
            <a:endParaRPr lang="en-US" sz="3200" dirty="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582" name="Text Placeholder 2"/>
          <p:cNvSpPr>
            <a:spLocks noGrp="1"/>
          </p:cNvSpPr>
          <p:nvPr>
            <p:ph type="subTitle" idx="1"/>
          </p:nvPr>
        </p:nvSpPr>
        <p:spPr>
          <a:xfrm>
            <a:off x="377825" y="5731463"/>
            <a:ext cx="7307263" cy="671512"/>
          </a:xfrm>
          <a:ln algn="ctr"/>
        </p:spPr>
        <p:txBody>
          <a:bodyPr lIns="91440" tIns="45720" rIns="91440" bIns="45720"/>
          <a:lstStyle>
            <a:lvl1pPr marL="0" indent="0">
              <a:buFont typeface="Arial" pitchFamily="34" charset="0"/>
              <a:buNone/>
              <a:defRPr sz="3000" baseline="0" smtClean="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en-US" dirty="0" smtClean="0"/>
          </a:p>
        </p:txBody>
      </p:sp>
      <p:sp>
        <p:nvSpPr>
          <p:cNvPr id="1048583" name="Title Placeholder 10"/>
          <p:cNvSpPr>
            <a:spLocks noGrp="1"/>
          </p:cNvSpPr>
          <p:nvPr>
            <p:ph type="ctrTitle"/>
          </p:nvPr>
        </p:nvSpPr>
        <p:spPr>
          <a:xfrm>
            <a:off x="381000" y="4361450"/>
            <a:ext cx="7772400" cy="1470025"/>
          </a:xfrm>
          <a:ln algn="ctr"/>
        </p:spPr>
        <p:txBody>
          <a:bodyPr anchor="b"/>
          <a:lstStyle>
            <a:lvl1pPr>
              <a:defRPr sz="30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Content Placeholder 2"/>
          <p:cNvSpPr>
            <a:spLocks noGrp="1"/>
          </p:cNvSpPr>
          <p:nvPr>
            <p:ph idx="1"/>
          </p:nvPr>
        </p:nvSpPr>
        <p:spPr>
          <a:xfrm>
            <a:off x="381000" y="1257300"/>
            <a:ext cx="8305801" cy="4759136"/>
          </a:xfrm>
        </p:spPr>
        <p:txBody>
          <a:bodyPr/>
          <a:lstStyle>
            <a:lvl1pPr>
              <a:buClr>
                <a:schemeClr val="tx2"/>
              </a:buClr>
            </a:lvl1pPr>
            <a:lvl2pPr marL="396875" indent="-165100">
              <a:buClr>
                <a:schemeClr val="tx2"/>
              </a:buClr>
            </a:lvl2pPr>
            <a:lvl3pPr marL="517525" indent="-120650">
              <a:buClr>
                <a:schemeClr val="tx2"/>
              </a:buClr>
            </a:lvl3pPr>
            <a:lvl4pPr marL="692150" indent="-122238">
              <a:buClr>
                <a:schemeClr val="tx2"/>
              </a:buClr>
            </a:lvl4pPr>
            <a:lvl5pPr marL="854075" indent="-104775">
              <a:buClr>
                <a:schemeClr val="tx2"/>
              </a:buCl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48595" name="Title 7"/>
          <p:cNvSpPr>
            <a:spLocks noGrp="1"/>
          </p:cNvSpPr>
          <p:nvPr>
            <p:ph type="title"/>
          </p:nvPr>
        </p:nvSpPr>
        <p:spPr>
          <a:xfrm>
            <a:off x="381001" y="304800"/>
            <a:ext cx="8305800" cy="790575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Content Placeholder 2"/>
          <p:cNvSpPr>
            <a:spLocks noGrp="1"/>
          </p:cNvSpPr>
          <p:nvPr>
            <p:ph idx="1"/>
          </p:nvPr>
        </p:nvSpPr>
        <p:spPr>
          <a:xfrm>
            <a:off x="381031" y="1257301"/>
            <a:ext cx="8272434" cy="4764088"/>
          </a:xfrm>
        </p:spPr>
        <p:txBody>
          <a:bodyPr rtlCol="0">
            <a:normAutofit/>
          </a:bodyPr>
          <a:lstStyle>
            <a:lvl1pPr marL="457200" indent="-457200" algn="l" defTabSz="914400" rtl="0" eaLnBrk="1" latinLnBrk="0" hangingPunct="1">
              <a:spcBef>
                <a:spcPts val="1200"/>
              </a:spcBef>
              <a:buClr>
                <a:schemeClr val="tx2"/>
              </a:buClr>
              <a:buFont typeface="+mj-lt"/>
              <a:buAutoNum type="arabicPeriod"/>
              <a:defRPr lang="en-US" sz="2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Tx/>
              <a:buNone/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-457200" algn="l" defTabSz="914400" rtl="0" eaLnBrk="1" latinLnBrk="0" hangingPunct="1">
              <a:spcBef>
                <a:spcPts val="1200"/>
              </a:spcBef>
              <a:buFont typeface="+mj-lt"/>
              <a:buAutoNum type="arabicPeriod"/>
              <a:defRPr lang="en-US" sz="28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457200" indent="-457200" algn="l" defTabSz="914400" rtl="0" eaLnBrk="1" latinLnBrk="0" hangingPunct="1">
              <a:spcBef>
                <a:spcPts val="1200"/>
              </a:spcBef>
              <a:buFont typeface="+mj-lt"/>
              <a:buAutoNum type="arabicPeriod"/>
              <a:defRPr lang="en-US" sz="28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457200" indent="-457200" algn="l" defTabSz="914400" rtl="0" eaLnBrk="1" latinLnBrk="0" hangingPunct="1">
              <a:spcBef>
                <a:spcPts val="1200"/>
              </a:spcBef>
              <a:buFont typeface="+mj-lt"/>
              <a:buAutoNum type="arabicPeriod"/>
              <a:defRPr lang="en-US" sz="28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048589" name="Title 7"/>
          <p:cNvSpPr>
            <a:spLocks noGrp="1"/>
          </p:cNvSpPr>
          <p:nvPr>
            <p:ph type="title"/>
          </p:nvPr>
        </p:nvSpPr>
        <p:spPr>
          <a:xfrm>
            <a:off x="381001" y="304800"/>
            <a:ext cx="8305800" cy="790575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Content Placeholder 2"/>
          <p:cNvSpPr>
            <a:spLocks noGrp="1"/>
          </p:cNvSpPr>
          <p:nvPr>
            <p:ph sz="half" idx="1"/>
          </p:nvPr>
        </p:nvSpPr>
        <p:spPr>
          <a:xfrm>
            <a:off x="404812" y="1257301"/>
            <a:ext cx="4016876" cy="4714876"/>
          </a:xfrm>
        </p:spPr>
        <p:txBody>
          <a:bodyPr rtlCol="0">
            <a:normAutofit/>
          </a:bodyPr>
          <a:lstStyle>
            <a:lvl1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def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def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4864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7301"/>
            <a:ext cx="4038600" cy="4714876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48643" name="Title 7"/>
          <p:cNvSpPr>
            <a:spLocks noGrp="1"/>
          </p:cNvSpPr>
          <p:nvPr>
            <p:ph type="title"/>
          </p:nvPr>
        </p:nvSpPr>
        <p:spPr>
          <a:xfrm>
            <a:off x="381001" y="304800"/>
            <a:ext cx="8305800" cy="790575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5"/>
          <p:cNvSpPr>
            <a:spLocks noGrp="1"/>
          </p:cNvSpPr>
          <p:nvPr>
            <p:ph type="title"/>
          </p:nvPr>
        </p:nvSpPr>
        <p:spPr>
          <a:xfrm>
            <a:off x="394194" y="2157984"/>
            <a:ext cx="8296847" cy="1143000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4864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915" y="3352115"/>
            <a:ext cx="6210065" cy="430887"/>
          </a:xfrm>
          <a:noFill/>
        </p:spPr>
        <p:txBody>
          <a:bodyPr lIns="91440" tIns="45720" rIns="91440" bIns="45720" rtlCol="0">
            <a:spAutoFit/>
          </a:bodyPr>
          <a:lstStyle>
            <a:lvl1pPr marL="0" indent="0">
              <a:buNone/>
              <a:def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5"/>
          <p:cNvSpPr>
            <a:spLocks noGrp="1"/>
          </p:cNvSpPr>
          <p:nvPr>
            <p:ph type="title"/>
          </p:nvPr>
        </p:nvSpPr>
        <p:spPr>
          <a:xfrm>
            <a:off x="381001" y="304800"/>
            <a:ext cx="8305800" cy="790575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8308" y="1265129"/>
            <a:ext cx="8298492" cy="4756259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sp>
        <p:nvSpPr>
          <p:cNvPr id="1048577" name="Title Placeholder 10"/>
          <p:cNvSpPr>
            <a:spLocks noGrp="1"/>
          </p:cNvSpPr>
          <p:nvPr>
            <p:ph type="title"/>
          </p:nvPr>
        </p:nvSpPr>
        <p:spPr bwMode="auto">
          <a:xfrm>
            <a:off x="381001" y="300625"/>
            <a:ext cx="8305800" cy="7947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</a:p>
        </p:txBody>
      </p:sp>
      <p:sp>
        <p:nvSpPr>
          <p:cNvPr id="1048578" name="Rectangle 7"/>
          <p:cNvSpPr>
            <a:spLocks noChangeArrowheads="1"/>
          </p:cNvSpPr>
          <p:nvPr/>
        </p:nvSpPr>
        <p:spPr bwMode="auto">
          <a:xfrm>
            <a:off x="3359150" y="6421438"/>
            <a:ext cx="2820988" cy="228600"/>
          </a:xfrm>
          <a:prstGeom prst="rect">
            <a:avLst/>
          </a:prstGeom>
          <a:noFill/>
          <a:ln>
            <a:noFill/>
          </a:ln>
        </p:spPr>
        <p:txBody>
          <a:bodyPr lIns="91428" tIns="45714" rIns="91428" bIns="45714" anchor="b"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600" b="0" dirty="0" smtClean="0">
                <a:solidFill>
                  <a:srgbClr val="7F7F7F"/>
                </a:solidFill>
                <a:latin typeface="宋体" panose="02010600030101010101" pitchFamily="2" charset="-122"/>
                <a:ea typeface="宋体" panose="02010600030101010101" pitchFamily="2" charset="-122"/>
                <a:cs typeface="Geneva"/>
              </a:rPr>
              <a:t>版权所有</a:t>
            </a:r>
            <a:r>
              <a:rPr lang="en-GB" altLang="zh-CN" sz="600" b="0" dirty="0" smtClean="0">
                <a:solidFill>
                  <a:srgbClr val="7F7F7F"/>
                </a:solidFill>
                <a:latin typeface="宋体" panose="02010600030101010101" pitchFamily="2" charset="-122"/>
                <a:ea typeface="宋体" panose="02010600030101010101" pitchFamily="2" charset="-122"/>
                <a:cs typeface="Geneva"/>
              </a:rPr>
              <a:t>© </a:t>
            </a:r>
            <a:r>
              <a:rPr lang="zh-CN" altLang="en-US" sz="600" b="0" dirty="0" smtClean="0">
                <a:solidFill>
                  <a:srgbClr val="7F7F7F"/>
                </a:solidFill>
                <a:latin typeface="宋体" panose="02010600030101010101" pitchFamily="2" charset="-122"/>
                <a:ea typeface="宋体" panose="02010600030101010101" pitchFamily="2" charset="-122"/>
                <a:cs typeface="Geneva"/>
              </a:rPr>
              <a:t>蝴蝶宝贝关爱中心，</a:t>
            </a:r>
            <a:r>
              <a:rPr lang="en-US" altLang="zh-CN" sz="600" b="0" dirty="0" smtClean="0">
                <a:solidFill>
                  <a:srgbClr val="7F7F7F"/>
                </a:solidFill>
                <a:latin typeface="宋体" panose="02010600030101010101" pitchFamily="2" charset="-122"/>
                <a:ea typeface="宋体" panose="02010600030101010101" pitchFamily="2" charset="-122"/>
                <a:cs typeface="Geneva"/>
              </a:rPr>
              <a:t>2017</a:t>
            </a:r>
            <a:endParaRPr lang="en-GB" altLang="zh-CN" sz="600" b="0" dirty="0" smtClean="0">
              <a:solidFill>
                <a:srgbClr val="7F7F7F"/>
              </a:solidFill>
              <a:latin typeface="宋体" panose="02010600030101010101" pitchFamily="2" charset="-122"/>
              <a:ea typeface="宋体" panose="02010600030101010101" pitchFamily="2" charset="-122"/>
              <a:cs typeface="Geneva"/>
            </a:endParaRPr>
          </a:p>
        </p:txBody>
      </p:sp>
      <p:sp>
        <p:nvSpPr>
          <p:cNvPr id="1048579" name="Rectangle 25"/>
          <p:cNvSpPr>
            <a:spLocks noChangeArrowheads="1"/>
          </p:cNvSpPr>
          <p:nvPr/>
        </p:nvSpPr>
        <p:spPr bwMode="auto">
          <a:xfrm>
            <a:off x="404813" y="6418263"/>
            <a:ext cx="373380" cy="2565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6FDCA95-9ABD-484F-9AF7-67BBE8808F29}" type="slidenum">
              <a:rPr lang="en-GB" altLang="zh-CN" sz="1000" b="0">
                <a:latin typeface="宋体" panose="02010600030101010101" pitchFamily="2" charset="-122"/>
                <a:ea typeface="宋体" panose="02010600030101010101" pitchFamily="2" charset="-122"/>
                <a:cs typeface="Geneva"/>
              </a:rPr>
              <a:pPr eaLnBrk="1" hangingPunct="1"/>
              <a:t>‹#›</a:t>
            </a:fld>
            <a:r>
              <a:rPr lang="en-GB" altLang="zh-CN" sz="1100" b="0">
                <a:latin typeface="宋体" panose="02010600030101010101" pitchFamily="2" charset="-122"/>
                <a:ea typeface="宋体" panose="02010600030101010101" pitchFamily="2" charset="-122"/>
                <a:cs typeface="Geneva"/>
              </a:rPr>
              <a:t>  |</a:t>
            </a:r>
            <a:r>
              <a:rPr lang="en-GB" altLang="zh-CN" sz="1100" b="0">
                <a:solidFill>
                  <a:srgbClr val="7F7F7F"/>
                </a:solidFill>
                <a:latin typeface="宋体" panose="02010600030101010101" pitchFamily="2" charset="-122"/>
                <a:ea typeface="宋体" panose="02010600030101010101" pitchFamily="2" charset="-122"/>
                <a:cs typeface="Geneva"/>
              </a:rPr>
              <a:t> </a:t>
            </a:r>
            <a:endParaRPr lang="en-US" altLang="zh-CN" sz="1100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580" name="TextBox 1"/>
          <p:cNvSpPr txBox="1">
            <a:spLocks noChangeArrowheads="1"/>
          </p:cNvSpPr>
          <p:nvPr/>
        </p:nvSpPr>
        <p:spPr bwMode="auto">
          <a:xfrm>
            <a:off x="782638" y="6432550"/>
            <a:ext cx="2185987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CN" altLang="en-US" sz="10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脆弱的皮肤，坚韧的爱</a:t>
            </a:r>
          </a:p>
        </p:txBody>
      </p:sp>
      <p:pic>
        <p:nvPicPr>
          <p:cNvPr id="2097152" name="Picture 27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37463" y="6037263"/>
            <a:ext cx="1017587" cy="7207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>
    <p:fade/>
  </p:transition>
  <p:txStyles>
    <p:title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lang="en-US" sz="3200" b="1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  <a:lvl2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  <a:ea typeface="MS PGothic" pitchFamily="34" charset="-128"/>
          <a:cs typeface="ＭＳ Ｐゴシック"/>
        </a:defRPr>
      </a:lvl2pPr>
      <a:lvl3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  <a:ea typeface="MS PGothic" pitchFamily="34" charset="-128"/>
          <a:cs typeface="ＭＳ Ｐゴシック"/>
        </a:defRPr>
      </a:lvl3pPr>
      <a:lvl4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  <a:ea typeface="MS PGothic" pitchFamily="34" charset="-128"/>
          <a:cs typeface="ＭＳ Ｐゴシック"/>
        </a:defRPr>
      </a:lvl4pPr>
      <a:lvl5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  <a:ea typeface="MS PGothic" pitchFamily="34" charset="-128"/>
          <a:cs typeface="ＭＳ Ｐゴシック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9pPr>
    </p:titleStyle>
    <p:bodyStyle>
      <a:lvl1pPr marL="171450" indent="-1714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  <a:lvl2pPr marL="292100" indent="-1778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marL="5207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marL="744538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marL="9779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debra.org.cn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bra.org.c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Rectangle 8"/>
          <p:cNvSpPr>
            <a:spLocks noGrp="1"/>
          </p:cNvSpPr>
          <p:nvPr>
            <p:ph type="ctrTitle" idx="4294967295"/>
          </p:nvPr>
        </p:nvSpPr>
        <p:spPr>
          <a:xfrm>
            <a:off x="381000" y="5172075"/>
            <a:ext cx="8280400" cy="879475"/>
          </a:xfrm>
        </p:spPr>
        <p:txBody>
          <a:bodyPr anchor="b"/>
          <a:lstStyle/>
          <a:p>
            <a:pPr eaLnBrk="1" hangingPunct="1">
              <a:lnSpc>
                <a:spcPct val="100000"/>
              </a:lnSpc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周迎</a:t>
            </a:r>
            <a:r>
              <a:rPr lang="zh-CN" altLang="en-US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春</a:t>
            </a:r>
            <a:r>
              <a:rPr altLang="zh-CN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altLang="zh-CN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altLang="zh-CN" sz="1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altLang="zh-CN" sz="1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altLang="zh-CN" sz="1400" b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5" name="Text Box 6"/>
          <p:cNvSpPr txBox="1">
            <a:spLocks noChangeArrowheads="1"/>
          </p:cNvSpPr>
          <p:nvPr/>
        </p:nvSpPr>
        <p:spPr bwMode="auto">
          <a:xfrm>
            <a:off x="2954338" y="3378200"/>
            <a:ext cx="423862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altLang="zh-CN" sz="1400" b="0">
                <a:solidFill>
                  <a:srgbClr val="FFFFFF"/>
                </a:solidFill>
                <a:latin typeface="Tahoma" pitchFamily="34" charset="0"/>
                <a:cs typeface="Arial" pitchFamily="34" charset="0"/>
              </a:rPr>
              <a:t>TM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Content Placeholder 1"/>
          <p:cNvSpPr>
            <a:spLocks noGrp="1"/>
          </p:cNvSpPr>
          <p:nvPr>
            <p:ph idx="1"/>
          </p:nvPr>
        </p:nvSpPr>
        <p:spPr>
          <a:xfrm>
            <a:off x="381001" y="904373"/>
            <a:ext cx="8305801" cy="5352047"/>
          </a:xfrm>
        </p:spPr>
        <p:txBody>
          <a:bodyPr/>
          <a:lstStyle/>
          <a:p>
            <a:r>
              <a:rPr lang="zh-CN" altLang="en-US" sz="2400" dirty="0"/>
              <a:t>资金来源</a:t>
            </a:r>
            <a:r>
              <a:rPr lang="zh-CN" altLang="en-US" sz="2400" dirty="0" smtClean="0"/>
              <a:t>单一，主要项目依靠优格资助</a:t>
            </a:r>
            <a:endParaRPr lang="en-US" altLang="zh-CN" sz="2400" dirty="0" smtClean="0"/>
          </a:p>
          <a:p>
            <a:r>
              <a:rPr lang="zh-CN" altLang="en-US" sz="2400" dirty="0" smtClean="0"/>
              <a:t>尚未影响到医保政策</a:t>
            </a:r>
            <a:endParaRPr lang="en-US" altLang="zh-CN" sz="2400" dirty="0" smtClean="0"/>
          </a:p>
          <a:p>
            <a:r>
              <a:rPr lang="zh-CN" altLang="en-US" sz="2400" dirty="0" smtClean="0"/>
              <a:t>宣传一直是软肋</a:t>
            </a:r>
            <a:endParaRPr lang="en-US" altLang="zh-CN" sz="2400" dirty="0"/>
          </a:p>
          <a:p>
            <a:pPr lvl="2"/>
            <a:r>
              <a:rPr lang="zh-CN" altLang="en-US" dirty="0" smtClean="0"/>
              <a:t>宣传</a:t>
            </a:r>
            <a:r>
              <a:rPr lang="zh-CN" altLang="en-US" dirty="0"/>
              <a:t>短片想了两年，还没有做出来</a:t>
            </a:r>
            <a:endParaRPr lang="en-US" altLang="zh-CN" dirty="0"/>
          </a:p>
          <a:p>
            <a:pPr lvl="2"/>
            <a:r>
              <a:rPr lang="zh-CN" altLang="en-US" dirty="0"/>
              <a:t>小礼</a:t>
            </a:r>
            <a:r>
              <a:rPr lang="zh-CN" altLang="en-US" dirty="0" smtClean="0"/>
              <a:t>品，三折页等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不知道如何去扩大影响，引起关注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缺乏宣传渠</a:t>
            </a:r>
            <a:r>
              <a:rPr lang="zh-CN" altLang="en-US" dirty="0"/>
              <a:t>道</a:t>
            </a:r>
            <a:endParaRPr lang="en-US" altLang="zh-CN" dirty="0"/>
          </a:p>
          <a:p>
            <a:pPr lvl="3"/>
            <a:r>
              <a:rPr lang="zh-CN" altLang="en-US" dirty="0"/>
              <a:t>微信</a:t>
            </a:r>
            <a:r>
              <a:rPr lang="zh-CN" altLang="en-US" dirty="0" smtClean="0"/>
              <a:t>？</a:t>
            </a:r>
            <a:r>
              <a:rPr lang="zh-CN" altLang="en-US" dirty="0"/>
              <a:t>广播、电视？地铁？</a:t>
            </a:r>
            <a:endParaRPr lang="en-US" altLang="zh-CN" dirty="0"/>
          </a:p>
          <a:p>
            <a:r>
              <a:rPr lang="zh-CN" altLang="en-US" sz="2400" dirty="0" smtClean="0"/>
              <a:t>人才极度匮乏</a:t>
            </a:r>
            <a:endParaRPr lang="en-US" altLang="zh-CN" sz="2400" dirty="0" smtClean="0"/>
          </a:p>
          <a:p>
            <a:pPr lvl="2"/>
            <a:r>
              <a:rPr lang="zh-CN" altLang="en-US" dirty="0"/>
              <a:t>财务</a:t>
            </a:r>
            <a:r>
              <a:rPr lang="zh-CN" altLang="en-US" dirty="0" smtClean="0"/>
              <a:t>负责人频繁变动</a:t>
            </a:r>
            <a:endParaRPr lang="en-US" altLang="zh-CN" dirty="0"/>
          </a:p>
          <a:p>
            <a:pPr lvl="2"/>
            <a:r>
              <a:rPr lang="zh-CN" altLang="en-US" dirty="0" smtClean="0"/>
              <a:t>除</a:t>
            </a:r>
            <a:r>
              <a:rPr lang="zh-CN" altLang="en-US" dirty="0"/>
              <a:t>王顺云</a:t>
            </a:r>
            <a:r>
              <a:rPr lang="zh-CN" altLang="en-US" dirty="0" smtClean="0"/>
              <a:t>和鲍程一</a:t>
            </a:r>
            <a:r>
              <a:rPr lang="zh-CN" altLang="en-US" dirty="0"/>
              <a:t>方</a:t>
            </a:r>
            <a:r>
              <a:rPr lang="zh-CN" altLang="en-US" dirty="0" smtClean="0"/>
              <a:t>外</a:t>
            </a:r>
            <a:r>
              <a:rPr lang="zh-CN" altLang="en-US" dirty="0"/>
              <a:t>，没有长期志愿者</a:t>
            </a:r>
            <a:endParaRPr lang="en-US" altLang="zh-CN" dirty="0"/>
          </a:p>
          <a:p>
            <a:pPr lvl="2"/>
            <a:r>
              <a:rPr lang="zh-CN" altLang="en-US" dirty="0"/>
              <a:t>三年多来，仍然只有杨梦竹</a:t>
            </a:r>
            <a:r>
              <a:rPr lang="zh-CN" altLang="en-US" dirty="0" smtClean="0"/>
              <a:t>一名工作人员</a:t>
            </a:r>
            <a:endParaRPr lang="zh-CN" altLang="en-US" dirty="0"/>
          </a:p>
        </p:txBody>
      </p:sp>
      <p:sp>
        <p:nvSpPr>
          <p:cNvPr id="10486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不足和困难</a:t>
            </a:r>
            <a:endParaRPr lang="zh-CN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-1" b="3610"/>
          <a:stretch/>
        </p:blipFill>
        <p:spPr>
          <a:xfrm>
            <a:off x="6400170" y="509945"/>
            <a:ext cx="2377440" cy="2457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860" y="3121234"/>
            <a:ext cx="2377440" cy="2749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86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86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6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6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Content Placeholder 1"/>
          <p:cNvSpPr>
            <a:spLocks noGrp="1"/>
          </p:cNvSpPr>
          <p:nvPr>
            <p:ph idx="1"/>
          </p:nvPr>
        </p:nvSpPr>
        <p:spPr>
          <a:xfrm>
            <a:off x="381000" y="1085349"/>
            <a:ext cx="8305801" cy="4759136"/>
          </a:xfrm>
        </p:spPr>
        <p:txBody>
          <a:bodyPr/>
          <a:lstStyle/>
          <a:p>
            <a:r>
              <a:rPr lang="zh-CN" altLang="en-US" sz="2400" dirty="0" smtClean="0"/>
              <a:t>中国唯一为</a:t>
            </a:r>
            <a:r>
              <a:rPr lang="en-US" altLang="zh-CN" sz="2400" dirty="0" smtClean="0"/>
              <a:t>EB</a:t>
            </a:r>
            <a:r>
              <a:rPr lang="zh-CN" altLang="en-US" sz="2400" dirty="0" smtClean="0"/>
              <a:t>患者服务的公益机构，也许</a:t>
            </a:r>
            <a:r>
              <a:rPr lang="zh-CN" altLang="zh-CN" sz="2400" dirty="0" smtClean="0"/>
              <a:t>比</a:t>
            </a:r>
            <a:r>
              <a:rPr lang="zh-CN" altLang="zh-CN" sz="2400" dirty="0"/>
              <a:t>医生更了解疾病的潜在症状，比卫生部门更清楚流行病学数据，比药企更清楚这个治疗领域未来的市场机遇，比投资者更清楚相关药物研发状况和临床</a:t>
            </a:r>
            <a:r>
              <a:rPr lang="zh-CN" altLang="zh-CN" sz="2400" dirty="0" smtClean="0"/>
              <a:t>进展</a:t>
            </a:r>
            <a:endParaRPr lang="en-US" altLang="zh-CN" sz="2400" dirty="0" smtClean="0"/>
          </a:p>
          <a:p>
            <a:r>
              <a:rPr lang="zh-CN" altLang="en-US" sz="2400" dirty="0"/>
              <a:t>是正式注册的组织，</a:t>
            </a:r>
            <a:r>
              <a:rPr lang="zh-CN" altLang="en-US" sz="2400" dirty="0" smtClean="0"/>
              <a:t>得到医药企业</a:t>
            </a:r>
            <a:r>
              <a:rPr lang="zh-CN" altLang="en-US" sz="2400" dirty="0"/>
              <a:t>和基金会等机构的</a:t>
            </a:r>
            <a:r>
              <a:rPr lang="zh-CN" altLang="en-US" sz="2400" dirty="0" smtClean="0"/>
              <a:t>认可</a:t>
            </a:r>
            <a:endParaRPr lang="en-US" altLang="zh-CN" sz="2400" dirty="0"/>
          </a:p>
          <a:p>
            <a:r>
              <a:rPr lang="zh-CN" altLang="en-US" sz="2400" dirty="0"/>
              <a:t>有国内最高水平的</a:t>
            </a:r>
            <a:r>
              <a:rPr lang="en-US" altLang="zh-CN" sz="2400" dirty="0"/>
              <a:t>EB</a:t>
            </a:r>
            <a:r>
              <a:rPr lang="zh-CN" altLang="en-US" sz="2400" dirty="0"/>
              <a:t>专家</a:t>
            </a:r>
            <a:r>
              <a:rPr lang="zh-CN" altLang="en-US" sz="2400" dirty="0" smtClean="0"/>
              <a:t>团队</a:t>
            </a:r>
            <a:endParaRPr lang="en-US" altLang="zh-CN" sz="2400" dirty="0" smtClean="0"/>
          </a:p>
          <a:p>
            <a:r>
              <a:rPr lang="zh-CN" altLang="en-US" sz="2400" dirty="0" smtClean="0"/>
              <a:t>信息公开化透明化，相关项目和账目都在官网可查</a:t>
            </a:r>
            <a:endParaRPr lang="en-US" altLang="zh-CN" sz="2400" dirty="0"/>
          </a:p>
          <a:p>
            <a:r>
              <a:rPr lang="zh-CN" altLang="en-US" sz="2400" dirty="0" smtClean="0"/>
              <a:t>上海的患者家长很给力（嘟嘟妈，乖乖妈，依依妈，懿萱妈等）</a:t>
            </a:r>
            <a:endParaRPr lang="zh-CN" altLang="en-US" sz="2400" dirty="0"/>
          </a:p>
        </p:txBody>
      </p:sp>
      <p:sp>
        <p:nvSpPr>
          <p:cNvPr id="104863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我们的优势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Content Placeholder 1"/>
          <p:cNvSpPr>
            <a:spLocks noGrp="1"/>
          </p:cNvSpPr>
          <p:nvPr>
            <p:ph idx="1"/>
          </p:nvPr>
        </p:nvSpPr>
        <p:spPr>
          <a:xfrm>
            <a:off x="381000" y="1095375"/>
            <a:ext cx="8305801" cy="4921061"/>
          </a:xfrm>
        </p:spPr>
        <p:txBody>
          <a:bodyPr/>
          <a:lstStyle/>
          <a:p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10</a:t>
            </a:r>
            <a:r>
              <a:rPr lang="zh-CN" altLang="en-US" dirty="0"/>
              <a:t>月</a:t>
            </a:r>
            <a:r>
              <a:rPr lang="en-US" altLang="zh-CN" dirty="0"/>
              <a:t>8</a:t>
            </a:r>
            <a:r>
              <a:rPr lang="zh-CN" altLang="en-US" dirty="0"/>
              <a:t>日，中共中央办公厅、国务院办公厅印发了</a:t>
            </a:r>
            <a:r>
              <a:rPr lang="en-US" altLang="zh-CN" dirty="0"/>
              <a:t>《</a:t>
            </a:r>
            <a:r>
              <a:rPr lang="zh-CN" altLang="en-US" dirty="0"/>
              <a:t>关于深化审评审批制度改革鼓励药品医疗器械创新的意见</a:t>
            </a:r>
            <a:r>
              <a:rPr lang="en-US" altLang="zh-CN" dirty="0" smtClean="0"/>
              <a:t>》</a:t>
            </a:r>
          </a:p>
          <a:p>
            <a:pPr lvl="1"/>
            <a:r>
              <a:rPr lang="zh-CN" altLang="en-US" b="1" dirty="0"/>
              <a:t>（十）</a:t>
            </a:r>
            <a:r>
              <a:rPr lang="zh-CN" altLang="en-US" b="1" dirty="0">
                <a:solidFill>
                  <a:srgbClr val="FF0000"/>
                </a:solidFill>
              </a:rPr>
              <a:t>支持罕见病治疗药品医疗器械研发</a:t>
            </a:r>
            <a:r>
              <a:rPr lang="zh-CN" altLang="en-US" dirty="0"/>
              <a:t>。国家卫生计生委或由其委托有关行业协（学）会</a:t>
            </a:r>
            <a:r>
              <a:rPr lang="zh-CN" altLang="en-US" b="1" dirty="0">
                <a:solidFill>
                  <a:srgbClr val="FF0000"/>
                </a:solidFill>
              </a:rPr>
              <a:t>公布罕见病目录</a:t>
            </a:r>
            <a:r>
              <a:rPr lang="zh-CN" altLang="en-US" dirty="0" smtClean="0">
                <a:solidFill>
                  <a:srgbClr val="FF0000"/>
                </a:solidFill>
              </a:rPr>
              <a:t>，</a:t>
            </a:r>
            <a:r>
              <a:rPr lang="zh-CN" altLang="en-US" b="1" dirty="0" smtClean="0">
                <a:solidFill>
                  <a:srgbClr val="FF0000"/>
                </a:solidFill>
              </a:rPr>
              <a:t>建立罕见病患者登记制度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r>
              <a:rPr lang="zh-CN" altLang="en-US" b="1" dirty="0">
                <a:solidFill>
                  <a:srgbClr val="FF0000"/>
                </a:solidFill>
              </a:rPr>
              <a:t>罕见病治疗药品医疗器械注册申请人可提出减免临床试验</a:t>
            </a:r>
            <a:r>
              <a:rPr lang="zh-CN" altLang="en-US" dirty="0">
                <a:solidFill>
                  <a:srgbClr val="FF0000"/>
                </a:solidFill>
              </a:rPr>
              <a:t>的申请。</a:t>
            </a:r>
            <a:r>
              <a:rPr lang="zh-CN" altLang="en-US" b="1" dirty="0">
                <a:solidFill>
                  <a:srgbClr val="FF0000"/>
                </a:solidFill>
              </a:rPr>
              <a:t>对境外已批准上市的罕见病治疗药品医疗器械，可附带条件批准上市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zh-CN" altLang="en-US" dirty="0"/>
              <a:t>企业应制定风险管控计划，按要求开展研究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sz="2400" dirty="0" smtClean="0"/>
              <a:t>我们应该做什么？</a:t>
            </a:r>
            <a:endParaRPr lang="en-US" altLang="zh-CN" sz="2400" dirty="0" smtClean="0"/>
          </a:p>
          <a:p>
            <a:pPr lvl="1"/>
            <a:r>
              <a:rPr lang="en-US" altLang="zh-CN" dirty="0" smtClean="0"/>
              <a:t>1</a:t>
            </a:r>
            <a:r>
              <a:rPr lang="zh-CN" altLang="en-US" dirty="0" smtClean="0"/>
              <a:t>，推动</a:t>
            </a:r>
            <a:r>
              <a:rPr lang="en-US" altLang="zh-CN" dirty="0" smtClean="0"/>
              <a:t>EB</a:t>
            </a:r>
            <a:r>
              <a:rPr lang="zh-CN" altLang="en-US" dirty="0" smtClean="0"/>
              <a:t>进入罕见病目录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2</a:t>
            </a:r>
            <a:r>
              <a:rPr lang="zh-CN" altLang="en-US" dirty="0" smtClean="0"/>
              <a:t>，帮助企业开展研发和临床试验，推动药品和器械的上市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3</a:t>
            </a:r>
            <a:r>
              <a:rPr lang="zh-CN" altLang="en-US" dirty="0" smtClean="0"/>
              <a:t>，推动</a:t>
            </a:r>
            <a:r>
              <a:rPr lang="en-US" altLang="zh-CN" dirty="0" smtClean="0"/>
              <a:t>EB</a:t>
            </a:r>
            <a:r>
              <a:rPr lang="zh-CN" altLang="en-US" dirty="0" smtClean="0"/>
              <a:t>相关器械（敷料）进医保，</a:t>
            </a:r>
            <a:r>
              <a:rPr lang="en-US" altLang="zh-CN" dirty="0" smtClean="0"/>
              <a:t>EB</a:t>
            </a:r>
            <a:r>
              <a:rPr lang="zh-CN" altLang="en-US" dirty="0" smtClean="0"/>
              <a:t>进慢病、大病</a:t>
            </a:r>
            <a:endParaRPr lang="en-US" altLang="zh-CN" dirty="0" smtClean="0"/>
          </a:p>
          <a:p>
            <a:r>
              <a:rPr lang="zh-CN" altLang="en-US" sz="2400" dirty="0"/>
              <a:t>我们</a:t>
            </a:r>
            <a:r>
              <a:rPr lang="zh-CN" altLang="en-US" sz="2400" dirty="0" smtClean="0"/>
              <a:t>需要什么？</a:t>
            </a:r>
            <a:endParaRPr lang="en-US" altLang="zh-CN" sz="2400" dirty="0" smtClean="0"/>
          </a:p>
          <a:p>
            <a:pPr lvl="1"/>
            <a:r>
              <a:rPr lang="zh-CN" altLang="en-US" dirty="0" smtClean="0"/>
              <a:t>需要患者配合时不要退缩</a:t>
            </a:r>
            <a:r>
              <a:rPr lang="zh-CN" altLang="en-US" dirty="0"/>
              <a:t>或</a:t>
            </a:r>
            <a:r>
              <a:rPr lang="zh-CN" altLang="en-US" dirty="0" smtClean="0"/>
              <a:t>潜水；最好能有专人</a:t>
            </a:r>
            <a:r>
              <a:rPr lang="zh-CN" altLang="en-US" dirty="0"/>
              <a:t>负责政策</a:t>
            </a:r>
            <a:r>
              <a:rPr lang="zh-CN" altLang="en-US" dirty="0" smtClean="0"/>
              <a:t>推动和宣传倡导；</a:t>
            </a:r>
            <a:endParaRPr lang="zh-CN" altLang="en-US" dirty="0"/>
          </a:p>
        </p:txBody>
      </p:sp>
      <p:sp>
        <p:nvSpPr>
          <p:cNvPr id="104863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这是影响医保政策的最佳时期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extBox 2"/>
          <p:cNvSpPr txBox="1"/>
          <p:nvPr/>
        </p:nvSpPr>
        <p:spPr>
          <a:xfrm>
            <a:off x="688975" y="1155700"/>
            <a:ext cx="7219950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70C0"/>
                </a:solidFill>
                <a:latin typeface="宋体" panose="02010600030101010101" pitchFamily="2" charset="-122"/>
              </a:rPr>
              <a:t>中心网站：</a:t>
            </a:r>
            <a:r>
              <a:rPr lang="en-US" altLang="zh-CN" dirty="0">
                <a:solidFill>
                  <a:srgbClr val="0070C0"/>
                </a:solidFill>
                <a:latin typeface="宋体" panose="02010600030101010101" pitchFamily="2" charset="-122"/>
                <a:hlinkClick r:id="rId2"/>
              </a:rPr>
              <a:t>http://</a:t>
            </a:r>
            <a:r>
              <a:rPr lang="en-US" altLang="zh-CN" dirty="0" smtClean="0">
                <a:solidFill>
                  <a:srgbClr val="0070C0"/>
                </a:solidFill>
                <a:latin typeface="宋体" panose="02010600030101010101" pitchFamily="2" charset="-122"/>
                <a:hlinkClick r:id="rId2"/>
              </a:rPr>
              <a:t>www.debra.org.cn</a:t>
            </a:r>
            <a:endParaRPr lang="en-US" altLang="zh-CN" dirty="0" smtClean="0">
              <a:solidFill>
                <a:srgbClr val="0070C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70C0"/>
                </a:solidFill>
                <a:latin typeface="宋体" panose="02010600030101010101" pitchFamily="2" charset="-122"/>
              </a:rPr>
              <a:t>微</a:t>
            </a:r>
            <a:r>
              <a:rPr lang="zh-CN" altLang="en-US" dirty="0" smtClean="0">
                <a:solidFill>
                  <a:srgbClr val="0070C0"/>
                </a:solidFill>
                <a:latin typeface="宋体" panose="02010600030101010101" pitchFamily="2" charset="-122"/>
              </a:rPr>
              <a:t>信公众号：</a:t>
            </a:r>
            <a:r>
              <a:rPr lang="en-US" altLang="zh-CN" dirty="0" smtClean="0">
                <a:solidFill>
                  <a:srgbClr val="0070C0"/>
                </a:solidFill>
                <a:latin typeface="宋体" panose="02010600030101010101" pitchFamily="2" charset="-122"/>
              </a:rPr>
              <a:t>DebRA-China</a:t>
            </a:r>
            <a:endParaRPr lang="en-US" altLang="zh-CN" dirty="0">
              <a:solidFill>
                <a:srgbClr val="0070C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70C0"/>
                </a:solidFill>
                <a:latin typeface="宋体" panose="02010600030101010101" pitchFamily="2" charset="-122"/>
              </a:rPr>
              <a:t>邮</a:t>
            </a:r>
            <a:r>
              <a:rPr lang="zh-CN" altLang="en-US" dirty="0">
                <a:solidFill>
                  <a:srgbClr val="0070C0"/>
                </a:solidFill>
                <a:latin typeface="宋体" panose="02010600030101010101" pitchFamily="2" charset="-122"/>
              </a:rPr>
              <a:t>箱：</a:t>
            </a:r>
            <a:r>
              <a:rPr lang="en-US" altLang="zh-CN" dirty="0">
                <a:solidFill>
                  <a:srgbClr val="0070C0"/>
                </a:solidFill>
                <a:latin typeface="宋体" panose="02010600030101010101" pitchFamily="2" charset="-122"/>
              </a:rPr>
              <a:t>debra_china@163.com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70C0"/>
                </a:solidFill>
                <a:latin typeface="宋体" panose="02010600030101010101" pitchFamily="2" charset="-122"/>
              </a:rPr>
              <a:t>护理咨询</a:t>
            </a:r>
            <a:r>
              <a:rPr lang="en-US" altLang="zh-CN" dirty="0">
                <a:solidFill>
                  <a:srgbClr val="0070C0"/>
                </a:solidFill>
                <a:latin typeface="宋体" panose="02010600030101010101" pitchFamily="2" charset="-122"/>
              </a:rPr>
              <a:t>QQ</a:t>
            </a:r>
            <a:r>
              <a:rPr lang="zh-CN" altLang="en-US" dirty="0">
                <a:solidFill>
                  <a:srgbClr val="0070C0"/>
                </a:solidFill>
                <a:latin typeface="宋体" panose="02010600030101010101" pitchFamily="2" charset="-122"/>
              </a:rPr>
              <a:t>群：</a:t>
            </a:r>
            <a:r>
              <a:rPr lang="en-US" altLang="zh-CN" dirty="0">
                <a:solidFill>
                  <a:srgbClr val="0070C0"/>
                </a:solidFill>
                <a:latin typeface="宋体" panose="02010600030101010101" pitchFamily="2" charset="-122"/>
              </a:rPr>
              <a:t>237636619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70C0"/>
                </a:solidFill>
                <a:latin typeface="宋体" panose="02010600030101010101" pitchFamily="2" charset="-122"/>
              </a:rPr>
              <a:t>咨询热线：</a:t>
            </a:r>
            <a:r>
              <a:rPr lang="en-US" altLang="zh-CN" dirty="0">
                <a:solidFill>
                  <a:srgbClr val="0070C0"/>
                </a:solidFill>
                <a:latin typeface="宋体" panose="02010600030101010101" pitchFamily="2" charset="-122"/>
              </a:rPr>
              <a:t>13918503042</a:t>
            </a:r>
            <a:endParaRPr lang="en-US" altLang="zh-CN" b="0" dirty="0">
              <a:solidFill>
                <a:srgbClr val="7744BC"/>
              </a:solidFill>
              <a:latin typeface="宋体" panose="02010600030101010101" pitchFamily="2" charset="-122"/>
            </a:endParaRPr>
          </a:p>
        </p:txBody>
      </p:sp>
      <p:sp>
        <p:nvSpPr>
          <p:cNvPr id="1048639" name="Rectangle 22"/>
          <p:cNvSpPr txBox="1"/>
          <p:nvPr/>
        </p:nvSpPr>
        <p:spPr bwMode="auto">
          <a:xfrm>
            <a:off x="357188" y="304800"/>
            <a:ext cx="8329612" cy="1003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292100" indent="-1778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5207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744538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9779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14351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18923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23495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28067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联系我们</a:t>
            </a:r>
            <a:endParaRPr lang="fr-FR" altLang="zh-CN" sz="3200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640" name="TextBox 1"/>
          <p:cNvSpPr txBox="1">
            <a:spLocks noChangeArrowheads="1"/>
          </p:cNvSpPr>
          <p:nvPr/>
        </p:nvSpPr>
        <p:spPr bwMode="auto">
          <a:xfrm>
            <a:off x="831850" y="4067175"/>
            <a:ext cx="5827713" cy="19383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b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银行</a:t>
            </a:r>
            <a:r>
              <a:rPr lang="zh-CN" altLang="en-US" b="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账</a:t>
            </a:r>
            <a:r>
              <a:rPr lang="zh-CN" altLang="en-US" b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户：</a:t>
            </a:r>
            <a:endParaRPr lang="zh-CN" altLang="zh-CN" b="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b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户名：上海德博蝴蝶宝贝关爱中心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b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开户行：</a:t>
            </a:r>
            <a:r>
              <a:rPr lang="zh-CN" altLang="zh-CN" b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中国民生银行股份有限公司上海金桥支行</a:t>
            </a:r>
            <a:endParaRPr lang="en-US" altLang="zh-CN" b="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b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账号：</a:t>
            </a:r>
            <a:r>
              <a:rPr lang="en-US" altLang="zh-CN" b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692 760 849</a:t>
            </a: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167" y="1308100"/>
            <a:ext cx="2248257" cy="224825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2688" y="22225"/>
            <a:ext cx="2390775" cy="317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0" name="Content Placeholder 1"/>
          <p:cNvSpPr>
            <a:spLocks noGrp="1"/>
          </p:cNvSpPr>
          <p:nvPr>
            <p:ph idx="1"/>
          </p:nvPr>
        </p:nvSpPr>
        <p:spPr>
          <a:xfrm>
            <a:off x="915988" y="2085975"/>
            <a:ext cx="7040562" cy="2994025"/>
          </a:xfrm>
        </p:spPr>
        <p:txBody>
          <a:bodyPr>
            <a:normAutofit fontScale="88333" lnSpcReduction="20000"/>
          </a:bodyPr>
          <a:lstStyle/>
          <a:p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谁是蝴蝶宝贝</a:t>
            </a:r>
            <a:endParaRPr altLang="zh-CN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为什么成立蝴蝶宝贝关爱中心</a:t>
            </a:r>
            <a:endParaRPr altLang="zh-CN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发展历程，愿景与业务范围</a:t>
            </a:r>
            <a:endParaRPr altLang="zh-CN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组织结构</a:t>
            </a:r>
            <a:endParaRPr altLang="zh-CN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工作成果</a:t>
            </a:r>
            <a:endParaRPr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591" name="Title 2"/>
          <p:cNvSpPr>
            <a:spLocks noGrp="1"/>
          </p:cNvSpPr>
          <p:nvPr>
            <p:ph type="title"/>
          </p:nvPr>
        </p:nvSpPr>
        <p:spPr>
          <a:xfrm>
            <a:off x="333375" y="407988"/>
            <a:ext cx="8296275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目录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06203">
            <a:off x="280988" y="1127125"/>
            <a:ext cx="2419350" cy="2303463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2" name="Content Placeholder 1"/>
          <p:cNvSpPr>
            <a:spLocks noGrp="1"/>
          </p:cNvSpPr>
          <p:nvPr>
            <p:ph idx="1"/>
          </p:nvPr>
        </p:nvSpPr>
        <p:spPr>
          <a:xfrm>
            <a:off x="2513013" y="1531938"/>
            <a:ext cx="5334000" cy="3267075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Font typeface="+mj-lt"/>
              <a:buNone/>
            </a:pPr>
            <a:r>
              <a:rPr altLang="zh-CN" sz="2400">
                <a:latin typeface="宋体" panose="02010600030101010101" pitchFamily="2" charset="-122"/>
                <a:ea typeface="宋体" panose="02010600030101010101" pitchFamily="2" charset="-122"/>
              </a:rPr>
              <a:t>EB:</a:t>
            </a:r>
            <a:r>
              <a:rPr lang="zh-CN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遗传性大疱性表皮松解症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，患者皮肤极为脆弱，易起疱，溃破，反复发作，终生相伴。多数患者出生不久即开始发病，目前中国的患者多为孩童，因皮肤如蝴蝶翅膀一般易碎，关爱照顾他们的亲人和志愿者称他们为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“蝴蝶宝贝”</a:t>
            </a:r>
            <a:endParaRPr lang="zh-CN" altLang="en-US" sz="1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593" name="Title 2"/>
          <p:cNvSpPr>
            <a:spLocks noGrp="1"/>
          </p:cNvSpPr>
          <p:nvPr>
            <p:ph type="title"/>
          </p:nvPr>
        </p:nvSpPr>
        <p:spPr>
          <a:xfrm>
            <a:off x="379413" y="327306"/>
            <a:ext cx="8250237" cy="929994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谁是蝴蝶宝贝</a:t>
            </a:r>
            <a:r>
              <a:rPr altLang="zh-CN" dirty="0" smtClean="0"/>
              <a:t>?</a:t>
            </a:r>
            <a:endParaRPr lang="zh-CN" alt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7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在中心登记的患者数量</a:t>
            </a:r>
            <a:endParaRPr lang="zh-CN" altLang="en-US" dirty="0"/>
          </a:p>
        </p:txBody>
      </p:sp>
      <p:pic>
        <p:nvPicPr>
          <p:cNvPr id="20971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" y="783770"/>
            <a:ext cx="9144000" cy="295360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971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" y="3716237"/>
            <a:ext cx="9144000" cy="2541083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3825" y="0"/>
            <a:ext cx="2670175" cy="3328988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8" name="Content Placeholder 1"/>
          <p:cNvSpPr>
            <a:spLocks noGrp="1"/>
          </p:cNvSpPr>
          <p:nvPr>
            <p:ph idx="1"/>
          </p:nvPr>
        </p:nvSpPr>
        <p:spPr>
          <a:xfrm>
            <a:off x="1679575" y="2037806"/>
            <a:ext cx="5831568" cy="3978629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Font typeface="+mj-lt"/>
              <a:buNone/>
            </a:pPr>
            <a:r>
              <a:rPr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EB: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作为罕见的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遗传性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疾病，国内乃至全球都没有成熟的护理和治疗方案。病患的亲人出于互相扶助，经验分享的想法，搜集整理和翻译传播可能找到的资料，并通过现代通信技术，网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络，媒体等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呼吁社会的重视，民众的支持以及病患的守望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1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599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为什么成立蝴蝶宝贝关爱中心</a:t>
            </a:r>
            <a:r>
              <a:rPr altLang="zh-CN" dirty="0" smtClean="0"/>
              <a:t>?</a:t>
            </a:r>
            <a:endParaRPr lang="zh-CN" altLang="en-US" dirty="0" smtClean="0"/>
          </a:p>
        </p:txBody>
      </p:sp>
      <p:sp>
        <p:nvSpPr>
          <p:cNvPr id="1048600" name="TextBox 2"/>
          <p:cNvSpPr txBox="1">
            <a:spLocks noChangeArrowheads="1"/>
          </p:cNvSpPr>
          <p:nvPr/>
        </p:nvSpPr>
        <p:spPr bwMode="auto">
          <a:xfrm>
            <a:off x="571579" y="1175957"/>
            <a:ext cx="1107996" cy="490454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永不放弃</a:t>
            </a:r>
            <a:endParaRPr lang="en-US" altLang="zh-CN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上天给我脆弱的皮肤，但是我拥有坚韧的爱</a:t>
            </a:r>
            <a:endParaRPr lang="en-US" altLang="zh-CN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关爱中心历程</a:t>
            </a:r>
          </a:p>
        </p:txBody>
      </p:sp>
      <p:cxnSp>
        <p:nvCxnSpPr>
          <p:cNvPr id="3145728" name="Straight Arrow Connector 4"/>
          <p:cNvCxnSpPr>
            <a:cxnSpLocks/>
          </p:cNvCxnSpPr>
          <p:nvPr/>
        </p:nvCxnSpPr>
        <p:spPr>
          <a:xfrm>
            <a:off x="914400" y="1555750"/>
            <a:ext cx="8110538" cy="0"/>
          </a:xfrm>
          <a:prstGeom prst="straightConnector1">
            <a:avLst/>
          </a:prstGeom>
          <a:ln w="60325" cmpd="sng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2" name="TextBox 9"/>
          <p:cNvSpPr txBox="1">
            <a:spLocks noChangeArrowheads="1"/>
          </p:cNvSpPr>
          <p:nvPr/>
        </p:nvSpPr>
        <p:spPr bwMode="auto">
          <a:xfrm>
            <a:off x="2255838" y="906463"/>
            <a:ext cx="833883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Y2012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603" name="TextBox 10"/>
          <p:cNvSpPr txBox="1">
            <a:spLocks noChangeArrowheads="1"/>
          </p:cNvSpPr>
          <p:nvPr/>
        </p:nvSpPr>
        <p:spPr bwMode="auto">
          <a:xfrm>
            <a:off x="3617913" y="881063"/>
            <a:ext cx="833883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Y2014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604" name="TextBox 11"/>
          <p:cNvSpPr txBox="1">
            <a:spLocks noChangeArrowheads="1"/>
          </p:cNvSpPr>
          <p:nvPr/>
        </p:nvSpPr>
        <p:spPr bwMode="auto">
          <a:xfrm>
            <a:off x="4907755" y="841375"/>
            <a:ext cx="833883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Y2015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605" name="TextBox 13"/>
          <p:cNvSpPr txBox="1">
            <a:spLocks noChangeArrowheads="1"/>
          </p:cNvSpPr>
          <p:nvPr/>
        </p:nvSpPr>
        <p:spPr bwMode="auto">
          <a:xfrm>
            <a:off x="2078039" y="2058988"/>
            <a:ext cx="1262062" cy="1570037"/>
          </a:xfrm>
          <a:prstGeom prst="rect">
            <a:avLst/>
          </a:prstGeom>
          <a:noFill/>
          <a:ln w="9525">
            <a:solidFill>
              <a:srgbClr val="00B0F0"/>
            </a:solidFill>
            <a:prstDash val="dashDot"/>
            <a:miter lim="800000"/>
            <a:headEnd/>
            <a:tailEnd/>
          </a:ln>
        </p:spPr>
        <p:txBody>
          <a:bodyPr wrap="square" lIns="45720" rIns="45720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月：患者与亲友决定建立民间公益组织</a:t>
            </a:r>
          </a:p>
        </p:txBody>
      </p:sp>
      <p:sp>
        <p:nvSpPr>
          <p:cNvPr id="1048606" name="TextBox 14"/>
          <p:cNvSpPr txBox="1">
            <a:spLocks noChangeArrowheads="1"/>
          </p:cNvSpPr>
          <p:nvPr/>
        </p:nvSpPr>
        <p:spPr bwMode="auto">
          <a:xfrm>
            <a:off x="3521075" y="2058988"/>
            <a:ext cx="1265238" cy="1938992"/>
          </a:xfrm>
          <a:prstGeom prst="rect">
            <a:avLst/>
          </a:prstGeom>
          <a:noFill/>
          <a:ln w="9525">
            <a:solidFill>
              <a:srgbClr val="00B0F0"/>
            </a:solidFill>
            <a:prstDash val="dashDot"/>
            <a:miter lim="800000"/>
            <a:headEnd/>
            <a:tailEnd/>
          </a:ln>
        </p:spPr>
        <p:txBody>
          <a:bodyPr lIns="45720" tIns="45720" rIns="45720" bIns="45720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11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日：在上海正式注册为民办非企业性质的公益组织</a:t>
            </a:r>
          </a:p>
        </p:txBody>
      </p:sp>
      <p:sp>
        <p:nvSpPr>
          <p:cNvPr id="1048607" name="TextBox 16"/>
          <p:cNvSpPr txBox="1">
            <a:spLocks noChangeArrowheads="1"/>
          </p:cNvSpPr>
          <p:nvPr/>
        </p:nvSpPr>
        <p:spPr bwMode="auto">
          <a:xfrm>
            <a:off x="4907755" y="2005013"/>
            <a:ext cx="1119188" cy="1569660"/>
          </a:xfrm>
          <a:prstGeom prst="rect">
            <a:avLst/>
          </a:prstGeom>
          <a:noFill/>
          <a:ln w="9525">
            <a:solidFill>
              <a:srgbClr val="00B0F0"/>
            </a:solidFill>
            <a:prstDash val="dashDot"/>
            <a:miter lim="800000"/>
            <a:headEnd/>
            <a:tailEnd/>
          </a:ln>
        </p:spPr>
        <p:txBody>
          <a:bodyPr lIns="45720" tIns="45720" rIns="45720" bIns="45720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北京召开第二次全国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EB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患者大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会</a:t>
            </a:r>
            <a:endParaRPr lang="en-US" altLang="zh-CN" sz="1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发放优拓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608" name="TextBox 8"/>
          <p:cNvSpPr txBox="1">
            <a:spLocks noChangeArrowheads="1"/>
          </p:cNvSpPr>
          <p:nvPr/>
        </p:nvSpPr>
        <p:spPr bwMode="auto">
          <a:xfrm>
            <a:off x="696913" y="2317750"/>
            <a:ext cx="1262062" cy="523875"/>
          </a:xfrm>
          <a:prstGeom prst="rect">
            <a:avLst/>
          </a:prstGeom>
          <a:noFill/>
          <a:ln w="9525">
            <a:solidFill>
              <a:schemeClr val="bg1"/>
            </a:solidFill>
            <a:prstDash val="dashDot"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28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大事记</a:t>
            </a:r>
          </a:p>
        </p:txBody>
      </p:sp>
      <p:cxnSp>
        <p:nvCxnSpPr>
          <p:cNvPr id="3145729" name="Straight Connector 22"/>
          <p:cNvCxnSpPr>
            <a:cxnSpLocks/>
          </p:cNvCxnSpPr>
          <p:nvPr/>
        </p:nvCxnSpPr>
        <p:spPr>
          <a:xfrm>
            <a:off x="2706688" y="1243013"/>
            <a:ext cx="0" cy="762000"/>
          </a:xfrm>
          <a:prstGeom prst="line">
            <a:avLst/>
          </a:prstGeom>
          <a:ln w="47625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Straight Connector 23"/>
          <p:cNvCxnSpPr>
            <a:cxnSpLocks/>
          </p:cNvCxnSpPr>
          <p:nvPr/>
        </p:nvCxnSpPr>
        <p:spPr>
          <a:xfrm>
            <a:off x="4154488" y="1296988"/>
            <a:ext cx="0" cy="762000"/>
          </a:xfrm>
          <a:prstGeom prst="line">
            <a:avLst/>
          </a:prstGeom>
          <a:ln w="47625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Straight Connector 24"/>
          <p:cNvCxnSpPr>
            <a:cxnSpLocks/>
          </p:cNvCxnSpPr>
          <p:nvPr/>
        </p:nvCxnSpPr>
        <p:spPr>
          <a:xfrm>
            <a:off x="5493543" y="1241425"/>
            <a:ext cx="0" cy="762000"/>
          </a:xfrm>
          <a:prstGeom prst="line">
            <a:avLst/>
          </a:prstGeom>
          <a:ln w="47625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9" name="Title 1"/>
          <p:cNvSpPr/>
          <p:nvPr/>
        </p:nvSpPr>
        <p:spPr bwMode="auto">
          <a:xfrm>
            <a:off x="752475" y="3741239"/>
            <a:ext cx="7845425" cy="23844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3400"/>
              </a:lnSpc>
              <a:spcBef>
                <a:spcPts val="600"/>
              </a:spcBef>
              <a:buClrTx/>
              <a:buFontTx/>
              <a:buNone/>
            </a:pPr>
            <a:r>
              <a:rPr lang="zh-CN" altLang="en-US" sz="2800" b="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中心愿景</a:t>
            </a:r>
            <a:endParaRPr lang="en-US" altLang="zh-CN" sz="2800" b="0" dirty="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不断改善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EB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患者及家庭的医疗、生活、学习、工作和社会交往质量</a:t>
            </a:r>
            <a:endParaRPr lang="en-US" altLang="zh-CN" sz="1600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r>
              <a:rPr lang="zh-CN" altLang="en-US" sz="2800" b="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业务范围</a:t>
            </a:r>
            <a:endParaRPr lang="en-US" altLang="zh-CN" sz="2800" b="0" dirty="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zh-CN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为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EB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患者及家庭提供帮助，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向全社会宣传该疾病相关知识，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推动医疗机构为患者提供更好的服务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</p:txBody>
      </p:sp>
      <p:pic>
        <p:nvPicPr>
          <p:cNvPr id="2097160" name="Picture 1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2319338"/>
            <a:ext cx="455612" cy="4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1" name="Picture 1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3765778"/>
            <a:ext cx="455612" cy="4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2" name="Picture 2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4852422"/>
            <a:ext cx="455612" cy="45243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10" name="TextBox 11"/>
          <p:cNvSpPr txBox="1">
            <a:spLocks noChangeArrowheads="1"/>
          </p:cNvSpPr>
          <p:nvPr/>
        </p:nvSpPr>
        <p:spPr bwMode="auto">
          <a:xfrm>
            <a:off x="6140053" y="841375"/>
            <a:ext cx="833883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Y2016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611" name="TextBox 16"/>
          <p:cNvSpPr txBox="1">
            <a:spLocks noChangeArrowheads="1"/>
          </p:cNvSpPr>
          <p:nvPr/>
        </p:nvSpPr>
        <p:spPr bwMode="auto">
          <a:xfrm>
            <a:off x="6140053" y="2005013"/>
            <a:ext cx="1119188" cy="1569660"/>
          </a:xfrm>
          <a:prstGeom prst="rect">
            <a:avLst/>
          </a:prstGeom>
          <a:noFill/>
          <a:ln w="9525">
            <a:solidFill>
              <a:srgbClr val="00B0F0"/>
            </a:solidFill>
            <a:prstDash val="dashDot"/>
            <a:miter lim="800000"/>
            <a:headEnd/>
            <a:tailEnd/>
          </a:ln>
        </p:spPr>
        <p:txBody>
          <a:bodyPr lIns="45720" tIns="45720" rIns="45720" bIns="45720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护理视频</a:t>
            </a:r>
            <a:endParaRPr lang="en-US" altLang="zh-CN" sz="1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EB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护理学习班</a:t>
            </a:r>
            <a:endParaRPr lang="en-US" altLang="zh-CN" sz="1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发放优拓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3145732" name="Straight Connector 25"/>
          <p:cNvCxnSpPr>
            <a:cxnSpLocks/>
          </p:cNvCxnSpPr>
          <p:nvPr/>
        </p:nvCxnSpPr>
        <p:spPr>
          <a:xfrm>
            <a:off x="6725841" y="1241425"/>
            <a:ext cx="0" cy="762000"/>
          </a:xfrm>
          <a:prstGeom prst="line">
            <a:avLst/>
          </a:prstGeom>
          <a:ln w="47625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2" name="TextBox 11"/>
          <p:cNvSpPr txBox="1">
            <a:spLocks noChangeArrowheads="1"/>
          </p:cNvSpPr>
          <p:nvPr/>
        </p:nvSpPr>
        <p:spPr bwMode="auto">
          <a:xfrm>
            <a:off x="7463006" y="841375"/>
            <a:ext cx="833883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Y2017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613" name="TextBox 16"/>
          <p:cNvSpPr txBox="1">
            <a:spLocks noChangeArrowheads="1"/>
          </p:cNvSpPr>
          <p:nvPr/>
        </p:nvSpPr>
        <p:spPr bwMode="auto">
          <a:xfrm>
            <a:off x="7463005" y="2005013"/>
            <a:ext cx="1359005" cy="1938992"/>
          </a:xfrm>
          <a:prstGeom prst="rect">
            <a:avLst/>
          </a:prstGeom>
          <a:noFill/>
          <a:ln w="9525">
            <a:solidFill>
              <a:srgbClr val="00B0F0"/>
            </a:solidFill>
            <a:prstDash val="dashDot"/>
            <a:miter lim="800000"/>
            <a:headEnd/>
            <a:tailEnd/>
          </a:ln>
        </p:spPr>
        <p:txBody>
          <a:bodyPr wrap="square" lIns="45720" tIns="45720" rIns="45720" bIns="45720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CN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EB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护理学习班</a:t>
            </a:r>
            <a:endParaRPr lang="en-US" altLang="zh-CN" sz="1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新版护理指南</a:t>
            </a:r>
            <a:endParaRPr lang="en-US" altLang="zh-CN" sz="1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第三次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全国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EB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患者大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会</a:t>
            </a:r>
            <a:endParaRPr lang="en-US" altLang="zh-CN" sz="1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发放优拓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3145733" name="Straight Connector 28"/>
          <p:cNvCxnSpPr>
            <a:cxnSpLocks/>
          </p:cNvCxnSpPr>
          <p:nvPr/>
        </p:nvCxnSpPr>
        <p:spPr>
          <a:xfrm>
            <a:off x="8048794" y="1241425"/>
            <a:ext cx="0" cy="762000"/>
          </a:xfrm>
          <a:prstGeom prst="line">
            <a:avLst/>
          </a:prstGeom>
          <a:ln w="47625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关爱中心组织结构</a:t>
            </a:r>
          </a:p>
        </p:txBody>
      </p:sp>
      <p:sp>
        <p:nvSpPr>
          <p:cNvPr id="1048618" name="TextBox 7"/>
          <p:cNvSpPr txBox="1">
            <a:spLocks noChangeArrowheads="1"/>
          </p:cNvSpPr>
          <p:nvPr/>
        </p:nvSpPr>
        <p:spPr bwMode="auto">
          <a:xfrm>
            <a:off x="2217738" y="1204913"/>
            <a:ext cx="958917" cy="553998"/>
          </a:xfrm>
          <a:prstGeom prst="rect">
            <a:avLst/>
          </a:prstGeom>
          <a:noFill/>
          <a:ln w="47625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理事会</a:t>
            </a:r>
          </a:p>
        </p:txBody>
      </p:sp>
      <p:cxnSp>
        <p:nvCxnSpPr>
          <p:cNvPr id="3145734" name="Straight Connector 2"/>
          <p:cNvCxnSpPr>
            <a:cxnSpLocks/>
            <a:stCxn id="1048618" idx="2"/>
          </p:cNvCxnSpPr>
          <p:nvPr/>
        </p:nvCxnSpPr>
        <p:spPr>
          <a:xfrm flipH="1">
            <a:off x="2679701" y="1758911"/>
            <a:ext cx="17496" cy="1232638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9" name="TextBox 21"/>
          <p:cNvSpPr txBox="1">
            <a:spLocks noChangeArrowheads="1"/>
          </p:cNvSpPr>
          <p:nvPr/>
        </p:nvSpPr>
        <p:spPr bwMode="auto">
          <a:xfrm>
            <a:off x="1085981" y="2991549"/>
            <a:ext cx="649537" cy="923330"/>
          </a:xfrm>
          <a:prstGeom prst="rect">
            <a:avLst/>
          </a:prstGeom>
          <a:noFill/>
          <a:ln w="34925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财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务</a:t>
            </a:r>
            <a:endParaRPr lang="en-US" altLang="zh-CN" sz="1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王瑞</a:t>
            </a:r>
            <a:endParaRPr lang="zh-CN" altLang="en-US" sz="1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620" name="TextBox 27"/>
          <p:cNvSpPr txBox="1">
            <a:spLocks noChangeArrowheads="1"/>
          </p:cNvSpPr>
          <p:nvPr/>
        </p:nvSpPr>
        <p:spPr bwMode="auto">
          <a:xfrm>
            <a:off x="3529013" y="3014871"/>
            <a:ext cx="1811714" cy="923330"/>
          </a:xfrm>
          <a:prstGeom prst="rect">
            <a:avLst/>
          </a:prstGeom>
          <a:noFill/>
          <a:ln w="34925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运营管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理</a:t>
            </a:r>
            <a:endParaRPr lang="en-US" altLang="zh-CN" sz="1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杨梦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竹，志愿者</a:t>
            </a:r>
            <a:endParaRPr lang="zh-CN" altLang="en-US" sz="1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3145735" name="Straight Connector 28"/>
          <p:cNvCxnSpPr>
            <a:cxnSpLocks/>
          </p:cNvCxnSpPr>
          <p:nvPr/>
        </p:nvCxnSpPr>
        <p:spPr>
          <a:xfrm>
            <a:off x="1419498" y="2268415"/>
            <a:ext cx="3019263" cy="17463"/>
          </a:xfrm>
          <a:prstGeom prst="line">
            <a:avLst/>
          </a:prstGeom>
          <a:ln w="349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6" name="Straight Connector 29"/>
          <p:cNvCxnSpPr>
            <a:cxnSpLocks/>
            <a:endCxn id="1048619" idx="0"/>
          </p:cNvCxnSpPr>
          <p:nvPr/>
        </p:nvCxnSpPr>
        <p:spPr>
          <a:xfrm>
            <a:off x="1410750" y="2268415"/>
            <a:ext cx="0" cy="723134"/>
          </a:xfrm>
          <a:prstGeom prst="line">
            <a:avLst/>
          </a:prstGeom>
          <a:ln w="349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7" name="Straight Connector 33"/>
          <p:cNvCxnSpPr>
            <a:cxnSpLocks/>
          </p:cNvCxnSpPr>
          <p:nvPr/>
        </p:nvCxnSpPr>
        <p:spPr>
          <a:xfrm>
            <a:off x="4438761" y="2268415"/>
            <a:ext cx="0" cy="758262"/>
          </a:xfrm>
          <a:prstGeom prst="line">
            <a:avLst/>
          </a:prstGeom>
          <a:ln w="349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1" name="TextBox 36"/>
          <p:cNvSpPr txBox="1">
            <a:spLocks noChangeArrowheads="1"/>
          </p:cNvSpPr>
          <p:nvPr/>
        </p:nvSpPr>
        <p:spPr bwMode="auto">
          <a:xfrm>
            <a:off x="3877658" y="4000663"/>
            <a:ext cx="1114425" cy="2308225"/>
          </a:xfrm>
          <a:prstGeom prst="rect">
            <a:avLst/>
          </a:prstGeom>
          <a:noFill/>
          <a:ln w="9525">
            <a:solidFill>
              <a:srgbClr val="00B0F0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病患联络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资料收集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数据整理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活动安排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项目申报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信息发布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622" name="TextBox 37"/>
          <p:cNvSpPr txBox="1">
            <a:spLocks noChangeArrowheads="1"/>
          </p:cNvSpPr>
          <p:nvPr/>
        </p:nvSpPr>
        <p:spPr bwMode="auto">
          <a:xfrm>
            <a:off x="853537" y="3992167"/>
            <a:ext cx="1114425" cy="1570037"/>
          </a:xfrm>
          <a:prstGeom prst="rect">
            <a:avLst/>
          </a:prstGeom>
          <a:noFill/>
          <a:ln w="9525">
            <a:solidFill>
              <a:srgbClr val="00B0F0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年初预算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年末决算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项目结算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报表发布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623" name="TextBox 38"/>
          <p:cNvSpPr txBox="1">
            <a:spLocks noChangeArrowheads="1"/>
          </p:cNvSpPr>
          <p:nvPr/>
        </p:nvSpPr>
        <p:spPr bwMode="auto">
          <a:xfrm>
            <a:off x="2181225" y="2991549"/>
            <a:ext cx="1114408" cy="923330"/>
          </a:xfrm>
          <a:prstGeom prst="rect">
            <a:avLst/>
          </a:prstGeom>
          <a:noFill/>
          <a:ln w="34925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信息发布</a:t>
            </a:r>
            <a:endParaRPr lang="en-US" altLang="zh-CN" sz="1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志愿者</a:t>
            </a:r>
          </a:p>
        </p:txBody>
      </p:sp>
      <p:sp>
        <p:nvSpPr>
          <p:cNvPr id="1048624" name="TextBox 39"/>
          <p:cNvSpPr txBox="1">
            <a:spLocks noChangeArrowheads="1"/>
          </p:cNvSpPr>
          <p:nvPr/>
        </p:nvSpPr>
        <p:spPr bwMode="auto">
          <a:xfrm>
            <a:off x="2191161" y="4020399"/>
            <a:ext cx="1094536" cy="830997"/>
          </a:xfrm>
          <a:prstGeom prst="rect">
            <a:avLst/>
          </a:prstGeom>
          <a:noFill/>
          <a:ln w="9525">
            <a:solidFill>
              <a:srgbClr val="00B0F0"/>
            </a:solidFill>
            <a:prstDash val="dashDot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网页</a:t>
            </a:r>
            <a:endParaRPr lang="en-US" altLang="zh-CN" sz="1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公众号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625" name="TextBox 44"/>
          <p:cNvSpPr txBox="1">
            <a:spLocks noChangeArrowheads="1"/>
          </p:cNvSpPr>
          <p:nvPr/>
        </p:nvSpPr>
        <p:spPr bwMode="auto">
          <a:xfrm>
            <a:off x="5709804" y="1889125"/>
            <a:ext cx="2730811" cy="2677656"/>
          </a:xfrm>
          <a:prstGeom prst="rect">
            <a:avLst/>
          </a:prstGeom>
          <a:noFill/>
          <a:ln w="9525">
            <a:solidFill>
              <a:srgbClr val="00B0F0"/>
            </a:solidFill>
            <a:prstDash val="dashDot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成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员：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理事长：周迎春（患者家属）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副理事长：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崔娅</a:t>
            </a:r>
            <a:r>
              <a:rPr lang="zh-CN" altLang="zh-CN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姬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理事：林志淼（皮肤科专家）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理事：高露娟（皮肤科专家）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理事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：陈劼（造口护理专家）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监事：张娜（患者家属）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3145738" name="Straight Connector 45"/>
          <p:cNvCxnSpPr>
            <a:cxnSpLocks/>
          </p:cNvCxnSpPr>
          <p:nvPr/>
        </p:nvCxnSpPr>
        <p:spPr>
          <a:xfrm>
            <a:off x="3211513" y="1435100"/>
            <a:ext cx="3816350" cy="0"/>
          </a:xfrm>
          <a:prstGeom prst="line">
            <a:avLst/>
          </a:prstGeom>
          <a:ln w="349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9" name="Straight Connector 48"/>
          <p:cNvCxnSpPr>
            <a:cxnSpLocks/>
          </p:cNvCxnSpPr>
          <p:nvPr/>
        </p:nvCxnSpPr>
        <p:spPr>
          <a:xfrm>
            <a:off x="7035800" y="1420813"/>
            <a:ext cx="0" cy="468312"/>
          </a:xfrm>
          <a:prstGeom prst="line">
            <a:avLst/>
          </a:prstGeom>
          <a:ln w="349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6" name="TextBox 21"/>
          <p:cNvSpPr txBox="1">
            <a:spLocks noChangeArrowheads="1"/>
          </p:cNvSpPr>
          <p:nvPr/>
        </p:nvSpPr>
        <p:spPr bwMode="auto">
          <a:xfrm>
            <a:off x="2238715" y="1897321"/>
            <a:ext cx="881973" cy="923330"/>
          </a:xfrm>
          <a:prstGeom prst="rect">
            <a:avLst/>
          </a:prstGeom>
          <a:solidFill>
            <a:schemeClr val="bg1"/>
          </a:solidFill>
          <a:ln w="34925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主任</a:t>
            </a:r>
            <a:endParaRPr lang="en-US" altLang="zh-CN" sz="1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杨梦竹</a:t>
            </a:r>
            <a:endParaRPr lang="zh-CN" altLang="en-US" sz="1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627" name="TextBox 44"/>
          <p:cNvSpPr txBox="1">
            <a:spLocks noChangeArrowheads="1"/>
          </p:cNvSpPr>
          <p:nvPr/>
        </p:nvSpPr>
        <p:spPr bwMode="auto">
          <a:xfrm>
            <a:off x="5709804" y="4718570"/>
            <a:ext cx="2730811" cy="1569660"/>
          </a:xfrm>
          <a:prstGeom prst="rect">
            <a:avLst/>
          </a:prstGeom>
          <a:noFill/>
          <a:ln w="9525">
            <a:solidFill>
              <a:srgbClr val="00B0F0"/>
            </a:solidFill>
            <a:prstDash val="dashDot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志愿者：</a:t>
            </a:r>
            <a:endParaRPr lang="en-US" altLang="zh-CN" sz="1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王顺云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QQ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群管理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鲍程一方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：微信文章</a:t>
            </a:r>
            <a:endParaRPr lang="en-US" altLang="zh-CN" sz="1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其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他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短期志愿者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CN" altLang="en-US" dirty="0"/>
              <a:t>上海市</a:t>
            </a:r>
            <a:r>
              <a:rPr altLang="zh-CN" dirty="0"/>
              <a:t>2016</a:t>
            </a:r>
            <a:r>
              <a:rPr lang="zh-CN" altLang="en-US" dirty="0"/>
              <a:t>年第一</a:t>
            </a:r>
            <a:r>
              <a:rPr lang="zh-CN" altLang="en-US" dirty="0" smtClean="0"/>
              <a:t>批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非</a:t>
            </a:r>
            <a:r>
              <a:rPr lang="zh-CN" altLang="en-US" dirty="0"/>
              <a:t>营利组织免税资格认</a:t>
            </a:r>
            <a:r>
              <a:rPr lang="zh-CN" altLang="en-US" dirty="0" smtClean="0"/>
              <a:t>定</a:t>
            </a:r>
            <a:endParaRPr lang="zh-CN" altLang="en-US" dirty="0"/>
          </a:p>
        </p:txBody>
      </p:sp>
      <p:pic>
        <p:nvPicPr>
          <p:cNvPr id="16387" name="内容占位符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088" y="1446213"/>
            <a:ext cx="3394075" cy="4525962"/>
          </a:xfrm>
        </p:spPr>
      </p:pic>
      <p:pic>
        <p:nvPicPr>
          <p:cNvPr id="16388" name="内容占位符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1446213"/>
            <a:ext cx="3394075" cy="4525962"/>
          </a:xfrm>
        </p:spPr>
      </p:pic>
      <p:sp>
        <p:nvSpPr>
          <p:cNvPr id="2" name="Rectangle 1"/>
          <p:cNvSpPr/>
          <p:nvPr/>
        </p:nvSpPr>
        <p:spPr>
          <a:xfrm>
            <a:off x="5742868" y="347582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商标注册</a:t>
            </a:r>
          </a:p>
        </p:txBody>
      </p:sp>
    </p:spTree>
    <p:extLst>
      <p:ext uri="{BB962C8B-B14F-4D97-AF65-F5344CB8AC3E}">
        <p14:creationId xmlns:p14="http://schemas.microsoft.com/office/powerpoint/2010/main" val="341524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提供什么服务？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患者资源</a:t>
            </a:r>
            <a:endParaRPr lang="zh-CN" altLang="en-US" dirty="0"/>
          </a:p>
        </p:txBody>
      </p:sp>
      <p:pic>
        <p:nvPicPr>
          <p:cNvPr id="2097163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38" y="1233856"/>
            <a:ext cx="6867525" cy="47640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U 2011">
  <a:themeElements>
    <a:clrScheme name="ALU 2011 1">
      <a:dk1>
        <a:srgbClr val="000000"/>
      </a:dk1>
      <a:lt1>
        <a:srgbClr val="FFFFFF"/>
      </a:lt1>
      <a:dk2>
        <a:srgbClr val="6950A1"/>
      </a:dk2>
      <a:lt2>
        <a:srgbClr val="CF0072"/>
      </a:lt2>
      <a:accent1>
        <a:srgbClr val="FFC828"/>
      </a:accent1>
      <a:accent2>
        <a:srgbClr val="34B233"/>
      </a:accent2>
      <a:accent3>
        <a:srgbClr val="FFFFFF"/>
      </a:accent3>
      <a:accent4>
        <a:srgbClr val="000000"/>
      </a:accent4>
      <a:accent5>
        <a:srgbClr val="FFE0AC"/>
      </a:accent5>
      <a:accent6>
        <a:srgbClr val="2EA12D"/>
      </a:accent6>
      <a:hlink>
        <a:srgbClr val="412D5D"/>
      </a:hlink>
      <a:folHlink>
        <a:srgbClr val="00B2A9"/>
      </a:folHlink>
    </a:clrScheme>
    <a:fontScheme name="ALU 201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U 2011 1">
        <a:dk1>
          <a:srgbClr val="000000"/>
        </a:dk1>
        <a:lt1>
          <a:srgbClr val="FFFFFF"/>
        </a:lt1>
        <a:dk2>
          <a:srgbClr val="6950A1"/>
        </a:dk2>
        <a:lt2>
          <a:srgbClr val="CF0072"/>
        </a:lt2>
        <a:accent1>
          <a:srgbClr val="FFC828"/>
        </a:accent1>
        <a:accent2>
          <a:srgbClr val="34B233"/>
        </a:accent2>
        <a:accent3>
          <a:srgbClr val="FFFFFF"/>
        </a:accent3>
        <a:accent4>
          <a:srgbClr val="000000"/>
        </a:accent4>
        <a:accent5>
          <a:srgbClr val="FFE0AC"/>
        </a:accent5>
        <a:accent6>
          <a:srgbClr val="2EA12D"/>
        </a:accent6>
        <a:hlink>
          <a:srgbClr val="412D5D"/>
        </a:hlink>
        <a:folHlink>
          <a:srgbClr val="00B2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U 2011 2">
        <a:dk1>
          <a:srgbClr val="000000"/>
        </a:dk1>
        <a:lt1>
          <a:srgbClr val="FFFFFF"/>
        </a:lt1>
        <a:dk2>
          <a:srgbClr val="6950A1"/>
        </a:dk2>
        <a:lt2>
          <a:srgbClr val="A51140"/>
        </a:lt2>
        <a:accent1>
          <a:srgbClr val="FFC828"/>
        </a:accent1>
        <a:accent2>
          <a:srgbClr val="34B233"/>
        </a:accent2>
        <a:accent3>
          <a:srgbClr val="FFFFFF"/>
        </a:accent3>
        <a:accent4>
          <a:srgbClr val="000000"/>
        </a:accent4>
        <a:accent5>
          <a:srgbClr val="FFE0AC"/>
        </a:accent5>
        <a:accent6>
          <a:srgbClr val="2EA12D"/>
        </a:accent6>
        <a:hlink>
          <a:srgbClr val="412D5D"/>
        </a:hlink>
        <a:folHlink>
          <a:srgbClr val="00B2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1814</Words>
  <Application>Microsoft Office PowerPoint</Application>
  <PresentationFormat>On-screen Show (4:3)</PresentationFormat>
  <Paragraphs>124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Geneva</vt:lpstr>
      <vt:lpstr>ＭＳ Ｐゴシック</vt:lpstr>
      <vt:lpstr>ＭＳ Ｐゴシック</vt:lpstr>
      <vt:lpstr>宋体</vt:lpstr>
      <vt:lpstr>微软雅黑</vt:lpstr>
      <vt:lpstr>Arial</vt:lpstr>
      <vt:lpstr>Calibri</vt:lpstr>
      <vt:lpstr>Tahoma</vt:lpstr>
      <vt:lpstr>ALU 2011</vt:lpstr>
      <vt:lpstr>周迎春 2017年10月</vt:lpstr>
      <vt:lpstr>目录</vt:lpstr>
      <vt:lpstr>谁是蝴蝶宝贝?</vt:lpstr>
      <vt:lpstr>在中心登记的患者数量</vt:lpstr>
      <vt:lpstr>为什么成立蝴蝶宝贝关爱中心?</vt:lpstr>
      <vt:lpstr>关爱中心历程</vt:lpstr>
      <vt:lpstr>关爱中心组织结构</vt:lpstr>
      <vt:lpstr>上海市2016年第一批 非营利组织免税资格认定</vt:lpstr>
      <vt:lpstr>提供什么服务？ – 患者资源</vt:lpstr>
      <vt:lpstr>不足和困难</vt:lpstr>
      <vt:lpstr>我们的优势</vt:lpstr>
      <vt:lpstr>这是影响医保政策的最佳时期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</dc:creator>
  <cp:lastModifiedBy>ZHOU Yingchun</cp:lastModifiedBy>
  <cp:revision>26</cp:revision>
  <dcterms:created xsi:type="dcterms:W3CDTF">2011-01-31T06:08:10Z</dcterms:created>
  <dcterms:modified xsi:type="dcterms:W3CDTF">2017-10-27T16:37:27Z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Spencer, Houston</vt:lpwstr>
  </property>
  <property fmtid="{D5CDD505-2E9C-101B-9397-08002B2CF9AE}" pid="3" name="ContentType">
    <vt:lpwstr>Document</vt:lpwstr>
  </property>
</Properties>
</file>