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3"/>
  </p:notesMasterIdLst>
  <p:sldIdLst>
    <p:sldId id="268" r:id="rId2"/>
    <p:sldId id="269" r:id="rId3"/>
    <p:sldId id="316" r:id="rId4"/>
    <p:sldId id="279" r:id="rId5"/>
    <p:sldId id="284" r:id="rId6"/>
    <p:sldId id="299" r:id="rId7"/>
    <p:sldId id="310" r:id="rId8"/>
    <p:sldId id="317" r:id="rId9"/>
    <p:sldId id="318" r:id="rId10"/>
    <p:sldId id="319" r:id="rId11"/>
    <p:sldId id="297" r:id="rId12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522" autoAdjust="0"/>
  </p:normalViewPr>
  <p:slideViewPr>
    <p:cSldViewPr>
      <p:cViewPr varScale="1">
        <p:scale>
          <a:sx n="89" d="100"/>
          <a:sy n="89" d="100"/>
        </p:scale>
        <p:origin x="132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Total (%) patients with</a:t>
            </a:r>
            <a:r>
              <a:rPr lang="en-US" sz="1200" b="1" baseline="0" dirty="0"/>
              <a:t> &gt;40% reduction of blister no. after the intervention and after the follow-up for both years </a:t>
            </a:r>
            <a:endParaRPr lang="en-US" sz="12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011846866446021"/>
          <c:y val="0.1877969980314963"/>
          <c:w val="0.84988156167979045"/>
          <c:h val="0.629000492125984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Diacerein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T4/T12</c:v>
                </c:pt>
                <c:pt idx="1">
                  <c:v>T7/T15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7E-4401-A73E-6618A679CA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19C-4042-B2F5-AD43CFB53B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T4/T12</c:v>
                </c:pt>
                <c:pt idx="1">
                  <c:v>T7/T15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18</c:v>
                </c:pt>
                <c:pt idx="1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07E-4401-A73E-6618A679CA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200712"/>
        <c:axId val="345199144"/>
      </c:barChart>
      <c:catAx>
        <c:axId val="345200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199144"/>
        <c:crosses val="autoZero"/>
        <c:auto val="1"/>
        <c:lblAlgn val="ctr"/>
        <c:lblOffset val="100"/>
        <c:noMultiLvlLbl val="0"/>
      </c:catAx>
      <c:valAx>
        <c:axId val="345199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200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FD8F0-77E3-4713-B04C-436DCC954F49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2F598-35C1-44DC-8A01-7732E8F135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39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F598-35C1-44DC-8A01-7732E8F1359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641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F598-35C1-44DC-8A01-7732E8F1359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086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F598-35C1-44DC-8A01-7732E8F1359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2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7" y="692647"/>
            <a:ext cx="7828093" cy="58326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dirty="0" smtClean="0">
                <a:cs typeface="Arial" panose="020B0604020202020204" pitchFamily="34" charset="0"/>
              </a:rPr>
              <a:t>2015/08/20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  <p:sp>
        <p:nvSpPr>
          <p:cNvPr id="9" name="日期版面配置區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en-US" altLang="zh-TW" smtClean="0">
                <a:latin typeface="+mn-lt"/>
              </a:rPr>
              <a:t>2015/08/20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none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022800"/>
            <a:ext cx="752400" cy="622800"/>
          </a:xfrm>
          <a:prstGeom prst="rect">
            <a:avLst/>
          </a:prstGeom>
        </p:spPr>
      </p:pic>
      <p:pic>
        <p:nvPicPr>
          <p:cNvPr id="11" name="圖片 10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95"/>
          <a:stretch/>
        </p:blipFill>
        <p:spPr>
          <a:xfrm>
            <a:off x="943200" y="6480000"/>
            <a:ext cx="1468800" cy="1800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圖片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2015/08/20</a:t>
            </a:r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1603"/>
          <a:stretch/>
        </p:blipFill>
        <p:spPr>
          <a:xfrm>
            <a:off x="190225" y="6021288"/>
            <a:ext cx="752737" cy="62103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" y="6479797"/>
            <a:ext cx="1468798" cy="1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101845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rgbClr val="FFFFFF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en-US" altLang="zh-TW" dirty="0" smtClean="0">
                <a:cs typeface="Arial" panose="020B0604020202020204" pitchFamily="34" charset="0"/>
              </a:rPr>
              <a:t>2015/08/20</a:t>
            </a:r>
            <a:endParaRPr lang="zh-TW" altLang="en-US" dirty="0"/>
          </a:p>
        </p:txBody>
      </p:sp>
      <p:sp>
        <p:nvSpPr>
          <p:cNvPr id="9" name="文字方塊 11"/>
          <p:cNvSpPr txBox="1"/>
          <p:nvPr userDrawn="1"/>
        </p:nvSpPr>
        <p:spPr>
          <a:xfrm>
            <a:off x="7812504" y="6505299"/>
            <a:ext cx="1296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sz="1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lang="zh-TW" altLang="en-US" sz="1400" b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532440" y="17999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6C111F64-B5E0-49A4-A105-0B3C9D95E65F}" type="slidenum">
              <a:rPr lang="en-US" sz="1400" baseline="0" smtClean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pPr algn="ctr"/>
              <a:t>‹#›</a:t>
            </a:fld>
            <a:endParaRPr lang="en-US" sz="1400" baseline="0" dirty="0">
              <a:solidFill>
                <a:schemeClr val="bg1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Arial" panose="020B0604020202020204" pitchFamily="34" charset="0"/>
          <a:ea typeface="標楷體" panose="03000509000000000000" pitchFamily="65" charset="-12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47700" y="1573783"/>
            <a:ext cx="7848600" cy="1927225"/>
          </a:xfrm>
        </p:spPr>
        <p:txBody>
          <a:bodyPr anchor="ctr"/>
          <a:lstStyle/>
          <a:p>
            <a:pPr algn="ctr"/>
            <a:r>
              <a:rPr lang="zh-CN" altLang="en-US" sz="4000" dirty="0"/>
              <a:t>安成生物科技</a:t>
            </a:r>
            <a:r>
              <a:rPr lang="zh-CN" altLang="en-US" sz="4000" dirty="0" smtClean="0"/>
              <a:t>在</a:t>
            </a:r>
            <a:r>
              <a:rPr lang="zh-TW" altLang="en-US" sz="4000" dirty="0"/>
              <a:t>大疱性表皮松解</a:t>
            </a:r>
            <a:r>
              <a:rPr lang="zh-TW" altLang="en-US" sz="4000" dirty="0" smtClean="0"/>
              <a:t>症</a:t>
            </a:r>
            <a:r>
              <a:rPr lang="zh-CN" altLang="en-US" sz="4000" dirty="0"/>
              <a:t>的药</a:t>
            </a:r>
            <a:r>
              <a:rPr lang="zh-CN" altLang="en-US" sz="4000" dirty="0"/>
              <a:t>物发展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92696" y="3789040"/>
            <a:ext cx="7558608" cy="1900808"/>
          </a:xfrm>
        </p:spPr>
        <p:txBody>
          <a:bodyPr anchor="ctr">
            <a:no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dirty="0"/>
              <a:t>蔡承恩 医师</a:t>
            </a:r>
            <a:r>
              <a:rPr lang="en-US" altLang="zh-TW" dirty="0" smtClean="0"/>
              <a:t>, </a:t>
            </a:r>
            <a:r>
              <a:rPr lang="zh-TW" altLang="en-US" dirty="0"/>
              <a:t>博士</a:t>
            </a:r>
            <a:endParaRPr lang="en-US" altLang="zh-TW" dirty="0" smtClean="0"/>
          </a:p>
          <a:p>
            <a:pPr algn="ctr">
              <a:spcBef>
                <a:spcPts val="600"/>
              </a:spcBef>
            </a:pPr>
            <a:r>
              <a:rPr lang="zh-TW" altLang="en-US" dirty="0"/>
              <a:t>安成生物科技股份有限公司</a:t>
            </a:r>
            <a:endParaRPr lang="en-US" altLang="zh-TW" dirty="0" smtClean="0"/>
          </a:p>
          <a:p>
            <a:pPr algn="ctr">
              <a:spcBef>
                <a:spcPts val="600"/>
              </a:spcBef>
            </a:pPr>
            <a:r>
              <a:rPr lang="en-US" altLang="zh-TW" dirty="0" smtClean="0"/>
              <a:t>TWi </a:t>
            </a:r>
            <a:r>
              <a:rPr lang="en-US" altLang="zh-TW" dirty="0"/>
              <a:t>Biotechnology, Inc.</a:t>
            </a:r>
            <a:endParaRPr lang="en-US" altLang="zh-TW" dirty="0" smtClean="0"/>
          </a:p>
          <a:p>
            <a:pPr algn="ctr">
              <a:spcBef>
                <a:spcPts val="600"/>
              </a:spcBef>
            </a:pPr>
            <a:r>
              <a:rPr lang="en-US" altLang="zh-TW" dirty="0" smtClean="0"/>
              <a:t>2017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28</a:t>
            </a:r>
            <a:r>
              <a:rPr lang="zh-TW" altLang="en-US" dirty="0" smtClean="0"/>
              <a:t>日</a:t>
            </a:r>
            <a:endParaRPr lang="en-US" dirty="0"/>
          </a:p>
        </p:txBody>
      </p:sp>
      <p:pic>
        <p:nvPicPr>
          <p:cNvPr id="4" name="Picture 3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08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总结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zh-TW" altLang="en-US" dirty="0" smtClean="0"/>
              <a:t>二期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IIb</a:t>
            </a:r>
            <a:r>
              <a:rPr lang="en-US" altLang="zh-TW" dirty="0" smtClean="0"/>
              <a:t>) </a:t>
            </a:r>
            <a:r>
              <a:rPr lang="zh-TW" altLang="en-US" dirty="0" smtClean="0"/>
              <a:t>临床试验結果顯示：</a:t>
            </a:r>
            <a:r>
              <a:rPr lang="en-US" altLang="zh-TW" dirty="0" smtClean="0"/>
              <a:t> </a:t>
            </a:r>
            <a:r>
              <a:rPr lang="zh-TW" altLang="en-US" dirty="0" smtClean="0"/>
              <a:t>外用的 </a:t>
            </a:r>
            <a:r>
              <a:rPr lang="en-US" altLang="zh-TW" dirty="0" smtClean="0"/>
              <a:t>AC-203 </a:t>
            </a:r>
            <a:r>
              <a:rPr lang="zh-CN" altLang="en-US" dirty="0" smtClean="0"/>
              <a:t>用</a:t>
            </a:r>
            <a:r>
              <a:rPr lang="zh-CN" altLang="en-US" dirty="0"/>
              <a:t>于</a:t>
            </a:r>
            <a:r>
              <a:rPr lang="zh-CN" altLang="en-US" dirty="0">
                <a:solidFill>
                  <a:srgbClr val="FF0000"/>
                </a:solidFill>
              </a:rPr>
              <a:t>泛发严重性单纯型</a:t>
            </a:r>
            <a:r>
              <a:rPr lang="zh-CN" altLang="en-US" dirty="0"/>
              <a:t>的 </a:t>
            </a:r>
            <a:r>
              <a:rPr lang="en-US" altLang="zh-CN" dirty="0"/>
              <a:t>EB </a:t>
            </a:r>
            <a:r>
              <a:rPr lang="zh-CN" altLang="en-US" dirty="0"/>
              <a:t>病人</a:t>
            </a:r>
            <a:r>
              <a:rPr lang="zh-CN" altLang="en-US" dirty="0" smtClean="0"/>
              <a:t>，能</a:t>
            </a:r>
            <a:r>
              <a:rPr lang="zh-CN" altLang="en-US" dirty="0"/>
              <a:t>显著减</a:t>
            </a:r>
            <a:r>
              <a:rPr lang="zh-CN" altLang="en-US" dirty="0" smtClean="0"/>
              <a:t>少其</a:t>
            </a:r>
            <a:r>
              <a:rPr lang="zh-CN" altLang="en-US" dirty="0"/>
              <a:t>水疱形</a:t>
            </a:r>
            <a:r>
              <a:rPr lang="zh-CN" altLang="en-US" dirty="0" smtClean="0"/>
              <a:t>成</a:t>
            </a:r>
            <a:r>
              <a:rPr lang="zh-TW" altLang="en-US" dirty="0" smtClean="0"/>
              <a:t>，</a:t>
            </a:r>
            <a:r>
              <a:rPr lang="zh-CN" altLang="en-US" dirty="0" smtClean="0"/>
              <a:t>且</a:t>
            </a:r>
            <a:r>
              <a:rPr lang="zh-CN" altLang="en-US" dirty="0"/>
              <a:t>有良好的安全</a:t>
            </a:r>
            <a:r>
              <a:rPr lang="zh-CN" altLang="en-US" dirty="0" smtClean="0"/>
              <a:t>性</a:t>
            </a:r>
            <a:r>
              <a:rPr lang="zh-TW" altLang="en-US" dirty="0" smtClean="0"/>
              <a:t>。</a:t>
            </a:r>
            <a:endParaRPr lang="zh-CN" altLang="en-US" dirty="0"/>
          </a:p>
          <a:p>
            <a:pPr>
              <a:spcBef>
                <a:spcPts val="1200"/>
              </a:spcBef>
            </a:pPr>
            <a:r>
              <a:rPr lang="zh-CN" altLang="en-US" dirty="0"/>
              <a:t>评估 </a:t>
            </a:r>
            <a:r>
              <a:rPr lang="en-US" altLang="zh-CN" dirty="0"/>
              <a:t>AC-203 </a:t>
            </a:r>
            <a:r>
              <a:rPr lang="zh-CN" altLang="en-US" dirty="0"/>
              <a:t>用于</a:t>
            </a:r>
            <a:r>
              <a:rPr lang="zh-CN" altLang="en-US" dirty="0">
                <a:solidFill>
                  <a:srgbClr val="FF0000"/>
                </a:solidFill>
              </a:rPr>
              <a:t>所有的单纯型</a:t>
            </a:r>
            <a:r>
              <a:rPr lang="zh-CN" altLang="en-US" dirty="0"/>
              <a:t> </a:t>
            </a:r>
            <a:r>
              <a:rPr lang="en-US" altLang="zh-CN" dirty="0"/>
              <a:t>EB </a:t>
            </a:r>
            <a:r>
              <a:rPr lang="zh-CN" altLang="en-US" dirty="0"/>
              <a:t>的关键试</a:t>
            </a:r>
            <a:r>
              <a:rPr lang="zh-CN" altLang="en-US" dirty="0" smtClean="0"/>
              <a:t>验在</a:t>
            </a:r>
            <a:r>
              <a:rPr lang="zh-CN" altLang="en-US" dirty="0"/>
              <a:t>美国、欧洲、以色列、澳洲执</a:t>
            </a:r>
            <a:r>
              <a:rPr lang="zh-CN" altLang="en-US" dirty="0" smtClean="0"/>
              <a:t>行</a:t>
            </a:r>
            <a:r>
              <a:rPr lang="zh-TW" altLang="en-US" dirty="0"/>
              <a:t>，已</a:t>
            </a:r>
            <a:r>
              <a:rPr lang="zh-TW" altLang="en-US" dirty="0" smtClean="0"/>
              <a:t>于 </a:t>
            </a:r>
            <a:r>
              <a:rPr lang="en-US" altLang="zh-CN" dirty="0" smtClean="0"/>
              <a:t>2017 </a:t>
            </a:r>
            <a:r>
              <a:rPr lang="zh-CN" altLang="en-US" dirty="0"/>
              <a:t>年 </a:t>
            </a:r>
            <a:r>
              <a:rPr lang="en-US" altLang="zh-CN" dirty="0"/>
              <a:t>5 </a:t>
            </a:r>
            <a:r>
              <a:rPr lang="zh-CN" altLang="en-US" dirty="0"/>
              <a:t>月开始收</a:t>
            </a:r>
            <a:r>
              <a:rPr lang="zh-CN" altLang="en-US" dirty="0" smtClean="0"/>
              <a:t>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spcBef>
                <a:spcPts val="1200"/>
              </a:spcBef>
            </a:pPr>
            <a:r>
              <a:rPr lang="zh-CN" altLang="en-US" dirty="0" smtClean="0"/>
              <a:t>安成生技即将在台湾执行二期试验</a:t>
            </a:r>
            <a:r>
              <a:rPr lang="zh-TW" altLang="en-US" dirty="0" smtClean="0"/>
              <a:t>，以评估</a:t>
            </a:r>
            <a:r>
              <a:rPr lang="zh-CN" altLang="en-US" dirty="0" smtClean="0"/>
              <a:t> </a:t>
            </a:r>
            <a:r>
              <a:rPr lang="en-US" altLang="zh-CN" dirty="0"/>
              <a:t>AC-203 </a:t>
            </a:r>
            <a:r>
              <a:rPr lang="zh-CN" altLang="en-US" dirty="0"/>
              <a:t>用于</a:t>
            </a:r>
            <a:r>
              <a:rPr lang="zh-CN" altLang="en-US" dirty="0">
                <a:solidFill>
                  <a:srgbClr val="FF0000"/>
                </a:solidFill>
              </a:rPr>
              <a:t>所有类型</a:t>
            </a:r>
            <a:r>
              <a:rPr lang="zh-CN" altLang="en-US" dirty="0"/>
              <a:t>的 </a:t>
            </a:r>
            <a:r>
              <a:rPr lang="en-US" altLang="zh-CN" dirty="0"/>
              <a:t>EB </a:t>
            </a:r>
            <a:r>
              <a:rPr lang="zh-TW" altLang="en-US" dirty="0" smtClean="0"/>
              <a:t>（包含营</a:t>
            </a:r>
            <a:r>
              <a:rPr lang="zh-TW" altLang="en-US" dirty="0"/>
              <a:t>养不良</a:t>
            </a:r>
            <a:r>
              <a:rPr lang="zh-TW" altLang="en-US" dirty="0" smtClean="0"/>
              <a:t>型</a:t>
            </a:r>
            <a:r>
              <a:rPr lang="zh-TW" altLang="en-US" dirty="0"/>
              <a:t>、</a:t>
            </a:r>
            <a:r>
              <a:rPr lang="zh-TW" altLang="en-US" dirty="0" smtClean="0"/>
              <a:t>交</a:t>
            </a:r>
            <a:r>
              <a:rPr lang="zh-TW" altLang="en-US" dirty="0"/>
              <a:t>界型</a:t>
            </a:r>
            <a:r>
              <a:rPr lang="zh-TW" altLang="en-US" dirty="0" smtClean="0"/>
              <a:t>及</a:t>
            </a:r>
            <a:r>
              <a:rPr lang="zh-TW" altLang="en-US" dirty="0"/>
              <a:t>单纯</a:t>
            </a:r>
            <a:r>
              <a:rPr lang="zh-TW" altLang="en-US" dirty="0" smtClean="0"/>
              <a:t>型）</a:t>
            </a:r>
            <a:r>
              <a:rPr lang="zh-CN" altLang="en-US" dirty="0" smtClean="0"/>
              <a:t>病</a:t>
            </a:r>
            <a:r>
              <a:rPr lang="zh-CN" altLang="en-US" dirty="0"/>
              <a:t>人，减少其水疱形成的疗效及安全</a:t>
            </a:r>
            <a:r>
              <a:rPr lang="zh-CN" altLang="en-US" dirty="0" smtClean="0"/>
              <a:t>性</a:t>
            </a:r>
            <a:r>
              <a:rPr lang="zh-TW" altLang="en-US" dirty="0" smtClean="0"/>
              <a:t>。</a:t>
            </a:r>
            <a:endParaRPr lang="zh-CN" alt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370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感谢聆</a:t>
            </a:r>
            <a:r>
              <a:rPr lang="zh-CN" altLang="en-US" sz="4800" dirty="0" smtClean="0"/>
              <a:t>听</a:t>
            </a:r>
            <a:r>
              <a:rPr lang="zh-TW" altLang="en-US" sz="4800" dirty="0" smtClean="0"/>
              <a:t>，</a:t>
            </a:r>
            <a:r>
              <a:rPr lang="zh-CN" altLang="en-US" sz="4800" dirty="0" smtClean="0"/>
              <a:t>敬</a:t>
            </a:r>
            <a:r>
              <a:rPr lang="zh-CN" altLang="en-US" sz="4800" dirty="0"/>
              <a:t>请指</a:t>
            </a:r>
            <a:r>
              <a:rPr lang="zh-CN" altLang="en-US" sz="4800" dirty="0" smtClean="0"/>
              <a:t>教</a:t>
            </a:r>
            <a:r>
              <a:rPr lang="zh-TW" altLang="en-US" sz="4800" dirty="0" smtClean="0"/>
              <a:t>。</a:t>
            </a:r>
            <a:endParaRPr lang="en-US" sz="4800" dirty="0"/>
          </a:p>
        </p:txBody>
      </p:sp>
      <p:pic>
        <p:nvPicPr>
          <p:cNvPr id="3" name="Picture 2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248472"/>
          </a:xfrm>
        </p:spPr>
        <p:txBody>
          <a:bodyPr>
            <a:noAutofit/>
          </a:bodyPr>
          <a:lstStyle/>
          <a:p>
            <a:r>
              <a:rPr lang="zh-CN" altLang="en-US" sz="2600" dirty="0" smtClean="0"/>
              <a:t>总</a:t>
            </a:r>
            <a:r>
              <a:rPr lang="zh-CN" altLang="en-US" sz="2600" dirty="0"/>
              <a:t>部位于台北的临床研发阶段新药开发公</a:t>
            </a:r>
            <a:r>
              <a:rPr lang="zh-CN" altLang="en-US" sz="2600" dirty="0" smtClean="0"/>
              <a:t>司</a:t>
            </a:r>
            <a:endParaRPr lang="en-US" altLang="zh-CN" sz="2600" dirty="0" smtClean="0"/>
          </a:p>
          <a:p>
            <a:r>
              <a:rPr lang="zh-TW" altLang="en-US" sz="2600" dirty="0"/>
              <a:t>于</a:t>
            </a:r>
            <a:r>
              <a:rPr lang="en-US" altLang="zh-TW" sz="2600" dirty="0"/>
              <a:t>2010</a:t>
            </a:r>
            <a:r>
              <a:rPr lang="zh-TW" altLang="en-US" sz="2600" dirty="0"/>
              <a:t>年</a:t>
            </a:r>
            <a:r>
              <a:rPr lang="en-US" altLang="zh-TW" sz="2600" dirty="0"/>
              <a:t>7</a:t>
            </a:r>
            <a:r>
              <a:rPr lang="zh-TW" altLang="en-US" sz="2600" dirty="0"/>
              <a:t>月成</a:t>
            </a:r>
            <a:r>
              <a:rPr lang="zh-TW" altLang="en-US" sz="2600" dirty="0" smtClean="0"/>
              <a:t>立</a:t>
            </a:r>
            <a:endParaRPr lang="en-US" altLang="zh-TW" sz="2600" dirty="0" smtClean="0"/>
          </a:p>
          <a:p>
            <a:r>
              <a:rPr lang="zh-TW" altLang="en-US" sz="2600" dirty="0"/>
              <a:t>母公司</a:t>
            </a:r>
            <a:r>
              <a:rPr lang="zh-TW" altLang="en-US" sz="2600" dirty="0" smtClean="0"/>
              <a:t>是</a:t>
            </a:r>
            <a:r>
              <a:rPr lang="zh-CN" altLang="en-US" sz="2600" dirty="0"/>
              <a:t>安成国际药</a:t>
            </a:r>
            <a:r>
              <a:rPr lang="zh-CN" altLang="en-US" sz="2600" dirty="0" smtClean="0"/>
              <a:t>业 </a:t>
            </a:r>
            <a:r>
              <a:rPr lang="en-US" altLang="zh-CN" sz="2600" dirty="0" smtClean="0"/>
              <a:t>(</a:t>
            </a:r>
            <a:r>
              <a:rPr lang="en-US" sz="2600" dirty="0" smtClean="0"/>
              <a:t>TWi </a:t>
            </a:r>
            <a:r>
              <a:rPr lang="en-US" sz="2600" dirty="0"/>
              <a:t>Pharmaceuticals, </a:t>
            </a:r>
            <a:r>
              <a:rPr lang="en-US" sz="2600" dirty="0" smtClean="0"/>
              <a:t>Inc.</a:t>
            </a:r>
            <a:r>
              <a:rPr lang="en-US" sz="2600" dirty="0"/>
              <a:t>)</a:t>
            </a:r>
            <a:endParaRPr lang="en-US" sz="2600" dirty="0" smtClean="0"/>
          </a:p>
          <a:p>
            <a:r>
              <a:rPr lang="zh-CN" altLang="en-US" sz="2600" dirty="0"/>
              <a:t>致力于开发与先天免疫系统相关疾病的治疗药物，包</a:t>
            </a:r>
            <a:r>
              <a:rPr lang="zh-CN" altLang="en-US" sz="2600" dirty="0" smtClean="0"/>
              <a:t>括</a:t>
            </a:r>
            <a:r>
              <a:rPr lang="zh-CN" altLang="en-US" sz="2600" dirty="0"/>
              <a:t>皮</a:t>
            </a:r>
            <a:r>
              <a:rPr lang="zh-CN" altLang="en-US" sz="2600" dirty="0" smtClean="0"/>
              <a:t>肤</a:t>
            </a:r>
            <a:r>
              <a:rPr lang="zh-CN" altLang="en-US" sz="2600" dirty="0"/>
              <a:t>、</a:t>
            </a:r>
            <a:r>
              <a:rPr lang="zh-CN" altLang="en-US" sz="2600" dirty="0" smtClean="0"/>
              <a:t>糖</a:t>
            </a:r>
            <a:r>
              <a:rPr lang="zh-CN" altLang="en-US" sz="2600" dirty="0"/>
              <a:t>尿病、痛风、眼</a:t>
            </a:r>
            <a:r>
              <a:rPr lang="zh-CN" altLang="en-US" sz="2600" dirty="0" smtClean="0"/>
              <a:t>科等领域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r>
              <a:rPr lang="zh-CN" altLang="en-US" sz="2600" dirty="0"/>
              <a:t>经营目标为</a:t>
            </a:r>
            <a:r>
              <a:rPr lang="zh-CN" altLang="en-US" sz="2600" dirty="0" smtClean="0"/>
              <a:t>满</a:t>
            </a:r>
            <a:r>
              <a:rPr lang="zh-CN" altLang="en-US" sz="2600" dirty="0"/>
              <a:t>足目前尚未有良好医药或新兴医药的需求，例如严重的罕见疾</a:t>
            </a:r>
            <a:r>
              <a:rPr lang="zh-CN" altLang="en-US" sz="2600" dirty="0" smtClean="0"/>
              <a:t>病</a:t>
            </a:r>
            <a:r>
              <a:rPr lang="zh-TW" altLang="en-US" sz="2600" dirty="0" smtClean="0"/>
              <a:t>。</a:t>
            </a:r>
            <a:endParaRPr lang="en-US" sz="2600" dirty="0" smtClean="0"/>
          </a:p>
          <a:p>
            <a:r>
              <a:rPr lang="zh-TW" altLang="en-US" sz="2600" dirty="0"/>
              <a:t>经营策</a:t>
            </a:r>
            <a:r>
              <a:rPr lang="zh-TW" altLang="en-US" sz="2600" dirty="0" smtClean="0"/>
              <a:t>略：</a:t>
            </a:r>
            <a:r>
              <a:rPr lang="zh-TW" altLang="en-US" sz="2600" dirty="0" smtClean="0">
                <a:solidFill>
                  <a:srgbClr val="FF0000"/>
                </a:solidFill>
              </a:rPr>
              <a:t>药</a:t>
            </a:r>
            <a:r>
              <a:rPr lang="zh-TW" altLang="en-US" sz="2600" dirty="0">
                <a:solidFill>
                  <a:srgbClr val="FF0000"/>
                </a:solidFill>
              </a:rPr>
              <a:t>物重新定</a:t>
            </a:r>
            <a:r>
              <a:rPr lang="zh-TW" altLang="en-US" sz="2600" dirty="0" smtClean="0">
                <a:solidFill>
                  <a:srgbClr val="FF0000"/>
                </a:solidFill>
              </a:rPr>
              <a:t>位 </a:t>
            </a:r>
            <a:r>
              <a:rPr lang="en-US" altLang="zh-TW" sz="2600" dirty="0" smtClean="0">
                <a:solidFill>
                  <a:srgbClr val="FF0000"/>
                </a:solidFill>
              </a:rPr>
              <a:t>(</a:t>
            </a:r>
            <a:r>
              <a:rPr lang="en-US" sz="2600" dirty="0">
                <a:solidFill>
                  <a:srgbClr val="FF0000"/>
                </a:solidFill>
              </a:rPr>
              <a:t>drug repositioning</a:t>
            </a:r>
            <a:r>
              <a:rPr lang="en-US" altLang="zh-TW" sz="2600" dirty="0">
                <a:solidFill>
                  <a:srgbClr val="FF0000"/>
                </a:solidFill>
              </a:rPr>
              <a:t>)</a:t>
            </a:r>
            <a:r>
              <a:rPr lang="zh-TW" altLang="en-US" sz="2600" dirty="0" smtClean="0">
                <a:solidFill>
                  <a:srgbClr val="FF0000"/>
                </a:solidFill>
              </a:rPr>
              <a:t>（旧</a:t>
            </a:r>
            <a:r>
              <a:rPr lang="zh-TW" altLang="en-US" sz="2600" dirty="0">
                <a:solidFill>
                  <a:srgbClr val="FF0000"/>
                </a:solidFill>
              </a:rPr>
              <a:t>药新</a:t>
            </a:r>
            <a:r>
              <a:rPr lang="zh-TW" altLang="en-US" sz="2600" dirty="0" smtClean="0">
                <a:solidFill>
                  <a:srgbClr val="FF0000"/>
                </a:solidFill>
              </a:rPr>
              <a:t>用）</a:t>
            </a:r>
            <a:endParaRPr lang="en-US" altLang="zh-TW" sz="2600" dirty="0" smtClean="0">
              <a:solidFill>
                <a:srgbClr val="FF0000"/>
              </a:solidFill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/>
          <a:lstStyle/>
          <a:p>
            <a:r>
              <a:rPr lang="zh-TW" altLang="en-US" dirty="0"/>
              <a:t>安成生物科技</a:t>
            </a:r>
            <a:endParaRPr lang="en-US" dirty="0"/>
          </a:p>
        </p:txBody>
      </p:sp>
      <p:pic>
        <p:nvPicPr>
          <p:cNvPr id="5" name="Picture 4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3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3"/>
          <p:cNvSpPr>
            <a:spLocks noGrp="1"/>
          </p:cNvSpPr>
          <p:nvPr>
            <p:ph type="title"/>
          </p:nvPr>
        </p:nvSpPr>
        <p:spPr>
          <a:xfrm>
            <a:off x="457200" y="461392"/>
            <a:ext cx="8229600" cy="663352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研发产品线</a:t>
            </a:r>
            <a:endParaRPr lang="en-US" sz="36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960385"/>
              </p:ext>
            </p:extLst>
          </p:nvPr>
        </p:nvGraphicFramePr>
        <p:xfrm>
          <a:off x="1520825" y="1258342"/>
          <a:ext cx="6103938" cy="490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Worksheet" r:id="rId3" imgW="6103687" imgH="4907177" progId="Excel.Sheet.12">
                  <p:embed/>
                </p:oleObj>
              </mc:Choice>
              <mc:Fallback>
                <p:oleObj name="Worksheet" r:id="rId3" imgW="6103687" imgH="49071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0825" y="1258342"/>
                        <a:ext cx="6103938" cy="4906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1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457200" y="548680"/>
            <a:ext cx="8229600" cy="5760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algn="ctr"/>
            <a:r>
              <a:rPr lang="en-US" altLang="zh-TW" sz="3600" dirty="0" smtClean="0"/>
              <a:t>AC-203 </a:t>
            </a:r>
            <a:r>
              <a:rPr lang="zh-TW" altLang="en-US" sz="3600" dirty="0" smtClean="0"/>
              <a:t>二期 </a:t>
            </a:r>
            <a:r>
              <a:rPr lang="en-US" altLang="zh-TW" sz="3600" dirty="0"/>
              <a:t>(IIb</a:t>
            </a:r>
            <a:r>
              <a:rPr lang="en-US" altLang="zh-TW" sz="3600" dirty="0" smtClean="0"/>
              <a:t>) </a:t>
            </a:r>
            <a:r>
              <a:rPr lang="zh-TW" altLang="en-US" sz="3600" dirty="0" smtClean="0"/>
              <a:t>临</a:t>
            </a:r>
            <a:r>
              <a:rPr lang="zh-TW" altLang="en-US" sz="3600" dirty="0"/>
              <a:t>床试验</a:t>
            </a:r>
            <a:r>
              <a:rPr lang="zh-TW" altLang="en-US" sz="3600" dirty="0" smtClean="0"/>
              <a:t>：设</a:t>
            </a:r>
            <a:r>
              <a:rPr lang="zh-TW" altLang="en-US" sz="3600" dirty="0"/>
              <a:t>计</a:t>
            </a:r>
          </a:p>
        </p:txBody>
      </p:sp>
      <p:graphicFrame>
        <p:nvGraphicFramePr>
          <p:cNvPr id="4" name="內容版面配置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5864"/>
              </p:ext>
            </p:extLst>
          </p:nvPr>
        </p:nvGraphicFramePr>
        <p:xfrm>
          <a:off x="457200" y="1336144"/>
          <a:ext cx="8229600" cy="456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19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1264">
                <a:tc>
                  <a:txBody>
                    <a:bodyPr/>
                    <a:lstStyle/>
                    <a:p>
                      <a:r>
                        <a:rPr lang="zh-TW" alt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试验目的</a:t>
                      </a:r>
                      <a:endParaRPr lang="en-US" altLang="zh-TW" sz="1800" b="1" i="0" u="none" strike="noStrike" kern="1200" baseline="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评估 </a:t>
                      </a:r>
                      <a:r>
                        <a:rPr lang="en-US" altLang="zh-CN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AC-203 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用于</a:t>
                      </a:r>
                      <a:r>
                        <a:rPr lang="zh-CN" altLang="en-US" sz="1800" b="1" i="0" u="heavy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泛发严重性单纯型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的 </a:t>
                      </a:r>
                      <a:r>
                        <a:rPr lang="en-US" altLang="zh-CN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EB 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病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人，减少其水疱形成的疗效及安全性</a:t>
                      </a:r>
                      <a:endParaRPr lang="en-US" altLang="zh-TW" sz="1800" b="1" i="0" u="none" strike="noStrike" kern="1200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9919">
                <a:tc>
                  <a:txBody>
                    <a:bodyPr/>
                    <a:lstStyle/>
                    <a:p>
                      <a:endParaRPr lang="zh-TW" altLang="en-US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试验设计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indent="-216000">
                        <a:spcBef>
                          <a:spcPts val="600"/>
                        </a:spcBef>
                        <a:buFont typeface="Wingdings 2" panose="05020102010507070707" pitchFamily="18" charset="2"/>
                        <a:buChar char=""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治疗的皮肤区域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% 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體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表面積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16000" indent="-216000">
                        <a:spcBef>
                          <a:spcPts val="600"/>
                        </a:spcBef>
                        <a:buFont typeface="Wingdings 2" panose="05020102010507070707" pitchFamily="18" charset="2"/>
                        <a:buChar char=""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治疗分两年进行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16000" indent="-216000">
                        <a:spcBef>
                          <a:spcPts val="600"/>
                        </a:spcBef>
                        <a:buFont typeface="Wingdings 2" panose="05020102010507070707" pitchFamily="18" charset="2"/>
                        <a:buChar char=""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病人分两组接受治疗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endParaRPr lang="en-US" altLang="zh-TW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501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一组在第一年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接受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AC-203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，在第二年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接受安慰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剂</a:t>
                      </a:r>
                      <a:endParaRPr lang="en-US" altLang="zh-TW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501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另一组在第一年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接受安慰剂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，在第二年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接受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AC-203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（即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接受治疗的顺序相反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）</a:t>
                      </a:r>
                      <a:endParaRPr lang="en-US" altLang="zh-TW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501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受试者做为自己的对照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每年的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治疗期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周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；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追踪期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个月</a:t>
                      </a:r>
                      <a:endParaRPr lang="zh-CN" alt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受试者年龄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  <a:defRPr/>
                      </a:pPr>
                      <a:r>
                        <a:rPr lang="en-US" altLang="zh-TW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–19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岁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1264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受试者人数</a:t>
                      </a:r>
                      <a:endParaRPr lang="zh-TW" altLang="en-US" sz="1800" b="0" baseline="0" dirty="0"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17</a:t>
                      </a:r>
                      <a:endParaRPr lang="zh-TW" altLang="en-US" sz="1800" b="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1264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给药方式</a:t>
                      </a:r>
                      <a:endParaRPr lang="zh-TW" altLang="en-US" sz="1800" b="0" baseline="0" dirty="0"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皮肤外用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一天一次</a:t>
                      </a:r>
                      <a:endParaRPr lang="en-US" altLang="zh-TW" sz="1800" b="0" i="0" u="none" strike="noStrik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5" name="Picture 4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0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  <p:sp>
        <p:nvSpPr>
          <p:cNvPr id="8" name="標題 1"/>
          <p:cNvSpPr txBox="1">
            <a:spLocks/>
          </p:cNvSpPr>
          <p:nvPr/>
        </p:nvSpPr>
        <p:spPr>
          <a:xfrm>
            <a:off x="457200" y="476672"/>
            <a:ext cx="8229600" cy="5760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algn="ctr"/>
            <a:r>
              <a:rPr lang="en-US" altLang="zh-TW" sz="3600" dirty="0" smtClean="0"/>
              <a:t>AC-203 </a:t>
            </a:r>
            <a:r>
              <a:rPr lang="zh-TW" altLang="en-US" sz="3600" dirty="0" smtClean="0"/>
              <a:t>二期 </a:t>
            </a:r>
            <a:r>
              <a:rPr lang="en-US" altLang="zh-TW" sz="3600" dirty="0"/>
              <a:t>(IIb</a:t>
            </a:r>
            <a:r>
              <a:rPr lang="en-US" altLang="zh-TW" sz="3600" dirty="0" smtClean="0"/>
              <a:t>) </a:t>
            </a:r>
            <a:r>
              <a:rPr lang="zh-TW" altLang="en-US" sz="3600" dirty="0" smtClean="0"/>
              <a:t>临</a:t>
            </a:r>
            <a:r>
              <a:rPr lang="zh-TW" altLang="en-US" sz="3600" dirty="0"/>
              <a:t>床试验：结果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28000" y="1188000"/>
            <a:ext cx="7482612" cy="4977304"/>
            <a:chOff x="828000" y="1188000"/>
            <a:chExt cx="7482612" cy="4977304"/>
          </a:xfrm>
        </p:grpSpPr>
        <p:grpSp>
          <p:nvGrpSpPr>
            <p:cNvPr id="4" name="Group 3"/>
            <p:cNvGrpSpPr/>
            <p:nvPr/>
          </p:nvGrpSpPr>
          <p:grpSpPr>
            <a:xfrm>
              <a:off x="833388" y="1327209"/>
              <a:ext cx="7477224" cy="4838095"/>
              <a:chOff x="770966" y="1505704"/>
              <a:chExt cx="7477224" cy="4838095"/>
            </a:xfrm>
          </p:grpSpPr>
          <p:pic>
            <p:nvPicPr>
              <p:cNvPr id="5" name="圖片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5809" y="1505704"/>
                <a:ext cx="7352381" cy="4838095"/>
              </a:xfrm>
              <a:prstGeom prst="rect">
                <a:avLst/>
              </a:prstGeom>
            </p:spPr>
          </p:pic>
          <p:sp>
            <p:nvSpPr>
              <p:cNvPr id="6" name="文字方塊 5"/>
              <p:cNvSpPr txBox="1"/>
              <p:nvPr/>
            </p:nvSpPr>
            <p:spPr>
              <a:xfrm rot="16200000">
                <a:off x="378912" y="2812942"/>
                <a:ext cx="1122661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/>
                  <a:t>AC-203</a:t>
                </a:r>
                <a:endParaRPr lang="zh-TW" altLang="en-US" sz="1600" b="1" dirty="0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1763688" y="1188000"/>
              <a:ext cx="64633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TW" altLang="en-US" dirty="0">
                  <a:latin typeface="Arial" panose="020B0604020202020204" pitchFamily="34" charset="0"/>
                  <a:ea typeface="標楷體" panose="03000509000000000000" pitchFamily="65" charset="-120"/>
                </a:rPr>
                <a:t>基准</a:t>
              </a:r>
              <a:endParaRPr lang="en-US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93621" y="1188000"/>
              <a:ext cx="64633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TW" altLang="en-US" dirty="0">
                  <a:latin typeface="Arial" panose="020B0604020202020204" pitchFamily="34" charset="0"/>
                  <a:ea typeface="標楷體" panose="03000509000000000000" pitchFamily="65" charset="-120"/>
                </a:rPr>
                <a:t>两周</a:t>
              </a:r>
              <a:endParaRPr lang="en-US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93821" y="1188000"/>
              <a:ext cx="64633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TW" altLang="en-US" dirty="0">
                  <a:latin typeface="Arial" panose="020B0604020202020204" pitchFamily="34" charset="0"/>
                  <a:ea typeface="標楷體" panose="03000509000000000000" pitchFamily="65" charset="-120"/>
                </a:rPr>
                <a:t>四周</a:t>
              </a:r>
              <a:endParaRPr lang="en-US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78605" y="1188000"/>
              <a:ext cx="877163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TW" altLang="en-US" dirty="0">
                  <a:latin typeface="Arial" panose="020B0604020202020204" pitchFamily="34" charset="0"/>
                  <a:ea typeface="標楷體" panose="03000509000000000000" pitchFamily="65" charset="-120"/>
                </a:rPr>
                <a:t>四个月</a:t>
              </a:r>
              <a:endParaRPr lang="en-US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8000" y="4437112"/>
              <a:ext cx="360000" cy="1080000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dk1"/>
                  </a:solidFill>
                  <a:latin typeface="Arial" panose="020B0604020202020204" pitchFamily="34" charset="0"/>
                  <a:ea typeface="標楷體" panose="03000509000000000000" pitchFamily="65" charset="-120"/>
                </a:rPr>
                <a:t>安慰剂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716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457200" y="566192"/>
            <a:ext cx="8229600" cy="9906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algn="ctr"/>
            <a:r>
              <a:rPr lang="zh-TW" altLang="en-US" sz="3200" dirty="0"/>
              <a:t>相對於安慰</a:t>
            </a:r>
            <a:r>
              <a:rPr lang="zh-TW" altLang="en-US" sz="3200" dirty="0" smtClean="0"/>
              <a:t>劑，</a:t>
            </a:r>
            <a:endParaRPr lang="zh-TW" altLang="en-US" sz="3200" dirty="0"/>
          </a:p>
          <a:p>
            <a:pPr algn="ctr"/>
            <a:r>
              <a:rPr lang="en-US" altLang="zh-TW" sz="3200" dirty="0" smtClean="0"/>
              <a:t>AC-203 </a:t>
            </a:r>
            <a:r>
              <a:rPr lang="zh-TW" altLang="en-US" sz="3200" dirty="0" smtClean="0"/>
              <a:t>能</a:t>
            </a:r>
            <a:r>
              <a:rPr lang="zh-TW" altLang="en-US" sz="3200" dirty="0"/>
              <a:t>顯著減少水疱的發生</a:t>
            </a:r>
          </a:p>
        </p:txBody>
      </p:sp>
      <p:pic>
        <p:nvPicPr>
          <p:cNvPr id="5" name="Picture 4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971600" y="1844824"/>
            <a:ext cx="6912768" cy="4464496"/>
            <a:chOff x="1115616" y="1628800"/>
            <a:chExt cx="6912768" cy="4464496"/>
          </a:xfrm>
        </p:grpSpPr>
        <p:grpSp>
          <p:nvGrpSpPr>
            <p:cNvPr id="6" name="Group 5"/>
            <p:cNvGrpSpPr/>
            <p:nvPr/>
          </p:nvGrpSpPr>
          <p:grpSpPr>
            <a:xfrm>
              <a:off x="1115616" y="1628800"/>
              <a:ext cx="6912768" cy="4464496"/>
              <a:chOff x="1115616" y="1628800"/>
              <a:chExt cx="6912768" cy="4464496"/>
            </a:xfrm>
          </p:grpSpPr>
          <p:graphicFrame>
            <p:nvGraphicFramePr>
              <p:cNvPr id="13" name="Chart 12"/>
              <p:cNvGraphicFramePr/>
              <p:nvPr>
                <p:extLst>
                  <p:ext uri="{D42A27DB-BD31-4B8C-83A1-F6EECF244321}">
                    <p14:modId xmlns:p14="http://schemas.microsoft.com/office/powerpoint/2010/main" val="651223007"/>
                  </p:ext>
                </p:extLst>
              </p:nvPr>
            </p:nvGraphicFramePr>
            <p:xfrm>
              <a:off x="1115616" y="1628800"/>
              <a:ext cx="6912768" cy="446449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4" name="Textfeld 8"/>
              <p:cNvSpPr txBox="1"/>
              <p:nvPr/>
            </p:nvSpPr>
            <p:spPr>
              <a:xfrm>
                <a:off x="6890683" y="3959999"/>
                <a:ext cx="169918" cy="1754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 eaLnBrk="0" fontAlgn="base" hangingPunct="0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sz="1200" dirty="0">
                    <a:solidFill>
                      <a:prstClr val="black"/>
                    </a:solidFill>
                    <a:ea typeface="MS PGothic" panose="020B0600070205080204" pitchFamily="34" charset="-128"/>
                  </a:rPr>
                  <a:t>38</a:t>
                </a:r>
                <a:endParaRPr lang="de-AT" sz="1400" dirty="0">
                  <a:solidFill>
                    <a:prstClr val="black"/>
                  </a:solidFill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4060800" y="5796000"/>
              <a:ext cx="522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000" b="1" dirty="0" smtClean="0"/>
                <a:t>AC-203</a:t>
              </a:r>
              <a:endParaRPr lang="en-US" sz="1000" b="1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162987" y="5301208"/>
              <a:ext cx="902811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TW" altLang="en-US" sz="1400" b="1" dirty="0">
                  <a:latin typeface="Arial" panose="020B0604020202020204" pitchFamily="34" charset="0"/>
                  <a:ea typeface="標楷體" panose="03000509000000000000" pitchFamily="65" charset="-120"/>
                </a:rPr>
                <a:t>治疗结束</a:t>
              </a:r>
              <a:endParaRPr lang="en-US" sz="1400" b="1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17461" y="5301208"/>
              <a:ext cx="902811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TW" altLang="en-US" sz="1400" b="1" dirty="0">
                  <a:latin typeface="Arial" panose="020B0604020202020204" pitchFamily="34" charset="0"/>
                  <a:ea typeface="標楷體" panose="03000509000000000000" pitchFamily="65" charset="-120"/>
                </a:rPr>
                <a:t>追踪结束</a:t>
              </a:r>
              <a:endParaRPr lang="en-US" sz="1400" b="1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52000" y="5796000"/>
              <a:ext cx="522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CN" altLang="en-US" sz="1000" b="1" dirty="0">
                  <a:solidFill>
                    <a:schemeClr val="dk1"/>
                  </a:solidFill>
                  <a:latin typeface="Arial" panose="020B0604020202020204" pitchFamily="34" charset="0"/>
                  <a:ea typeface="標楷體" panose="03000509000000000000" pitchFamily="65" charset="-120"/>
                </a:rPr>
                <a:t>安慰剂</a:t>
              </a:r>
              <a:endParaRPr lang="en-US" sz="1000" b="1" dirty="0"/>
            </a:p>
          </p:txBody>
        </p:sp>
        <p:sp>
          <p:nvSpPr>
            <p:cNvPr id="12" name="標題 1"/>
            <p:cNvSpPr txBox="1">
              <a:spLocks/>
            </p:cNvSpPr>
            <p:nvPr/>
          </p:nvSpPr>
          <p:spPr>
            <a:xfrm>
              <a:off x="1835696" y="1692424"/>
              <a:ext cx="6192688" cy="7284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000" kern="1200" spc="-100" baseline="0">
                  <a:solidFill>
                    <a:schemeClr val="tx2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+mj-cs"/>
                </a:defRPr>
              </a:lvl1pPr>
            </a:lstStyle>
            <a:p>
              <a:pPr algn="ctr"/>
              <a:r>
                <a:rPr lang="zh-CN" altLang="en-US" sz="2000" dirty="0">
                  <a:solidFill>
                    <a:schemeClr val="tx1"/>
                  </a:solidFill>
                </a:rPr>
                <a:t>治疗后水疱数目减少超过</a:t>
              </a:r>
              <a:r>
                <a:rPr lang="en-US" altLang="zh-TW" sz="2000" dirty="0">
                  <a:solidFill>
                    <a:schemeClr val="tx1"/>
                  </a:solidFill>
                </a:rPr>
                <a:t>40%</a:t>
              </a:r>
              <a:r>
                <a:rPr lang="zh-CN" altLang="en-US" sz="2000" dirty="0">
                  <a:solidFill>
                    <a:schemeClr val="tx1"/>
                  </a:solidFill>
                </a:rPr>
                <a:t>的病人比率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697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956000" y="6552000"/>
            <a:ext cx="1008000" cy="216000"/>
          </a:xfrm>
          <a:prstGeom prst="rect">
            <a:avLst/>
          </a:prstGeom>
        </p:spPr>
      </p:pic>
      <p:sp>
        <p:nvSpPr>
          <p:cNvPr id="8" name="標題 1"/>
          <p:cNvSpPr txBox="1">
            <a:spLocks/>
          </p:cNvSpPr>
          <p:nvPr/>
        </p:nvSpPr>
        <p:spPr>
          <a:xfrm>
            <a:off x="457200" y="566192"/>
            <a:ext cx="8229600" cy="9906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algn="ctr"/>
            <a:r>
              <a:rPr lang="zh-TW" altLang="en-US" sz="3200" dirty="0"/>
              <a:t>相對於安慰</a:t>
            </a:r>
            <a:r>
              <a:rPr lang="zh-TW" altLang="en-US" sz="3200" dirty="0" smtClean="0"/>
              <a:t>劑，</a:t>
            </a:r>
            <a:endParaRPr lang="zh-TW" altLang="en-US" sz="3200" dirty="0"/>
          </a:p>
          <a:p>
            <a:pPr algn="ctr"/>
            <a:r>
              <a:rPr lang="en-US" altLang="zh-TW" sz="3200" dirty="0" smtClean="0"/>
              <a:t>AC-203 </a:t>
            </a:r>
            <a:r>
              <a:rPr lang="zh-TW" altLang="en-US" sz="3200" dirty="0" smtClean="0"/>
              <a:t>能</a:t>
            </a:r>
            <a:r>
              <a:rPr lang="zh-TW" altLang="en-US" sz="3200" dirty="0"/>
              <a:t>顯著減少水疱的發生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67644" y="1772816"/>
            <a:ext cx="6408712" cy="4470548"/>
            <a:chOff x="1367644" y="1772816"/>
            <a:chExt cx="6408712" cy="447054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67644" y="1772816"/>
              <a:ext cx="6408712" cy="447054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084000" y="2520273"/>
              <a:ext cx="648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000" b="1" dirty="0" smtClean="0"/>
                <a:t>AC-203</a:t>
              </a:r>
              <a:endParaRPr lang="en-US" sz="1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71800" y="5875200"/>
              <a:ext cx="1152000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sz="16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治疗期</a:t>
              </a:r>
              <a:endParaRPr lang="en-US" sz="16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7956" y="5875200"/>
              <a:ext cx="1152000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sz="16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追踪期</a:t>
              </a:r>
              <a:endParaRPr lang="en-US" sz="16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23306" y="2271139"/>
              <a:ext cx="569387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TW" altLang="en-US" sz="10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安慰剂</a:t>
              </a:r>
              <a:endParaRPr lang="en-US" sz="10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88000" y="5436000"/>
              <a:ext cx="720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sz="1400" dirty="0" smtClean="0">
                  <a:latin typeface="Arial" panose="020B0604020202020204" pitchFamily="34" charset="0"/>
                  <a:ea typeface="標楷體" panose="03000509000000000000" pitchFamily="65" charset="-120"/>
                </a:rPr>
                <a:t>基准</a:t>
              </a:r>
              <a:endParaRPr lang="en-US" sz="1400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52000" y="5436000"/>
              <a:ext cx="792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sz="1400" dirty="0">
                  <a:latin typeface="Arial" panose="020B0604020202020204" pitchFamily="34" charset="0"/>
                  <a:ea typeface="標楷體" panose="03000509000000000000" pitchFamily="65" charset="-120"/>
                </a:rPr>
                <a:t>两周</a:t>
              </a:r>
              <a:endParaRPr lang="en-US" sz="1400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88000" y="5436000"/>
              <a:ext cx="75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sz="1400" dirty="0">
                  <a:latin typeface="Arial" panose="020B0604020202020204" pitchFamily="34" charset="0"/>
                  <a:ea typeface="標楷體" panose="03000509000000000000" pitchFamily="65" charset="-120"/>
                </a:rPr>
                <a:t>四周</a:t>
              </a:r>
              <a:endParaRPr lang="en-US" sz="1400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4000" y="5436000"/>
              <a:ext cx="792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sz="1400" dirty="0">
                  <a:latin typeface="Arial" panose="020B0604020202020204" pitchFamily="34" charset="0"/>
                  <a:ea typeface="標楷體" panose="03000509000000000000" pitchFamily="65" charset="-120"/>
                </a:rPr>
                <a:t>四个月</a:t>
              </a:r>
              <a:endParaRPr lang="en-US" sz="1400" dirty="0">
                <a:latin typeface="Arial" panose="020B0604020202020204" pitchFamily="34" charset="0"/>
                <a:ea typeface="標楷體" panose="03000509000000000000" pitchFamily="65" charset="-12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67644" y="2232044"/>
              <a:ext cx="400110" cy="2886368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none" rtlCol="0" anchor="ctr">
              <a:spAutoFit/>
            </a:bodyPr>
            <a:lstStyle/>
            <a:p>
              <a:pPr algn="ctr"/>
              <a:r>
                <a:rPr lang="zh-CN" altLang="en-US" sz="14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病人的平均水疱</a:t>
              </a:r>
              <a:r>
                <a:rPr lang="zh-CN" altLang="en-US" sz="14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数 </a:t>
              </a:r>
              <a:r>
                <a:rPr lang="en-US" altLang="zh-CN" sz="14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en-US" altLang="zh-CN" sz="1400" b="1" dirty="0" smtClean="0">
                  <a:ea typeface="標楷體" panose="03000509000000000000" pitchFamily="65" charset="-120"/>
                </a:rPr>
                <a:t>95% </a:t>
              </a:r>
              <a:r>
                <a:rPr lang="zh-TW" altLang="en-US" sz="14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置</a:t>
              </a:r>
              <a:r>
                <a:rPr lang="zh-TW" altLang="en-US" sz="14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信区间</a:t>
              </a:r>
              <a:r>
                <a:rPr lang="en-US" altLang="zh-CN" sz="14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en-US" sz="14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876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內容版面配置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84981"/>
              </p:ext>
            </p:extLst>
          </p:nvPr>
        </p:nvGraphicFramePr>
        <p:xfrm>
          <a:off x="457200" y="2361416"/>
          <a:ext cx="8229600" cy="2535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19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1264">
                <a:tc>
                  <a:txBody>
                    <a:bodyPr/>
                    <a:lstStyle/>
                    <a:p>
                      <a:r>
                        <a:rPr lang="zh-TW" alt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试验目的</a:t>
                      </a:r>
                      <a:endParaRPr lang="en-US" altLang="zh-TW" sz="1800" b="1" i="0" u="none" strike="noStrike" kern="1200" baseline="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评估 </a:t>
                      </a:r>
                      <a:r>
                        <a:rPr lang="en-US" altLang="zh-CN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AC-203 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用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于</a:t>
                      </a:r>
                      <a:r>
                        <a:rPr lang="zh-CN" altLang="en-US" sz="1800" b="1" i="0" u="heavy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所有的单</a:t>
                      </a:r>
                      <a:r>
                        <a:rPr lang="zh-CN" altLang="en-US" sz="1800" b="1" i="0" u="heavy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纯</a:t>
                      </a:r>
                      <a:r>
                        <a:rPr lang="zh-CN" altLang="en-US" sz="1800" b="1" i="0" u="heavy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型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CN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EB 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病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人，减少其水疱形成的疗效及安全性</a:t>
                      </a:r>
                      <a:endParaRPr lang="en-US" altLang="zh-TW" sz="1800" b="1" i="0" u="none" strike="noStrike" kern="1200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试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验设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计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病人分两组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：一组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接受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AC-203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，另一组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接受安慰剂</a:t>
                      </a:r>
                      <a:endParaRPr lang="en-US" altLang="zh-CN" sz="1800" b="0" i="0" u="none" strike="noStrike" kern="12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治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疗期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8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周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；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追踪期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8 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周</a:t>
                      </a:r>
                      <a:endParaRPr lang="zh-CN" alt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受试者年龄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  <a:defRPr/>
                      </a:pPr>
                      <a:r>
                        <a:rPr lang="en-US" altLang="zh-TW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≥4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岁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1264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受试者人数</a:t>
                      </a:r>
                      <a:endParaRPr lang="zh-TW" altLang="en-US" sz="1800" b="0" baseline="0" dirty="0"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80</a:t>
                      </a:r>
                      <a:endParaRPr lang="zh-TW" altLang="en-US" sz="1800" b="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1264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给药方式</a:t>
                      </a:r>
                      <a:endParaRPr lang="zh-TW" altLang="en-US" sz="1800" b="0" baseline="0" dirty="0"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皮肤外用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一天一次</a:t>
                      </a:r>
                      <a:endParaRPr lang="en-US" altLang="zh-TW" sz="1800" b="0" i="0" u="none" strike="noStrik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標題 1"/>
          <p:cNvSpPr txBox="1">
            <a:spLocks/>
          </p:cNvSpPr>
          <p:nvPr/>
        </p:nvSpPr>
        <p:spPr>
          <a:xfrm>
            <a:off x="457200" y="548680"/>
            <a:ext cx="8229600" cy="172819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algn="ctr"/>
            <a:r>
              <a:rPr lang="zh-CN" altLang="en-US" sz="3200" dirty="0" smtClean="0"/>
              <a:t>评</a:t>
            </a:r>
            <a:r>
              <a:rPr lang="zh-CN" altLang="en-US" sz="3200" dirty="0"/>
              <a:t>估 </a:t>
            </a:r>
            <a:r>
              <a:rPr lang="en-US" altLang="zh-CN" sz="3200" dirty="0"/>
              <a:t>AC-203 </a:t>
            </a:r>
            <a:r>
              <a:rPr lang="zh-CN" altLang="en-US" sz="3200" dirty="0"/>
              <a:t>用</a:t>
            </a:r>
            <a:r>
              <a:rPr lang="zh-CN" altLang="en-US" sz="3200" dirty="0" smtClean="0"/>
              <a:t>于单</a:t>
            </a:r>
            <a:r>
              <a:rPr lang="zh-CN" altLang="en-US" sz="3200" dirty="0"/>
              <a:t>纯型 </a:t>
            </a:r>
            <a:r>
              <a:rPr lang="en-US" altLang="zh-CN" sz="3200" dirty="0"/>
              <a:t>EB </a:t>
            </a:r>
            <a:r>
              <a:rPr lang="zh-TW" altLang="en-US" sz="3200" dirty="0"/>
              <a:t>的关键试验</a:t>
            </a:r>
            <a:endParaRPr lang="en-US" sz="3200" dirty="0" smtClean="0"/>
          </a:p>
          <a:p>
            <a:pPr algn="ctr"/>
            <a:r>
              <a:rPr lang="en-US" sz="3200" dirty="0" smtClean="0"/>
              <a:t>DELIVERS Study</a:t>
            </a:r>
          </a:p>
          <a:p>
            <a:pPr algn="ctr"/>
            <a:r>
              <a:rPr lang="zh-TW" altLang="en-US" sz="2400" dirty="0"/>
              <a:t>（在</a:t>
            </a:r>
            <a:r>
              <a:rPr lang="zh-CN" altLang="en-US" sz="2400" dirty="0" smtClean="0"/>
              <a:t>美</a:t>
            </a:r>
            <a:r>
              <a:rPr lang="zh-CN" altLang="en-US" sz="2400" dirty="0" smtClean="0"/>
              <a:t>国</a:t>
            </a:r>
            <a:r>
              <a:rPr lang="zh-TW" altLang="en-US" sz="2400" dirty="0" smtClean="0"/>
              <a:t>、</a:t>
            </a:r>
            <a:r>
              <a:rPr lang="zh-CN" altLang="en-US" sz="2400" dirty="0" smtClean="0"/>
              <a:t>欧洲</a:t>
            </a:r>
            <a:r>
              <a:rPr lang="zh-TW" altLang="en-US" sz="2400" dirty="0" smtClean="0"/>
              <a:t>、</a:t>
            </a:r>
            <a:r>
              <a:rPr lang="zh-CN" altLang="en-US" sz="2400" dirty="0" smtClean="0"/>
              <a:t>以</a:t>
            </a:r>
            <a:r>
              <a:rPr lang="zh-CN" altLang="en-US" sz="2400" dirty="0"/>
              <a:t>色</a:t>
            </a:r>
            <a:r>
              <a:rPr lang="zh-CN" altLang="en-US" sz="2400" dirty="0" smtClean="0"/>
              <a:t>列</a:t>
            </a:r>
            <a:r>
              <a:rPr lang="zh-TW" altLang="en-US" sz="2400" dirty="0" smtClean="0"/>
              <a:t>、</a:t>
            </a:r>
            <a:r>
              <a:rPr lang="zh-CN" altLang="en-US" sz="2400" dirty="0" smtClean="0"/>
              <a:t>澳</a:t>
            </a:r>
            <a:r>
              <a:rPr lang="zh-CN" altLang="en-US" sz="2400" dirty="0"/>
              <a:t>洲执</a:t>
            </a:r>
            <a:r>
              <a:rPr lang="zh-CN" altLang="en-US" sz="2400" dirty="0" smtClean="0"/>
              <a:t>行</a:t>
            </a:r>
            <a:r>
              <a:rPr lang="zh-TW" altLang="en-US" sz="2400" dirty="0" smtClean="0"/>
              <a:t>；</a:t>
            </a:r>
            <a:r>
              <a:rPr lang="en-US" altLang="zh-CN" sz="2400" dirty="0" smtClean="0"/>
              <a:t>2017 </a:t>
            </a:r>
            <a:r>
              <a:rPr lang="zh-CN" altLang="en-US" sz="2400" dirty="0" smtClean="0"/>
              <a:t>年 </a:t>
            </a:r>
            <a:r>
              <a:rPr lang="en-US" altLang="zh-CN" sz="2400" dirty="0" smtClean="0"/>
              <a:t>5 </a:t>
            </a:r>
            <a:r>
              <a:rPr lang="zh-CN" altLang="en-US" sz="2400" dirty="0" smtClean="0"/>
              <a:t>月</a:t>
            </a:r>
            <a:r>
              <a:rPr lang="zh-CN" altLang="en-US" sz="2400" dirty="0"/>
              <a:t>开始收案</a:t>
            </a:r>
            <a:r>
              <a:rPr lang="zh-TW" altLang="en-US" sz="2400" dirty="0" smtClean="0"/>
              <a:t>）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4843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內容版面配置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066962"/>
              </p:ext>
            </p:extLst>
          </p:nvPr>
        </p:nvGraphicFramePr>
        <p:xfrm>
          <a:off x="457200" y="1772816"/>
          <a:ext cx="8229600" cy="3861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19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1264">
                <a:tc>
                  <a:txBody>
                    <a:bodyPr/>
                    <a:lstStyle/>
                    <a:p>
                      <a:r>
                        <a:rPr lang="zh-TW" alt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试验目的</a:t>
                      </a:r>
                      <a:endParaRPr lang="en-US" altLang="zh-TW" sz="1800" b="1" i="0" u="none" strike="noStrike" kern="1200" baseline="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评估 </a:t>
                      </a:r>
                      <a:r>
                        <a:rPr lang="en-US" altLang="zh-CN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AC-203 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用于</a:t>
                      </a:r>
                      <a:r>
                        <a:rPr lang="zh-CN" altLang="en-US" sz="1800" b="1" i="0" u="heavy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所有类型的 </a:t>
                      </a:r>
                      <a:r>
                        <a:rPr lang="en-US" altLang="zh-CN" sz="1800" b="1" i="0" u="heavy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EB</a:t>
                      </a:r>
                      <a:r>
                        <a:rPr lang="en-US" altLang="zh-CN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CN" alt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病人，减少其水疱形成的疗效及安全性</a:t>
                      </a:r>
                      <a:endParaRPr lang="en-US" altLang="zh-TW" sz="1800" b="1" i="0" u="none" strike="noStrike" kern="1200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试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验设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计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受试者做为自己的对照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受试者皮肤需有两个疾病状况相似、面积大致相同的区域</a:t>
                      </a: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单一区域面积在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1% 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至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5% 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体表面积之间</a:t>
                      </a: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经由随机分派，一个皮肤区域接受 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AC-203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，另一个皮肤区域接受安慰剂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。</a:t>
                      </a:r>
                      <a:endParaRPr lang="en-US" altLang="zh-CN" sz="1800" b="0" i="0" u="none" strike="noStrike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16000" marR="0" lvl="0" indent="-216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"/>
                        <a:tabLst/>
                        <a:defRPr/>
                      </a:pP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治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疗期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8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周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；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追踪期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8 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周</a:t>
                      </a:r>
                      <a:endParaRPr lang="zh-CN" alt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受试者年龄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  <a:defRPr/>
                      </a:pPr>
                      <a:r>
                        <a:rPr lang="en-US" altLang="zh-TW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≥2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 岁</a:t>
                      </a:r>
                      <a:endParaRPr lang="en-US" altLang="zh-TW" sz="1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1264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受试者人数</a:t>
                      </a:r>
                      <a:endParaRPr lang="zh-TW" altLang="en-US" sz="1800" b="0" baseline="0" dirty="0"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6</a:t>
                      </a:r>
                      <a:endParaRPr lang="zh-TW" altLang="en-US" sz="1800" b="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1264"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给药方式</a:t>
                      </a:r>
                      <a:endParaRPr lang="zh-TW" altLang="en-US" sz="1800" b="0" baseline="0" dirty="0"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皮肤外用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CN" alt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標楷體" panose="03000509000000000000" pitchFamily="65" charset="-120"/>
                          <a:cs typeface="+mn-cs"/>
                        </a:rPr>
                        <a:t>一天一次</a:t>
                      </a:r>
                      <a:endParaRPr lang="en-US" altLang="zh-TW" sz="1800" b="0" i="0" u="none" strike="noStrik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標題 1"/>
          <p:cNvSpPr txBox="1">
            <a:spLocks/>
          </p:cNvSpPr>
          <p:nvPr/>
        </p:nvSpPr>
        <p:spPr>
          <a:xfrm>
            <a:off x="457200" y="548680"/>
            <a:ext cx="8229600" cy="108012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Arial" panose="020B060402020202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algn="ctr"/>
            <a:r>
              <a:rPr lang="zh-CN" altLang="en-US" sz="3600" dirty="0"/>
              <a:t>安成</a:t>
            </a:r>
            <a:r>
              <a:rPr lang="zh-CN" altLang="en-US" sz="3600" dirty="0" smtClean="0"/>
              <a:t>生技</a:t>
            </a:r>
            <a:r>
              <a:rPr lang="zh-CN" altLang="en-US" sz="3600" dirty="0" smtClean="0">
                <a:solidFill>
                  <a:srgbClr val="073E87"/>
                </a:solidFill>
              </a:rPr>
              <a:t>即</a:t>
            </a:r>
            <a:r>
              <a:rPr lang="zh-CN" altLang="en-US" sz="3600" dirty="0">
                <a:solidFill>
                  <a:srgbClr val="073E87"/>
                </a:solidFill>
              </a:rPr>
              <a:t>将在台湾执行的二期试</a:t>
            </a:r>
            <a:r>
              <a:rPr lang="zh-CN" altLang="en-US" sz="3600" dirty="0" smtClean="0">
                <a:solidFill>
                  <a:srgbClr val="073E87"/>
                </a:solidFill>
              </a:rPr>
              <a:t>验</a:t>
            </a:r>
            <a:endParaRPr lang="en-US" altLang="zh-TW" sz="3600" dirty="0" smtClean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6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2047</TotalTime>
  <Words>1021</Words>
  <Application>Microsoft Office PowerPoint</Application>
  <PresentationFormat>On-screen Show (4:3)</PresentationFormat>
  <Paragraphs>95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MS PGothic</vt:lpstr>
      <vt:lpstr>微軟正黑體</vt:lpstr>
      <vt:lpstr>新細明體</vt:lpstr>
      <vt:lpstr>標楷體</vt:lpstr>
      <vt:lpstr>Arial</vt:lpstr>
      <vt:lpstr>Calibri</vt:lpstr>
      <vt:lpstr>Courier New</vt:lpstr>
      <vt:lpstr>Wingdings 2</vt:lpstr>
      <vt:lpstr>清晰度</vt:lpstr>
      <vt:lpstr>Worksheet</vt:lpstr>
      <vt:lpstr>安成生物科技在大疱性表皮松解症的药物发展</vt:lpstr>
      <vt:lpstr>安成生物科技</vt:lpstr>
      <vt:lpstr>研发产品线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总结</vt:lpstr>
      <vt:lpstr>感谢聆听，敬请指教。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Yeh (HIE-TW-SMB)</dc:creator>
  <cp:lastModifiedBy>cetsai</cp:lastModifiedBy>
  <cp:revision>380</cp:revision>
  <dcterms:created xsi:type="dcterms:W3CDTF">2015-06-24T08:22:12Z</dcterms:created>
  <dcterms:modified xsi:type="dcterms:W3CDTF">2017-10-24T12:25:38Z</dcterms:modified>
</cp:coreProperties>
</file>