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18" r:id="rId2"/>
    <p:sldId id="430" r:id="rId3"/>
    <p:sldId id="431" r:id="rId4"/>
    <p:sldId id="432" r:id="rId5"/>
    <p:sldId id="414" r:id="rId6"/>
    <p:sldId id="323" r:id="rId7"/>
    <p:sldId id="356" r:id="rId8"/>
    <p:sldId id="380" r:id="rId9"/>
    <p:sldId id="383" r:id="rId10"/>
    <p:sldId id="385" r:id="rId11"/>
    <p:sldId id="388" r:id="rId12"/>
    <p:sldId id="386" r:id="rId13"/>
    <p:sldId id="387" r:id="rId14"/>
    <p:sldId id="389" r:id="rId15"/>
    <p:sldId id="384" r:id="rId16"/>
    <p:sldId id="321" r:id="rId17"/>
    <p:sldId id="394" r:id="rId18"/>
    <p:sldId id="395" r:id="rId19"/>
    <p:sldId id="390" r:id="rId20"/>
    <p:sldId id="392" r:id="rId21"/>
    <p:sldId id="396" r:id="rId22"/>
    <p:sldId id="326" r:id="rId23"/>
    <p:sldId id="397" r:id="rId24"/>
    <p:sldId id="398" r:id="rId25"/>
    <p:sldId id="399" r:id="rId26"/>
    <p:sldId id="324" r:id="rId27"/>
    <p:sldId id="400" r:id="rId28"/>
    <p:sldId id="421" r:id="rId29"/>
    <p:sldId id="325" r:id="rId30"/>
    <p:sldId id="401" r:id="rId31"/>
    <p:sldId id="402" r:id="rId32"/>
    <p:sldId id="419" r:id="rId33"/>
    <p:sldId id="420" r:id="rId34"/>
    <p:sldId id="418" r:id="rId35"/>
    <p:sldId id="422" r:id="rId36"/>
    <p:sldId id="319" r:id="rId37"/>
    <p:sldId id="403" r:id="rId38"/>
    <p:sldId id="404" r:id="rId39"/>
    <p:sldId id="406" r:id="rId40"/>
    <p:sldId id="407" r:id="rId41"/>
    <p:sldId id="408" r:id="rId42"/>
    <p:sldId id="409" r:id="rId43"/>
    <p:sldId id="410" r:id="rId44"/>
    <p:sldId id="411" r:id="rId45"/>
    <p:sldId id="417" r:id="rId46"/>
    <p:sldId id="412" r:id="rId47"/>
    <p:sldId id="416" r:id="rId48"/>
    <p:sldId id="423" r:id="rId49"/>
    <p:sldId id="429" r:id="rId50"/>
    <p:sldId id="424" r:id="rId51"/>
    <p:sldId id="425" r:id="rId52"/>
    <p:sldId id="426" r:id="rId53"/>
    <p:sldId id="427" r:id="rId54"/>
    <p:sldId id="428" r:id="rId55"/>
    <p:sldId id="316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897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2906">
          <p15:clr>
            <a:srgbClr val="A4A3A4"/>
          </p15:clr>
        </p15:guide>
        <p15:guide id="5" orient="horz" pos="1049">
          <p15:clr>
            <a:srgbClr val="A4A3A4"/>
          </p15:clr>
        </p15:guide>
        <p15:guide id="6" orient="horz" pos="229">
          <p15:clr>
            <a:srgbClr val="A4A3A4"/>
          </p15:clr>
        </p15:guide>
        <p15:guide id="7" pos="2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E1"/>
    <a:srgbClr val="FF0000"/>
    <a:srgbClr val="FFFF00"/>
    <a:srgbClr val="3C2D64"/>
    <a:srgbClr val="6B489D"/>
    <a:srgbClr val="FFFFFF"/>
    <a:srgbClr val="F8F8F8"/>
    <a:srgbClr val="CCCCCC"/>
    <a:srgbClr val="999999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 autoAdjust="0"/>
    <p:restoredTop sz="95000" autoAdjust="0"/>
  </p:normalViewPr>
  <p:slideViewPr>
    <p:cSldViewPr snapToGrid="0">
      <p:cViewPr varScale="1">
        <p:scale>
          <a:sx n="82" d="100"/>
          <a:sy n="82" d="100"/>
        </p:scale>
        <p:origin x="600" y="84"/>
      </p:cViewPr>
      <p:guideLst>
        <p:guide orient="horz" pos="2160"/>
        <p:guide orient="horz" pos="2897"/>
        <p:guide pos="2880"/>
        <p:guide orient="horz" pos="2906"/>
        <p:guide orient="horz" pos="1049"/>
        <p:guide orient="horz" pos="229"/>
        <p:guide pos="2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notesViewPr>
    <p:cSldViewPr snapToGrid="0">
      <p:cViewPr varScale="1">
        <p:scale>
          <a:sx n="62" d="100"/>
          <a:sy n="62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F3E55-EBE0-4062-8EE7-AECB26A5FD0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0E8461D-6FC5-4BFD-8E2E-790FA026A910}">
      <dgm:prSet phldrT="[Text]"/>
      <dgm:spPr/>
      <dgm:t>
        <a:bodyPr/>
        <a:lstStyle/>
        <a:p>
          <a:r>
            <a:rPr lang="zh-CN" altLang="en-US" dirty="0" smtClean="0"/>
            <a:t>白三烯受体拮抗剂，局部类固醇药膏，磷酸酶抑制剂，强力霉素</a:t>
          </a:r>
          <a:endParaRPr lang="zh-CN" altLang="en-US" dirty="0"/>
        </a:p>
      </dgm:t>
    </dgm:pt>
    <dgm:pt modelId="{F5078A9B-9147-4A06-A6EE-F7BD29345E81}" type="parTrans" cxnId="{0DA5795D-BC5F-4045-A4C1-78759543790B}">
      <dgm:prSet/>
      <dgm:spPr/>
      <dgm:t>
        <a:bodyPr/>
        <a:lstStyle/>
        <a:p>
          <a:endParaRPr lang="zh-CN" altLang="en-US"/>
        </a:p>
      </dgm:t>
    </dgm:pt>
    <dgm:pt modelId="{0D0FD97C-D22E-4BB8-979D-F8FB48DB915B}" type="sibTrans" cxnId="{0DA5795D-BC5F-4045-A4C1-78759543790B}">
      <dgm:prSet/>
      <dgm:spPr/>
      <dgm:t>
        <a:bodyPr/>
        <a:lstStyle/>
        <a:p>
          <a:endParaRPr lang="zh-CN" altLang="en-US"/>
        </a:p>
      </dgm:t>
    </dgm:pt>
    <dgm:pt modelId="{585546C1-4955-4DB0-82BD-C00E90E2106A}">
      <dgm:prSet phldrT="[Text]"/>
      <dgm:spPr/>
      <dgm:t>
        <a:bodyPr/>
        <a:lstStyle/>
        <a:p>
          <a:r>
            <a:rPr lang="zh-CN" altLang="en-US" dirty="0" smtClean="0"/>
            <a:t>有镇静作用的组胺拮抗剂（</a:t>
          </a:r>
          <a:r>
            <a:rPr lang="zh-CN" altLang="en-US" b="0" i="0" dirty="0" smtClean="0"/>
            <a:t>扑尔敏、苯海拉明、异丙嗪等</a:t>
          </a:r>
          <a:r>
            <a:rPr lang="zh-CN" altLang="en-US" dirty="0" smtClean="0"/>
            <a:t>）</a:t>
          </a:r>
          <a:endParaRPr lang="zh-CN" altLang="en-US" dirty="0"/>
        </a:p>
      </dgm:t>
    </dgm:pt>
    <dgm:pt modelId="{D5C0D81F-9EB2-48EA-8E5D-6B6346390B6D}" type="parTrans" cxnId="{476CC47E-1F58-4F2C-98ED-6666FD00969A}">
      <dgm:prSet/>
      <dgm:spPr/>
      <dgm:t>
        <a:bodyPr/>
        <a:lstStyle/>
        <a:p>
          <a:endParaRPr lang="zh-CN" altLang="en-US"/>
        </a:p>
      </dgm:t>
    </dgm:pt>
    <dgm:pt modelId="{5C9B4849-1BCD-4B8F-A02D-D71093B7BB41}" type="sibTrans" cxnId="{476CC47E-1F58-4F2C-98ED-6666FD00969A}">
      <dgm:prSet/>
      <dgm:spPr/>
      <dgm:t>
        <a:bodyPr/>
        <a:lstStyle/>
        <a:p>
          <a:endParaRPr lang="zh-CN" altLang="en-US"/>
        </a:p>
      </dgm:t>
    </dgm:pt>
    <dgm:pt modelId="{ECC45A28-A59F-4F40-A925-1E57AF787C88}">
      <dgm:prSet phldrT="[Text]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zh-CN" altLang="en-US" dirty="0" smtClean="0"/>
            <a:t>无镇静作用的组胺拮抗剂（</a:t>
          </a:r>
          <a:r>
            <a:rPr lang="zh-CN" altLang="en-US" b="0" i="0" dirty="0" smtClean="0"/>
            <a:t>仙特明、</a:t>
          </a:r>
          <a:r>
            <a:rPr lang="zh-CN" altLang="en-US" dirty="0" smtClean="0"/>
            <a:t>开瑞坦</a:t>
          </a:r>
          <a:r>
            <a:rPr lang="zh-CN" altLang="en-US" b="0" i="0" dirty="0" smtClean="0"/>
            <a:t>等</a:t>
          </a:r>
          <a:r>
            <a:rPr lang="zh-CN" altLang="en-US" dirty="0" smtClean="0"/>
            <a:t>）</a:t>
          </a:r>
          <a:endParaRPr lang="zh-CN" altLang="en-US" dirty="0"/>
        </a:p>
      </dgm:t>
    </dgm:pt>
    <dgm:pt modelId="{869A6F1B-8C42-4D53-B9AD-AEAEBB5D2316}" type="parTrans" cxnId="{49E2560E-62A2-40DF-A030-0882B1ADFD89}">
      <dgm:prSet/>
      <dgm:spPr/>
      <dgm:t>
        <a:bodyPr/>
        <a:lstStyle/>
        <a:p>
          <a:endParaRPr lang="zh-CN" altLang="en-US"/>
        </a:p>
      </dgm:t>
    </dgm:pt>
    <dgm:pt modelId="{79408C6A-5902-4C02-8E45-AD5F22AACBCE}" type="sibTrans" cxnId="{49E2560E-62A2-40DF-A030-0882B1ADFD89}">
      <dgm:prSet/>
      <dgm:spPr/>
      <dgm:t>
        <a:bodyPr/>
        <a:lstStyle/>
        <a:p>
          <a:endParaRPr lang="zh-CN" altLang="en-US"/>
        </a:p>
      </dgm:t>
    </dgm:pt>
    <dgm:pt modelId="{0508AB4B-1D91-4871-8327-AF7523BC543E}">
      <dgm:prSet phldrT="[Text]"/>
      <dgm:spPr/>
      <dgm:t>
        <a:bodyPr/>
        <a:lstStyle/>
        <a:p>
          <a:r>
            <a:rPr lang="zh-CN" altLang="en-US" dirty="0" smtClean="0"/>
            <a:t>加巴喷丁或普瑞巴林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（癫痫药）</a:t>
          </a:r>
          <a:endParaRPr lang="zh-CN" altLang="en-US" dirty="0"/>
        </a:p>
      </dgm:t>
    </dgm:pt>
    <dgm:pt modelId="{4582A009-18A9-4513-B356-F60E05B6F3E8}" type="parTrans" cxnId="{1355EDAF-CF91-46EC-8F81-1495F2EBAB67}">
      <dgm:prSet/>
      <dgm:spPr/>
      <dgm:t>
        <a:bodyPr/>
        <a:lstStyle/>
        <a:p>
          <a:endParaRPr lang="zh-CN" altLang="en-US"/>
        </a:p>
      </dgm:t>
    </dgm:pt>
    <dgm:pt modelId="{4439176C-944A-41AD-B326-AC1EFBBB7AAE}" type="sibTrans" cxnId="{1355EDAF-CF91-46EC-8F81-1495F2EBAB67}">
      <dgm:prSet/>
      <dgm:spPr/>
      <dgm:t>
        <a:bodyPr/>
        <a:lstStyle/>
        <a:p>
          <a:endParaRPr lang="zh-CN" altLang="en-US"/>
        </a:p>
      </dgm:t>
    </dgm:pt>
    <dgm:pt modelId="{BCF48A7E-6F0B-42B9-83F2-BA2696FD0E9F}">
      <dgm:prSet phldrT="[Text]"/>
      <dgm:spPr/>
      <dgm:t>
        <a:bodyPr/>
        <a:lstStyle/>
        <a:p>
          <a:r>
            <a:rPr lang="zh-CN" altLang="en-US" dirty="0" smtClean="0"/>
            <a:t>具有止痒作用的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抗抑郁药（</a:t>
          </a:r>
          <a:r>
            <a:rPr lang="en-US" altLang="zh-CN" b="0" i="0" dirty="0" smtClean="0"/>
            <a:t>SSRI</a:t>
          </a:r>
          <a:r>
            <a:rPr lang="zh-CN" altLang="en-US" b="0" i="0" dirty="0" smtClean="0"/>
            <a:t>，</a:t>
          </a:r>
          <a:r>
            <a:rPr lang="en-US" altLang="zh-CN" b="0" i="0" dirty="0" smtClean="0"/>
            <a:t/>
          </a:r>
          <a:br>
            <a:rPr lang="en-US" altLang="zh-CN" b="0" i="0" dirty="0" smtClean="0"/>
          </a:br>
          <a:r>
            <a:rPr lang="en-US" altLang="zh-CN" b="0" i="0" dirty="0" smtClean="0"/>
            <a:t>TCA</a:t>
          </a:r>
          <a:r>
            <a:rPr lang="zh-CN" altLang="en-US" b="0" i="0" dirty="0" smtClean="0"/>
            <a:t>，</a:t>
          </a:r>
          <a:r>
            <a:rPr lang="en-US" altLang="zh-CN" b="0" i="0" dirty="0" smtClean="0"/>
            <a:t>TTCA</a:t>
          </a:r>
          <a:r>
            <a:rPr lang="zh-CN" altLang="en-US" b="0" i="0" dirty="0" smtClean="0"/>
            <a:t>）</a:t>
          </a:r>
          <a:endParaRPr lang="zh-CN" altLang="en-US" dirty="0"/>
        </a:p>
      </dgm:t>
    </dgm:pt>
    <dgm:pt modelId="{06F6D3CE-BB5F-494E-B6F1-B47289F18313}" type="parTrans" cxnId="{DA50DE74-7616-401E-97CA-FF99074752AE}">
      <dgm:prSet/>
      <dgm:spPr/>
      <dgm:t>
        <a:bodyPr/>
        <a:lstStyle/>
        <a:p>
          <a:endParaRPr lang="zh-CN" altLang="en-US"/>
        </a:p>
      </dgm:t>
    </dgm:pt>
    <dgm:pt modelId="{952C5D9D-35E8-4ECE-888F-BE68FEAC5673}" type="sibTrans" cxnId="{DA50DE74-7616-401E-97CA-FF99074752AE}">
      <dgm:prSet/>
      <dgm:spPr/>
      <dgm:t>
        <a:bodyPr/>
        <a:lstStyle/>
        <a:p>
          <a:endParaRPr lang="zh-CN" altLang="en-US"/>
        </a:p>
      </dgm:t>
    </dgm:pt>
    <dgm:pt modelId="{F396BCCB-2F37-4872-BEBB-7D8F37307AE8}">
      <dgm:prSet phldrT="[Text]"/>
      <dgm:spPr/>
      <dgm:t>
        <a:bodyPr/>
        <a:lstStyle/>
        <a:p>
          <a:r>
            <a:rPr lang="zh-CN" altLang="en-US" dirty="0" smtClean="0"/>
            <a:t>环孢素</a:t>
          </a:r>
          <a:endParaRPr lang="zh-CN" altLang="en-US" dirty="0"/>
        </a:p>
      </dgm:t>
    </dgm:pt>
    <dgm:pt modelId="{2C9AA443-C176-43E3-8D6D-3890017371DC}" type="parTrans" cxnId="{C5009A31-A937-42B4-8F0D-749367176658}">
      <dgm:prSet/>
      <dgm:spPr/>
      <dgm:t>
        <a:bodyPr/>
        <a:lstStyle/>
        <a:p>
          <a:endParaRPr lang="zh-CN" altLang="en-US"/>
        </a:p>
      </dgm:t>
    </dgm:pt>
    <dgm:pt modelId="{B2869F4F-DB7D-44AC-A717-5BDF1643AAC9}" type="sibTrans" cxnId="{C5009A31-A937-42B4-8F0D-749367176658}">
      <dgm:prSet/>
      <dgm:spPr/>
      <dgm:t>
        <a:bodyPr/>
        <a:lstStyle/>
        <a:p>
          <a:endParaRPr lang="zh-CN" altLang="en-US"/>
        </a:p>
      </dgm:t>
    </dgm:pt>
    <dgm:pt modelId="{E7741921-DBF4-4A6D-A66E-794D8646B86C}" type="pres">
      <dgm:prSet presAssocID="{34AF3E55-EBE0-4062-8EE7-AECB26A5FD0B}" presName="Name0" presStyleCnt="0">
        <dgm:presLayoutVars>
          <dgm:dir/>
          <dgm:animLvl val="lvl"/>
          <dgm:resizeHandles val="exact"/>
        </dgm:presLayoutVars>
      </dgm:prSet>
      <dgm:spPr/>
    </dgm:pt>
    <dgm:pt modelId="{16CB8AAA-3794-45C0-9CD0-EBD58D7C1439}" type="pres">
      <dgm:prSet presAssocID="{F396BCCB-2F37-4872-BEBB-7D8F37307AE8}" presName="Name8" presStyleCnt="0"/>
      <dgm:spPr/>
    </dgm:pt>
    <dgm:pt modelId="{F6CC60D9-EB36-457D-B0B3-F9FF180BC202}" type="pres">
      <dgm:prSet presAssocID="{F396BCCB-2F37-4872-BEBB-7D8F37307AE8}" presName="level" presStyleLbl="node1" presStyleIdx="0" presStyleCnt="6" custScaleY="1290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E4E43-A80C-49B4-8DAC-53C387DE9FB1}" type="pres">
      <dgm:prSet presAssocID="{F396BCCB-2F37-4872-BEBB-7D8F37307A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988EA-7CF0-4FFB-92EC-4B22EB87B649}" type="pres">
      <dgm:prSet presAssocID="{BCF48A7E-6F0B-42B9-83F2-BA2696FD0E9F}" presName="Name8" presStyleCnt="0"/>
      <dgm:spPr/>
    </dgm:pt>
    <dgm:pt modelId="{2B226C18-407E-4BAC-8576-CAC58556C2D2}" type="pres">
      <dgm:prSet presAssocID="{BCF48A7E-6F0B-42B9-83F2-BA2696FD0E9F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301934-EE3D-475E-936E-42F9B63864F7}" type="pres">
      <dgm:prSet presAssocID="{BCF48A7E-6F0B-42B9-83F2-BA2696FD0E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D17EFC-07F2-4B0E-8C27-3E03691484DC}" type="pres">
      <dgm:prSet presAssocID="{0508AB4B-1D91-4871-8327-AF7523BC543E}" presName="Name8" presStyleCnt="0"/>
      <dgm:spPr/>
    </dgm:pt>
    <dgm:pt modelId="{4AB46793-A208-45C7-9389-16600537AEEA}" type="pres">
      <dgm:prSet presAssocID="{0508AB4B-1D91-4871-8327-AF7523BC543E}" presName="level" presStyleLbl="node1" presStyleIdx="2" presStyleCnt="6" custScaleY="749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6699C-B379-416B-A383-8D9A91D52E89}" type="pres">
      <dgm:prSet presAssocID="{0508AB4B-1D91-4871-8327-AF7523BC543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52289-B15F-40E3-AFB6-426DD7DD0F6C}" type="pres">
      <dgm:prSet presAssocID="{A0E8461D-6FC5-4BFD-8E2E-790FA026A910}" presName="Name8" presStyleCnt="0"/>
      <dgm:spPr/>
    </dgm:pt>
    <dgm:pt modelId="{10D2CF1B-98CA-4CF7-93DD-BDBE0D6F0FFA}" type="pres">
      <dgm:prSet presAssocID="{A0E8461D-6FC5-4BFD-8E2E-790FA026A910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7C27C4-EE9F-4364-9FA0-00C434BDDB02}" type="pres">
      <dgm:prSet presAssocID="{A0E8461D-6FC5-4BFD-8E2E-790FA026A91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BB05F4-34E3-4A83-A73A-5A115555534C}" type="pres">
      <dgm:prSet presAssocID="{585546C1-4955-4DB0-82BD-C00E90E2106A}" presName="Name8" presStyleCnt="0"/>
      <dgm:spPr/>
    </dgm:pt>
    <dgm:pt modelId="{EF1B5AFF-A6EE-41A7-B910-0FB13963CBAC}" type="pres">
      <dgm:prSet presAssocID="{585546C1-4955-4DB0-82BD-C00E90E2106A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CD977A-EAB4-4D84-BCB8-E0B3BBA43ECB}" type="pres">
      <dgm:prSet presAssocID="{585546C1-4955-4DB0-82BD-C00E90E210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50A243-A50B-4E74-B592-B7E5BF6D1F80}" type="pres">
      <dgm:prSet presAssocID="{ECC45A28-A59F-4F40-A925-1E57AF787C88}" presName="Name8" presStyleCnt="0"/>
      <dgm:spPr/>
    </dgm:pt>
    <dgm:pt modelId="{B5DBAA72-342F-441E-8CD7-6C8B458F69A8}" type="pres">
      <dgm:prSet presAssocID="{ECC45A28-A59F-4F40-A925-1E57AF787C88}" presName="level" presStyleLbl="node1" presStyleIdx="5" presStyleCnt="6" custScaleY="6874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14CADF-5F65-4253-BE3C-877ED437B960}" type="pres">
      <dgm:prSet presAssocID="{ECC45A28-A59F-4F40-A925-1E57AF787C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15991BD-EBA1-424E-A423-BAB491390366}" type="presOf" srcId="{ECC45A28-A59F-4F40-A925-1E57AF787C88}" destId="{B5DBAA72-342F-441E-8CD7-6C8B458F69A8}" srcOrd="0" destOrd="0" presId="urn:microsoft.com/office/officeart/2005/8/layout/pyramid1"/>
    <dgm:cxn modelId="{94AD9A1E-11BA-4F35-9EED-3F4B8983AB4A}" type="presOf" srcId="{BCF48A7E-6F0B-42B9-83F2-BA2696FD0E9F}" destId="{2B226C18-407E-4BAC-8576-CAC58556C2D2}" srcOrd="0" destOrd="0" presId="urn:microsoft.com/office/officeart/2005/8/layout/pyramid1"/>
    <dgm:cxn modelId="{692DA202-6F06-4FAA-B733-609992D20BC8}" type="presOf" srcId="{F396BCCB-2F37-4872-BEBB-7D8F37307AE8}" destId="{F6CC60D9-EB36-457D-B0B3-F9FF180BC202}" srcOrd="0" destOrd="0" presId="urn:microsoft.com/office/officeart/2005/8/layout/pyramid1"/>
    <dgm:cxn modelId="{645677B9-F3AE-4512-949D-0EA53CCEEDDB}" type="presOf" srcId="{A0E8461D-6FC5-4BFD-8E2E-790FA026A910}" destId="{10D2CF1B-98CA-4CF7-93DD-BDBE0D6F0FFA}" srcOrd="0" destOrd="0" presId="urn:microsoft.com/office/officeart/2005/8/layout/pyramid1"/>
    <dgm:cxn modelId="{5F89677E-D7F7-462B-AAD9-E849D5E0A3BF}" type="presOf" srcId="{0508AB4B-1D91-4871-8327-AF7523BC543E}" destId="{4AB46793-A208-45C7-9389-16600537AEEA}" srcOrd="0" destOrd="0" presId="urn:microsoft.com/office/officeart/2005/8/layout/pyramid1"/>
    <dgm:cxn modelId="{DA50DE74-7616-401E-97CA-FF99074752AE}" srcId="{34AF3E55-EBE0-4062-8EE7-AECB26A5FD0B}" destId="{BCF48A7E-6F0B-42B9-83F2-BA2696FD0E9F}" srcOrd="1" destOrd="0" parTransId="{06F6D3CE-BB5F-494E-B6F1-B47289F18313}" sibTransId="{952C5D9D-35E8-4ECE-888F-BE68FEAC5673}"/>
    <dgm:cxn modelId="{962BA8AB-9F98-4C8D-B733-072C7FCD89DB}" type="presOf" srcId="{ECC45A28-A59F-4F40-A925-1E57AF787C88}" destId="{1B14CADF-5F65-4253-BE3C-877ED437B960}" srcOrd="1" destOrd="0" presId="urn:microsoft.com/office/officeart/2005/8/layout/pyramid1"/>
    <dgm:cxn modelId="{C5009A31-A937-42B4-8F0D-749367176658}" srcId="{34AF3E55-EBE0-4062-8EE7-AECB26A5FD0B}" destId="{F396BCCB-2F37-4872-BEBB-7D8F37307AE8}" srcOrd="0" destOrd="0" parTransId="{2C9AA443-C176-43E3-8D6D-3890017371DC}" sibTransId="{B2869F4F-DB7D-44AC-A717-5BDF1643AAC9}"/>
    <dgm:cxn modelId="{1F564A18-09BD-4D5E-BCF8-EE648FBD25CA}" type="presOf" srcId="{A0E8461D-6FC5-4BFD-8E2E-790FA026A910}" destId="{B37C27C4-EE9F-4364-9FA0-00C434BDDB02}" srcOrd="1" destOrd="0" presId="urn:microsoft.com/office/officeart/2005/8/layout/pyramid1"/>
    <dgm:cxn modelId="{BAF07586-2E7C-4529-B9FD-8FC3B929E31B}" type="presOf" srcId="{0508AB4B-1D91-4871-8327-AF7523BC543E}" destId="{7866699C-B379-416B-A383-8D9A91D52E89}" srcOrd="1" destOrd="0" presId="urn:microsoft.com/office/officeart/2005/8/layout/pyramid1"/>
    <dgm:cxn modelId="{8D25C50F-7954-4EC0-B4F5-4174275B48C0}" type="presOf" srcId="{585546C1-4955-4DB0-82BD-C00E90E2106A}" destId="{EF1B5AFF-A6EE-41A7-B910-0FB13963CBAC}" srcOrd="0" destOrd="0" presId="urn:microsoft.com/office/officeart/2005/8/layout/pyramid1"/>
    <dgm:cxn modelId="{1355EDAF-CF91-46EC-8F81-1495F2EBAB67}" srcId="{34AF3E55-EBE0-4062-8EE7-AECB26A5FD0B}" destId="{0508AB4B-1D91-4871-8327-AF7523BC543E}" srcOrd="2" destOrd="0" parTransId="{4582A009-18A9-4513-B356-F60E05B6F3E8}" sibTransId="{4439176C-944A-41AD-B326-AC1EFBBB7AAE}"/>
    <dgm:cxn modelId="{6BADE857-B0EA-4847-A5AA-7D59E2751BA1}" type="presOf" srcId="{F396BCCB-2F37-4872-BEBB-7D8F37307AE8}" destId="{8D7E4E43-A80C-49B4-8DAC-53C387DE9FB1}" srcOrd="1" destOrd="0" presId="urn:microsoft.com/office/officeart/2005/8/layout/pyramid1"/>
    <dgm:cxn modelId="{0DA5795D-BC5F-4045-A4C1-78759543790B}" srcId="{34AF3E55-EBE0-4062-8EE7-AECB26A5FD0B}" destId="{A0E8461D-6FC5-4BFD-8E2E-790FA026A910}" srcOrd="3" destOrd="0" parTransId="{F5078A9B-9147-4A06-A6EE-F7BD29345E81}" sibTransId="{0D0FD97C-D22E-4BB8-979D-F8FB48DB915B}"/>
    <dgm:cxn modelId="{A80CAFD3-2DEC-4E05-9043-625DFE64E5D7}" type="presOf" srcId="{BCF48A7E-6F0B-42B9-83F2-BA2696FD0E9F}" destId="{49301934-EE3D-475E-936E-42F9B63864F7}" srcOrd="1" destOrd="0" presId="urn:microsoft.com/office/officeart/2005/8/layout/pyramid1"/>
    <dgm:cxn modelId="{DBBA537E-7E5F-406D-8DB8-080317652FEC}" type="presOf" srcId="{34AF3E55-EBE0-4062-8EE7-AECB26A5FD0B}" destId="{E7741921-DBF4-4A6D-A66E-794D8646B86C}" srcOrd="0" destOrd="0" presId="urn:microsoft.com/office/officeart/2005/8/layout/pyramid1"/>
    <dgm:cxn modelId="{476CC47E-1F58-4F2C-98ED-6666FD00969A}" srcId="{34AF3E55-EBE0-4062-8EE7-AECB26A5FD0B}" destId="{585546C1-4955-4DB0-82BD-C00E90E2106A}" srcOrd="4" destOrd="0" parTransId="{D5C0D81F-9EB2-48EA-8E5D-6B6346390B6D}" sibTransId="{5C9B4849-1BCD-4B8F-A02D-D71093B7BB41}"/>
    <dgm:cxn modelId="{AE92DBC7-E2AE-4A96-B810-1903EBECB9D3}" type="presOf" srcId="{585546C1-4955-4DB0-82BD-C00E90E2106A}" destId="{DECD977A-EAB4-4D84-BCB8-E0B3BBA43ECB}" srcOrd="1" destOrd="0" presId="urn:microsoft.com/office/officeart/2005/8/layout/pyramid1"/>
    <dgm:cxn modelId="{49E2560E-62A2-40DF-A030-0882B1ADFD89}" srcId="{34AF3E55-EBE0-4062-8EE7-AECB26A5FD0B}" destId="{ECC45A28-A59F-4F40-A925-1E57AF787C88}" srcOrd="5" destOrd="0" parTransId="{869A6F1B-8C42-4D53-B9AD-AEAEBB5D2316}" sibTransId="{79408C6A-5902-4C02-8E45-AD5F22AACBCE}"/>
    <dgm:cxn modelId="{ABFA7E06-8020-4614-909D-EF92A3406499}" type="presParOf" srcId="{E7741921-DBF4-4A6D-A66E-794D8646B86C}" destId="{16CB8AAA-3794-45C0-9CD0-EBD58D7C1439}" srcOrd="0" destOrd="0" presId="urn:microsoft.com/office/officeart/2005/8/layout/pyramid1"/>
    <dgm:cxn modelId="{04AC88C0-9D15-47A8-B575-0AD516D08ABB}" type="presParOf" srcId="{16CB8AAA-3794-45C0-9CD0-EBD58D7C1439}" destId="{F6CC60D9-EB36-457D-B0B3-F9FF180BC202}" srcOrd="0" destOrd="0" presId="urn:microsoft.com/office/officeart/2005/8/layout/pyramid1"/>
    <dgm:cxn modelId="{B93FF286-9107-4AA0-8DA8-31E1AC4587B6}" type="presParOf" srcId="{16CB8AAA-3794-45C0-9CD0-EBD58D7C1439}" destId="{8D7E4E43-A80C-49B4-8DAC-53C387DE9FB1}" srcOrd="1" destOrd="0" presId="urn:microsoft.com/office/officeart/2005/8/layout/pyramid1"/>
    <dgm:cxn modelId="{ABAB918C-9E82-471C-8EE0-7B59879ED0A4}" type="presParOf" srcId="{E7741921-DBF4-4A6D-A66E-794D8646B86C}" destId="{D4A988EA-7CF0-4FFB-92EC-4B22EB87B649}" srcOrd="1" destOrd="0" presId="urn:microsoft.com/office/officeart/2005/8/layout/pyramid1"/>
    <dgm:cxn modelId="{12F69B4E-5B22-4AE8-9166-0B468D79372A}" type="presParOf" srcId="{D4A988EA-7CF0-4FFB-92EC-4B22EB87B649}" destId="{2B226C18-407E-4BAC-8576-CAC58556C2D2}" srcOrd="0" destOrd="0" presId="urn:microsoft.com/office/officeart/2005/8/layout/pyramid1"/>
    <dgm:cxn modelId="{5D03DFF3-66C9-499E-AC67-B2A277124732}" type="presParOf" srcId="{D4A988EA-7CF0-4FFB-92EC-4B22EB87B649}" destId="{49301934-EE3D-475E-936E-42F9B63864F7}" srcOrd="1" destOrd="0" presId="urn:microsoft.com/office/officeart/2005/8/layout/pyramid1"/>
    <dgm:cxn modelId="{4EDDA911-D3C0-46BD-AD17-F971E6AC38F2}" type="presParOf" srcId="{E7741921-DBF4-4A6D-A66E-794D8646B86C}" destId="{CAD17EFC-07F2-4B0E-8C27-3E03691484DC}" srcOrd="2" destOrd="0" presId="urn:microsoft.com/office/officeart/2005/8/layout/pyramid1"/>
    <dgm:cxn modelId="{15A0C48F-12E0-4832-8913-CC271238C337}" type="presParOf" srcId="{CAD17EFC-07F2-4B0E-8C27-3E03691484DC}" destId="{4AB46793-A208-45C7-9389-16600537AEEA}" srcOrd="0" destOrd="0" presId="urn:microsoft.com/office/officeart/2005/8/layout/pyramid1"/>
    <dgm:cxn modelId="{20FCFAF7-4916-4C96-B377-BDD4640D1D59}" type="presParOf" srcId="{CAD17EFC-07F2-4B0E-8C27-3E03691484DC}" destId="{7866699C-B379-416B-A383-8D9A91D52E89}" srcOrd="1" destOrd="0" presId="urn:microsoft.com/office/officeart/2005/8/layout/pyramid1"/>
    <dgm:cxn modelId="{88D39DF0-60C4-4EA7-860D-1AB685E998C6}" type="presParOf" srcId="{E7741921-DBF4-4A6D-A66E-794D8646B86C}" destId="{1EB52289-B15F-40E3-AFB6-426DD7DD0F6C}" srcOrd="3" destOrd="0" presId="urn:microsoft.com/office/officeart/2005/8/layout/pyramid1"/>
    <dgm:cxn modelId="{F47A98C2-4D2D-4809-84DA-C0A7FAB3F3B5}" type="presParOf" srcId="{1EB52289-B15F-40E3-AFB6-426DD7DD0F6C}" destId="{10D2CF1B-98CA-4CF7-93DD-BDBE0D6F0FFA}" srcOrd="0" destOrd="0" presId="urn:microsoft.com/office/officeart/2005/8/layout/pyramid1"/>
    <dgm:cxn modelId="{7CEC10F3-43A4-4500-8EA3-D75DA32E13DF}" type="presParOf" srcId="{1EB52289-B15F-40E3-AFB6-426DD7DD0F6C}" destId="{B37C27C4-EE9F-4364-9FA0-00C434BDDB02}" srcOrd="1" destOrd="0" presId="urn:microsoft.com/office/officeart/2005/8/layout/pyramid1"/>
    <dgm:cxn modelId="{10A8B224-7C69-48B6-970A-3F1F4C092C2D}" type="presParOf" srcId="{E7741921-DBF4-4A6D-A66E-794D8646B86C}" destId="{E3BB05F4-34E3-4A83-A73A-5A115555534C}" srcOrd="4" destOrd="0" presId="urn:microsoft.com/office/officeart/2005/8/layout/pyramid1"/>
    <dgm:cxn modelId="{CED05028-4143-496F-8E84-EDD4989C0BB4}" type="presParOf" srcId="{E3BB05F4-34E3-4A83-A73A-5A115555534C}" destId="{EF1B5AFF-A6EE-41A7-B910-0FB13963CBAC}" srcOrd="0" destOrd="0" presId="urn:microsoft.com/office/officeart/2005/8/layout/pyramid1"/>
    <dgm:cxn modelId="{CF67B259-446B-4C99-AF66-56B5A363405C}" type="presParOf" srcId="{E3BB05F4-34E3-4A83-A73A-5A115555534C}" destId="{DECD977A-EAB4-4D84-BCB8-E0B3BBA43ECB}" srcOrd="1" destOrd="0" presId="urn:microsoft.com/office/officeart/2005/8/layout/pyramid1"/>
    <dgm:cxn modelId="{6B9D3EAC-1A23-4EB8-BC95-EC09397EF62F}" type="presParOf" srcId="{E7741921-DBF4-4A6D-A66E-794D8646B86C}" destId="{2A50A243-A50B-4E74-B592-B7E5BF6D1F80}" srcOrd="5" destOrd="0" presId="urn:microsoft.com/office/officeart/2005/8/layout/pyramid1"/>
    <dgm:cxn modelId="{9D45154A-2E14-48E6-8DC4-CA8DE5525DB4}" type="presParOf" srcId="{2A50A243-A50B-4E74-B592-B7E5BF6D1F80}" destId="{B5DBAA72-342F-441E-8CD7-6C8B458F69A8}" srcOrd="0" destOrd="0" presId="urn:microsoft.com/office/officeart/2005/8/layout/pyramid1"/>
    <dgm:cxn modelId="{68511FC0-3A17-47C4-BC14-4E75F61D35F5}" type="presParOf" srcId="{2A50A243-A50B-4E74-B592-B7E5BF6D1F80}" destId="{1B14CADF-5F65-4253-BE3C-877ED437B960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 txBox="1">
            <a:spLocks/>
          </p:cNvSpPr>
          <p:nvPr/>
        </p:nvSpPr>
        <p:spPr>
          <a:xfrm>
            <a:off x="3175000" y="8659813"/>
            <a:ext cx="484188" cy="239712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>
              <a:defRPr sz="800">
                <a:solidFill>
                  <a:schemeClr val="bg1">
                    <a:lumMod val="50000"/>
                  </a:schemeClr>
                </a:solidFill>
                <a:latin typeface="Tahoma" pitchFamily="34" charset="0"/>
              </a:defRPr>
            </a:lvl1pPr>
          </a:lstStyle>
          <a:p>
            <a:pPr algn="ctr">
              <a:defRPr/>
            </a:pPr>
            <a:fld id="{93A094E6-BF07-42C5-A37C-B20FFD8D714F}" type="slidenum">
              <a:rPr lang="en-US" sz="600" smtClean="0">
                <a:solidFill>
                  <a:schemeClr val="tx1"/>
                </a:solidFill>
                <a:latin typeface="Trebuchet MS" pitchFamily="34" charset="0"/>
              </a:rPr>
              <a:pPr algn="ctr">
                <a:defRPr/>
              </a:pPr>
              <a:t>‹#›</a:t>
            </a:fld>
            <a:endParaRPr lang="en-US" sz="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9395" name="Rectangle 7"/>
          <p:cNvSpPr>
            <a:spLocks noChangeArrowheads="1"/>
          </p:cNvSpPr>
          <p:nvPr/>
        </p:nvSpPr>
        <p:spPr bwMode="auto">
          <a:xfrm>
            <a:off x="222250" y="8807450"/>
            <a:ext cx="6408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00" dirty="0" smtClean="0">
                <a:solidFill>
                  <a:srgbClr val="7F7F7F"/>
                </a:solidFill>
                <a:latin typeface="Trebuchet MS" pitchFamily="34" charset="0"/>
              </a:rPr>
              <a:t>COPYRIGHT©2015ALCATEL-LUCENT.ALLRIGHTSRESERVED.</a:t>
            </a:r>
          </a:p>
        </p:txBody>
      </p:sp>
    </p:spTree>
    <p:extLst>
      <p:ext uri="{BB962C8B-B14F-4D97-AF65-F5344CB8AC3E}">
        <p14:creationId xmlns:p14="http://schemas.microsoft.com/office/powerpoint/2010/main" val="478716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40005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7200" y="3971925"/>
            <a:ext cx="594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65475" y="8677275"/>
            <a:ext cx="484188" cy="239713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>
              <a:defRPr sz="800">
                <a:solidFill>
                  <a:schemeClr val="bg1">
                    <a:lumMod val="50000"/>
                  </a:schemeClr>
                </a:solidFill>
                <a:latin typeface="Tahoma" pitchFamily="34" charset="0"/>
              </a:defRPr>
            </a:lvl1pPr>
          </a:lstStyle>
          <a:p>
            <a:pPr algn="ctr">
              <a:defRPr/>
            </a:pPr>
            <a:fld id="{188E4D29-AA5E-4D22-990C-5B171A289006}" type="slidenum">
              <a:rPr lang="en-US" sz="600" smtClean="0">
                <a:solidFill>
                  <a:schemeClr val="tx1"/>
                </a:solidFill>
                <a:latin typeface="Trebuchet MS" pitchFamily="34" charset="0"/>
              </a:rPr>
              <a:pPr algn="ctr">
                <a:defRPr/>
              </a:pPr>
              <a:t>‹#›</a:t>
            </a:fld>
            <a:endParaRPr lang="en-US" sz="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212725" y="8842375"/>
            <a:ext cx="64087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00" dirty="0" smtClean="0">
                <a:solidFill>
                  <a:srgbClr val="7F7F7F"/>
                </a:solidFill>
                <a:latin typeface="Trebuchet MS" pitchFamily="34" charset="0"/>
              </a:rPr>
              <a:t>COPYRIGHT©2015ALCATEL-LUCENT.ALLRIGHTSRESERVED.</a:t>
            </a:r>
          </a:p>
        </p:txBody>
      </p:sp>
    </p:spTree>
    <p:extLst>
      <p:ext uri="{BB962C8B-B14F-4D97-AF65-F5344CB8AC3E}">
        <p14:creationId xmlns:p14="http://schemas.microsoft.com/office/powerpoint/2010/main" val="263277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spcBef>
        <a:spcPct val="30000"/>
      </a:spcBef>
      <a:spcAft>
        <a:spcPct val="0"/>
      </a:spcAft>
      <a:buClr>
        <a:srgbClr val="404040"/>
      </a:buClr>
      <a:buFont typeface="Arial" pitchFamily="34" charset="0"/>
      <a:buChar char="•"/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228600" indent="-114300" algn="l" rtl="0" eaLnBrk="0" fontAlgn="base" hangingPunct="0">
      <a:spcBef>
        <a:spcPct val="0"/>
      </a:spcBef>
      <a:spcAft>
        <a:spcPct val="0"/>
      </a:spcAft>
      <a:buClr>
        <a:srgbClr val="404040"/>
      </a:buClr>
      <a:buFont typeface="Lucida Grande"/>
      <a:buChar char="‒"/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342900" indent="-114300" algn="l" rtl="0" eaLnBrk="0" fontAlgn="base" hangingPunct="0">
      <a:spcBef>
        <a:spcPct val="0"/>
      </a:spcBef>
      <a:spcAft>
        <a:spcPct val="0"/>
      </a:spcAft>
      <a:buClr>
        <a:srgbClr val="404040"/>
      </a:buClr>
      <a:buFont typeface="Lucida Grande"/>
      <a:buChar char="–"/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457200" indent="-114300" algn="l" rtl="0" eaLnBrk="0" fontAlgn="base" hangingPunct="0">
      <a:spcBef>
        <a:spcPct val="0"/>
      </a:spcBef>
      <a:spcAft>
        <a:spcPct val="0"/>
      </a:spcAft>
      <a:buClr>
        <a:srgbClr val="404040"/>
      </a:buClr>
      <a:buFont typeface="Lucida Grande"/>
      <a:buChar char="–"/>
      <a:defRPr sz="9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571500" indent="-114300" algn="l" rtl="0" eaLnBrk="0" fontAlgn="base" hangingPunct="0">
      <a:spcBef>
        <a:spcPct val="0"/>
      </a:spcBef>
      <a:spcAft>
        <a:spcPct val="0"/>
      </a:spcAft>
      <a:buClr>
        <a:srgbClr val="404040"/>
      </a:buClr>
      <a:buFont typeface="Lucida Grande"/>
      <a:buChar char="–"/>
      <a:defRPr sz="8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一项研究提到大疱性表皮松解症患者认为最痛苦的几个方面。患者觉得最痛苦的是瘙痒（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3.3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），其次才是急性剧痛（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2.9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）。然后依次是慢性疼痛（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2.7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），饮食困难（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2.7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），胃疼（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2.6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），牙齿问题（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2.6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），运动障碍（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2.5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），手术（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2.4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）。括号中是患者评估的平均分数，一直有这方面的问题是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5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分，从来没有问题是</a:t>
            </a:r>
            <a:r>
              <a:rPr lang="en-US" altLang="zh-CN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1</a:t>
            </a:r>
            <a:r>
              <a:rPr lang="zh-CN" altLang="en-US" sz="1100" b="0" i="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分。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730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0" indent="-1143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40404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zh-CN" sz="11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盐酸多塞平片具有阻断h1和h2受体的作用，同时也是胆碱能受体和肾上腺素受体拮抗剂，其阻断h1受体效价比苯海拉明强775倍，比安太乐强56倍，比赛庚啶强11倍</a:t>
            </a:r>
            <a:endParaRPr lang="en-US" altLang="zh-CN" sz="1100" kern="1200" dirty="0" smtClean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  <a:p>
            <a:pPr marL="114300" marR="0" lvl="0" indent="-1143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40404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zh-CN" sz="11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酮替芬的H1受体拮抗作用为氯苯那敏的10倍</a:t>
            </a:r>
          </a:p>
          <a:p>
            <a:pPr marL="114300" marR="0" lvl="0" indent="-1143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404040"/>
              </a:buClr>
              <a:buSzTx/>
              <a:buFont typeface="Arial" pitchFamily="34" charset="0"/>
              <a:buChar char="•"/>
              <a:tabLst/>
              <a:defRPr/>
            </a:pPr>
            <a:endParaRPr lang="zh-CN" altLang="zh-CN" sz="1100" kern="1200" dirty="0" smtClean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参考：</a:t>
            </a:r>
            <a:r>
              <a:rPr lang="en-US" altLang="zh-CN" dirty="0" smtClean="0"/>
              <a:t>http://jamanetwork.com/journals/jamadermatology/fullarticle/1731690</a:t>
            </a:r>
          </a:p>
          <a:p>
            <a:r>
              <a:rPr lang="en-US" altLang="zh-CN" dirty="0" smtClean="0"/>
              <a:t>http://www.odermatol.com/issue-in-html/2015-1-27-perforating/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28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0" indent="-1143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40404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zh-CN" altLang="zh-CN" sz="11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异味伤口通常含有除需氧菌之外的至少两种厌氧菌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29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/>
        </p:nvCxnSpPr>
        <p:spPr>
          <a:xfrm>
            <a:off x="0" y="6078538"/>
            <a:ext cx="91440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488" y="6127750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452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altLang="zh-CN" noProof="0" dirty="0" err="1" smtClean="0"/>
              <a:t>Clickicontoaddpicture</a:t>
            </a:r>
            <a:endParaRPr lang="zh-CN" altLang="en-US" noProof="0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2263" y="4209893"/>
            <a:ext cx="8580433" cy="1073145"/>
          </a:xfrm>
        </p:spPr>
        <p:txBody>
          <a:bodyPr anchor="b"/>
          <a:lstStyle>
            <a:lvl1pPr>
              <a:defRPr b="0" cap="none">
                <a:latin typeface="Trebuchet MS" pitchFamily="34" charset="0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2263" y="5292125"/>
            <a:ext cx="8548682" cy="617538"/>
          </a:xfrm>
        </p:spPr>
        <p:txBody>
          <a:bodyPr lIns="91440" tIns="45720" rIns="91440" bIns="45720"/>
          <a:lstStyle>
            <a:lvl1pPr marL="0" indent="0">
              <a:buFont typeface="Arial" pitchFamily="34" charset="0"/>
              <a:buNone/>
              <a:defRPr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9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363538"/>
            <a:ext cx="8567000" cy="5461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263" y="1038226"/>
            <a:ext cx="8573106" cy="4849814"/>
          </a:xfrm>
        </p:spPr>
        <p:txBody>
          <a:bodyPr/>
          <a:lstStyle>
            <a:lvl1pPr>
              <a:spcBef>
                <a:spcPts val="600"/>
              </a:spcBef>
              <a:spcAft>
                <a:spcPts val="30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spcBef>
                <a:spcPts val="0"/>
              </a:spcBef>
              <a:spcAft>
                <a:spcPts val="30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6112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63" y="1038225"/>
            <a:ext cx="4170846" cy="484981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spcAft>
                <a:spcPts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>
              <a:spcAft>
                <a:spcPts val="0"/>
              </a:spcAft>
              <a:defRPr sz="1400">
                <a:solidFill>
                  <a:schemeClr val="tx1"/>
                </a:solidFill>
                <a:latin typeface="Trebuchet MS" pitchFamily="34" charset="0"/>
              </a:defRPr>
            </a:lvl3pPr>
            <a:lvl4pPr>
              <a:spcAft>
                <a:spcPts val="0"/>
              </a:spcAft>
              <a:defRPr sz="1200">
                <a:solidFill>
                  <a:schemeClr val="tx1"/>
                </a:solidFill>
                <a:latin typeface="Trebuchet MS" pitchFamily="34" charset="0"/>
              </a:defRPr>
            </a:lvl4pPr>
            <a:lvl5pPr>
              <a:spcAft>
                <a:spcPts val="0"/>
              </a:spcAft>
              <a:defRPr sz="1200">
                <a:solidFill>
                  <a:schemeClr val="tx1"/>
                </a:solidFill>
                <a:latin typeface="Trebuchet M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3981" y="1038225"/>
            <a:ext cx="4285029" cy="484981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spcAft>
                <a:spcPts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>
              <a:spcAft>
                <a:spcPts val="0"/>
              </a:spcAft>
              <a:defRPr sz="1400">
                <a:solidFill>
                  <a:schemeClr val="tx1"/>
                </a:solidFill>
                <a:latin typeface="Trebuchet MS" pitchFamily="34" charset="0"/>
              </a:defRPr>
            </a:lvl3pPr>
            <a:lvl4pPr>
              <a:spcAft>
                <a:spcPts val="0"/>
              </a:spcAft>
              <a:defRPr sz="1200">
                <a:solidFill>
                  <a:schemeClr val="tx1"/>
                </a:solidFill>
                <a:latin typeface="Trebuchet MS" pitchFamily="34" charset="0"/>
              </a:defRPr>
            </a:lvl4pPr>
            <a:lvl5pPr>
              <a:spcAft>
                <a:spcPts val="0"/>
              </a:spcAft>
              <a:defRPr sz="1200">
                <a:solidFill>
                  <a:schemeClr val="tx1"/>
                </a:solidFill>
                <a:latin typeface="Trebuchet M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5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3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1228725" y="1566863"/>
            <a:ext cx="6686550" cy="3008312"/>
            <a:chOff x="2900867" y="1095965"/>
            <a:chExt cx="4752470" cy="2137500"/>
          </a:xfrm>
        </p:grpSpPr>
        <p:pic>
          <p:nvPicPr>
            <p:cNvPr id="3" name="图片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703" r="-55"/>
            <a:stretch>
              <a:fillRect/>
            </a:stretch>
          </p:blipFill>
          <p:spPr bwMode="auto">
            <a:xfrm>
              <a:off x="5624512" y="1095965"/>
              <a:ext cx="2028825" cy="21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9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900867" y="1914525"/>
              <a:ext cx="2047874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83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262" y="353290"/>
            <a:ext cx="8567737" cy="55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028700"/>
            <a:ext cx="8572500" cy="485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altLang="en-US" dirty="0" smtClean="0"/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179388" y="6399213"/>
            <a:ext cx="371475" cy="239712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>
              <a:defRPr sz="800">
                <a:solidFill>
                  <a:schemeClr val="bg1">
                    <a:lumMod val="50000"/>
                  </a:scheme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0A705810-0E58-4F30-80EF-6559D8DB6CB8}" type="slidenum">
              <a:rPr 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Straight Connector 11"/>
          <p:cNvCxnSpPr/>
          <p:nvPr/>
        </p:nvCxnSpPr>
        <p:spPr>
          <a:xfrm>
            <a:off x="0" y="6056313"/>
            <a:ext cx="91440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263" y="61071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"/>
          <p:cNvSpPr>
            <a:spLocks noChangeArrowheads="1"/>
          </p:cNvSpPr>
          <p:nvPr/>
        </p:nvSpPr>
        <p:spPr bwMode="auto">
          <a:xfrm>
            <a:off x="3743325" y="6372225"/>
            <a:ext cx="17235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脆弱的皮肤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坚韧的爱</a:t>
            </a:r>
            <a:endParaRPr lang="en-US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9" r:id="rId2"/>
    <p:sldLayoutId id="2147483680" r:id="rId3"/>
    <p:sldLayoutId id="2147483681" r:id="rId4"/>
    <p:sldLayoutId id="2147483687" r:id="rId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rebuchet MS" pitchFamily="34" charset="0"/>
          <a:ea typeface="微软雅黑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rebuchet MS" pitchFamily="34" charset="0"/>
          <a:ea typeface="微软雅黑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rebuchet MS" pitchFamily="34" charset="0"/>
          <a:ea typeface="微软雅黑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rebuchet MS" pitchFamily="34" charset="0"/>
          <a:ea typeface="微软雅黑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ahoma" pitchFamily="34" charset="0"/>
        </a:defRPr>
      </a:lvl9pPr>
    </p:titleStyle>
    <p:bodyStyle>
      <a:lvl1pPr marL="171450" indent="-171450" algn="l" rtl="0" eaLnBrk="1" fontAlgn="base" hangingPunct="1">
        <a:spcBef>
          <a:spcPts val="100"/>
        </a:spcBef>
        <a:spcAft>
          <a:spcPts val="36"/>
        </a:spcAft>
        <a:buFont typeface="Arial" pitchFamily="34" charset="0"/>
        <a:buChar char="•"/>
        <a:defRPr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346075" indent="-173038" algn="l" rtl="0" eaLnBrk="1" fontAlgn="base" hangingPunct="1">
        <a:spcBef>
          <a:spcPts val="0"/>
        </a:spcBef>
        <a:spcAft>
          <a:spcPct val="0"/>
        </a:spcAft>
        <a:buFont typeface="Arial" pitchFamily="34" charset="0"/>
        <a:buChar char="­"/>
        <a:defRPr sz="16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2pPr>
      <a:lvl3pPr marL="520700" indent="-174625" algn="l" rtl="0" eaLnBrk="1" fontAlgn="base" hangingPunct="1">
        <a:spcBef>
          <a:spcPts val="438"/>
        </a:spcBef>
        <a:spcAft>
          <a:spcPct val="0"/>
        </a:spcAft>
        <a:buFont typeface="Arial" pitchFamily="34" charset="0"/>
        <a:buChar char="­"/>
        <a:defRPr sz="14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3pPr>
      <a:lvl4pPr marL="630238" indent="-114300" algn="l" rtl="0" eaLnBrk="1" fontAlgn="base" hangingPunct="1">
        <a:spcBef>
          <a:spcPct val="20000"/>
        </a:spcBef>
        <a:spcAft>
          <a:spcPct val="30000"/>
        </a:spcAft>
        <a:buFont typeface="Arial" pitchFamily="34" charset="0"/>
        <a:buChar char="­"/>
        <a:defRPr sz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4pPr>
      <a:lvl5pPr marL="741363" indent="-111125" algn="l" rtl="0" eaLnBrk="1" fontAlgn="base" hangingPunct="1">
        <a:spcBef>
          <a:spcPct val="20000"/>
        </a:spcBef>
        <a:spcAft>
          <a:spcPct val="30000"/>
        </a:spcAft>
        <a:buFont typeface="Arial" pitchFamily="34" charset="0"/>
        <a:buChar char="­"/>
        <a:defRPr sz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</a:defRPr>
      </a:lvl5pPr>
      <a:lvl6pPr marL="1435100" indent="-228600" algn="l" rtl="0" eaLnBrk="1" fontAlgn="base" hangingPunct="1">
        <a:spcBef>
          <a:spcPct val="20000"/>
        </a:spcBef>
        <a:spcAft>
          <a:spcPct val="30000"/>
        </a:spcAft>
        <a:buClr>
          <a:srgbClr val="6639B7"/>
        </a:buClr>
        <a:buFont typeface="Arial" pitchFamily="34" charset="0"/>
        <a:buChar char="­"/>
        <a:defRPr sz="1400">
          <a:solidFill>
            <a:schemeClr val="tx1"/>
          </a:solidFill>
          <a:latin typeface="+mn-lt"/>
        </a:defRPr>
      </a:lvl6pPr>
      <a:lvl7pPr marL="1892300" indent="-228600" algn="l" rtl="0" eaLnBrk="1" fontAlgn="base" hangingPunct="1">
        <a:spcBef>
          <a:spcPct val="20000"/>
        </a:spcBef>
        <a:spcAft>
          <a:spcPct val="30000"/>
        </a:spcAft>
        <a:buClr>
          <a:srgbClr val="6639B7"/>
        </a:buClr>
        <a:buFont typeface="Arial" pitchFamily="34" charset="0"/>
        <a:buChar char="­"/>
        <a:defRPr sz="1400">
          <a:solidFill>
            <a:schemeClr val="tx1"/>
          </a:solidFill>
          <a:latin typeface="+mn-lt"/>
        </a:defRPr>
      </a:lvl7pPr>
      <a:lvl8pPr marL="2349500" indent="-228600" algn="l" rtl="0" eaLnBrk="1" fontAlgn="base" hangingPunct="1">
        <a:spcBef>
          <a:spcPct val="20000"/>
        </a:spcBef>
        <a:spcAft>
          <a:spcPct val="30000"/>
        </a:spcAft>
        <a:buClr>
          <a:srgbClr val="6639B7"/>
        </a:buClr>
        <a:buFont typeface="Arial" pitchFamily="34" charset="0"/>
        <a:buChar char="­"/>
        <a:defRPr sz="1400">
          <a:solidFill>
            <a:schemeClr val="tx1"/>
          </a:solidFill>
          <a:latin typeface="+mn-lt"/>
        </a:defRPr>
      </a:lvl8pPr>
      <a:lvl9pPr marL="2806700" indent="-228600" algn="l" rtl="0" eaLnBrk="1" fontAlgn="base" hangingPunct="1">
        <a:spcBef>
          <a:spcPct val="20000"/>
        </a:spcBef>
        <a:spcAft>
          <a:spcPct val="30000"/>
        </a:spcAft>
        <a:buClr>
          <a:srgbClr val="6639B7"/>
        </a:buClr>
        <a:buFont typeface="Arial" pitchFamily="34" charset="0"/>
        <a:buChar char="­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bra.org.cn/intro/ebmedia/rearbutrea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debra.org.cn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hyperlink" Target="http://www.debra.org.cn/sitema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25" y="4210050"/>
            <a:ext cx="8728075" cy="1073150"/>
          </a:xfrm>
        </p:spPr>
        <p:txBody>
          <a:bodyPr/>
          <a:lstStyle/>
          <a:p>
            <a:pPr eaLnBrk="1" hangingPunct="1"/>
            <a:r>
              <a:rPr lang="en-US" altLang="zh-CN" sz="2800" b="1" dirty="0" smtClean="0"/>
              <a:t>EB</a:t>
            </a:r>
            <a:r>
              <a:rPr lang="zh-CN" altLang="en-US" sz="2800" b="1" dirty="0" smtClean="0"/>
              <a:t>特殊症状的处理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dirty="0" smtClean="0"/>
              <a:t>周迎春</a:t>
            </a:r>
            <a:endParaRPr lang="en-US" alt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4625" y="5292725"/>
            <a:ext cx="8696325" cy="617538"/>
          </a:xfrm>
        </p:spPr>
        <p:txBody>
          <a:bodyPr/>
          <a:lstStyle/>
          <a:p>
            <a:pPr eaLnBrk="1" hangingPunct="1">
              <a:defRPr/>
            </a:pPr>
            <a:endParaRPr lang="en-US" sz="1400" dirty="0" smtClean="0"/>
          </a:p>
          <a:p>
            <a:pPr eaLnBrk="1" hangingPunct="1">
              <a:defRPr/>
            </a:pPr>
            <a:r>
              <a:rPr lang="en-US" sz="1400" smtClean="0"/>
              <a:t>2018</a:t>
            </a:r>
            <a:endParaRPr lang="en-US" sz="1400" dirty="0"/>
          </a:p>
        </p:txBody>
      </p:sp>
      <p:pic>
        <p:nvPicPr>
          <p:cNvPr id="5124" name="Picture Placeholder 5"/>
          <p:cNvPicPr>
            <a:picLocks noGrp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144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</a:t>
            </a:r>
            <a:r>
              <a:rPr lang="en-US" altLang="zh-CN" dirty="0" smtClean="0"/>
              <a:t>-</a:t>
            </a:r>
            <a:r>
              <a:rPr lang="zh-CN" altLang="en-US" dirty="0" smtClean="0"/>
              <a:t>局部止痒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局部止痒，优选含薄荷脑的软膏。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外用没有副作用，但沾到伤口会疼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作用时间短，不过“痒”经常也是一会儿的感觉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可长期使用</a:t>
            </a:r>
            <a:endParaRPr lang="en-US" altLang="zh-CN" dirty="0" smtClean="0"/>
          </a:p>
          <a:p>
            <a:r>
              <a:rPr lang="zh-CN" altLang="en-US" dirty="0"/>
              <a:t>局部止痒</a:t>
            </a:r>
            <a:r>
              <a:rPr lang="zh-CN" altLang="en-US" dirty="0" smtClean="0"/>
              <a:t>，尤卓尔，艾洛松，氢</a:t>
            </a:r>
            <a:r>
              <a:rPr lang="zh-CN" altLang="en-US" dirty="0"/>
              <a:t>化可的</a:t>
            </a:r>
            <a:r>
              <a:rPr lang="zh-CN" altLang="en-US" dirty="0" smtClean="0"/>
              <a:t>松、强</a:t>
            </a:r>
            <a:r>
              <a:rPr lang="zh-CN" altLang="en-US" dirty="0"/>
              <a:t>的松、地塞米松</a:t>
            </a:r>
            <a:r>
              <a:rPr lang="zh-CN" altLang="en-US" dirty="0" smtClean="0"/>
              <a:t>等软膏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通过抑制免疫反应减轻瘙痒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止痒效果强，但抑制了免疫反应不利于抗菌和伤口愈合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长期使用导致皮肤变薄变脆，副作用明显</a:t>
            </a:r>
            <a:endParaRPr lang="en-US" altLang="zh-CN" dirty="0" smtClean="0"/>
          </a:p>
          <a:p>
            <a:pPr lvl="1"/>
            <a:r>
              <a:rPr lang="zh-CN" altLang="en-US" dirty="0"/>
              <a:t>某些</a:t>
            </a:r>
            <a:r>
              <a:rPr lang="zh-CN" altLang="en-US"/>
              <a:t>患</a:t>
            </a:r>
            <a:r>
              <a:rPr lang="zh-CN" altLang="en-US" smtClean="0"/>
              <a:t>者使用激素不仅止痒，还能减少水疱。</a:t>
            </a:r>
            <a:endParaRPr lang="en-US" altLang="zh-CN" dirty="0"/>
          </a:p>
          <a:p>
            <a:pPr lvl="1"/>
            <a:r>
              <a:rPr lang="zh-CN" altLang="en-US" dirty="0" smtClean="0"/>
              <a:t>不可长期使用，</a:t>
            </a:r>
            <a:r>
              <a:rPr lang="zh-CN" altLang="en-US" dirty="0"/>
              <a:t>在医生指导下使</a:t>
            </a:r>
            <a:r>
              <a:rPr lang="zh-CN" altLang="en-US" dirty="0" smtClean="0"/>
              <a:t>用</a:t>
            </a:r>
            <a:endParaRPr lang="en-US" altLang="zh-CN" dirty="0" smtClean="0"/>
          </a:p>
          <a:p>
            <a:r>
              <a:rPr lang="zh-CN" altLang="en-US" dirty="0" smtClean="0"/>
              <a:t>多塞平乳膏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效果强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局</a:t>
            </a:r>
            <a:r>
              <a:rPr lang="zh-CN" altLang="en-US" dirty="0"/>
              <a:t>部的不良反应有烧灼感和</a:t>
            </a:r>
            <a:r>
              <a:rPr lang="en-US" altLang="zh-CN" dirty="0"/>
              <a:t>/</a:t>
            </a:r>
            <a:r>
              <a:rPr lang="zh-CN" altLang="en-US" dirty="0"/>
              <a:t>或刺痛</a:t>
            </a:r>
            <a:r>
              <a:rPr lang="zh-CN" altLang="en-US" dirty="0" smtClean="0"/>
              <a:t>感</a:t>
            </a:r>
            <a:endParaRPr lang="en-US" altLang="zh-CN" dirty="0" smtClean="0"/>
          </a:p>
          <a:p>
            <a:pPr lvl="1"/>
            <a:r>
              <a:rPr lang="zh-CN" altLang="en-US" dirty="0"/>
              <a:t>每次涂布面积不超过总体表面积的</a:t>
            </a:r>
            <a:r>
              <a:rPr lang="en-US" altLang="zh-CN" dirty="0"/>
              <a:t>5</a:t>
            </a:r>
            <a:r>
              <a:rPr lang="en-US" altLang="zh-CN" dirty="0" smtClean="0"/>
              <a:t>%</a:t>
            </a:r>
            <a:r>
              <a:rPr lang="zh-CN" altLang="en-US" dirty="0" smtClean="0"/>
              <a:t>。</a:t>
            </a:r>
            <a:r>
              <a:rPr lang="zh-CN" altLang="en-US" dirty="0"/>
              <a:t>连续使用不得超过</a:t>
            </a:r>
            <a:r>
              <a:rPr lang="en-US" altLang="zh-CN" dirty="0"/>
              <a:t>1</a:t>
            </a:r>
            <a:r>
              <a:rPr lang="zh-CN" altLang="en-US" dirty="0" smtClean="0"/>
              <a:t>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儿童使用的效果不清楚，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在医生指导下使用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3433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</a:t>
            </a:r>
            <a:r>
              <a:rPr lang="en-US" altLang="zh-CN" dirty="0" smtClean="0"/>
              <a:t>-</a:t>
            </a:r>
            <a:r>
              <a:rPr lang="zh-CN" altLang="en-US" dirty="0" smtClean="0"/>
              <a:t>局部止痒</a:t>
            </a:r>
            <a:r>
              <a:rPr lang="en-US" altLang="zh-CN" dirty="0" smtClean="0"/>
              <a:t>-</a:t>
            </a:r>
            <a:r>
              <a:rPr lang="zh-CN" altLang="en-US" dirty="0" smtClean="0"/>
              <a:t>续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一些含有冰片或者樟脑、苯酚的外用药也有止痒的效</a:t>
            </a:r>
            <a:r>
              <a:rPr lang="zh-CN" altLang="en-US" dirty="0" smtClean="0"/>
              <a:t>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含苯</a:t>
            </a:r>
            <a:r>
              <a:rPr lang="zh-CN" altLang="en-US" dirty="0"/>
              <a:t>酚的不能直接用于伤口破溃的部位。</a:t>
            </a:r>
            <a:endParaRPr lang="en-US" altLang="zh-CN" b="1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（不推荐）</a:t>
            </a:r>
            <a:r>
              <a:rPr lang="zh-CN" altLang="en-US" dirty="0" smtClean="0"/>
              <a:t>中</a:t>
            </a:r>
            <a:r>
              <a:rPr lang="zh-CN" altLang="en-US" dirty="0"/>
              <a:t>草药洗浴</a:t>
            </a:r>
            <a:endParaRPr lang="en-US" altLang="zh-CN" dirty="0"/>
          </a:p>
          <a:p>
            <a:pPr lvl="1"/>
            <a:r>
              <a:rPr lang="zh-CN" altLang="en-US" dirty="0"/>
              <a:t>千里光，蒲公英，金银花，艾草，茶叶，茶梗等</a:t>
            </a:r>
            <a:endParaRPr lang="en-US" altLang="zh-CN" dirty="0"/>
          </a:p>
          <a:p>
            <a:pPr lvl="1"/>
            <a:r>
              <a:rPr lang="zh-CN" altLang="en-US" dirty="0"/>
              <a:t>某些人某</a:t>
            </a:r>
            <a:r>
              <a:rPr lang="zh-CN" altLang="en-US" dirty="0" smtClean="0"/>
              <a:t>些时间有</a:t>
            </a:r>
            <a:r>
              <a:rPr lang="zh-CN" altLang="en-US" dirty="0"/>
              <a:t>效，不排除是心理作用或沐浴带来的效果</a:t>
            </a:r>
            <a:endParaRPr lang="en-US" altLang="zh-CN" dirty="0"/>
          </a:p>
          <a:p>
            <a:pPr lvl="1"/>
            <a:r>
              <a:rPr lang="zh-CN" altLang="en-US" dirty="0"/>
              <a:t>麻烦，效果不一</a:t>
            </a:r>
            <a:r>
              <a:rPr lang="zh-CN" altLang="en-US" dirty="0" smtClean="0"/>
              <a:t>致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不要强迫患者长期试用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（不推荐）</a:t>
            </a:r>
            <a:r>
              <a:rPr lang="zh-CN" altLang="en-US" dirty="0" smtClean="0"/>
              <a:t>各</a:t>
            </a:r>
            <a:r>
              <a:rPr lang="zh-CN" altLang="en-US" dirty="0"/>
              <a:t>种中药、藏药、蒙</a:t>
            </a:r>
            <a:r>
              <a:rPr lang="zh-CN" altLang="en-US" dirty="0" smtClean="0"/>
              <a:t>药药膏</a:t>
            </a:r>
            <a:endParaRPr lang="en-US" altLang="zh-CN" dirty="0"/>
          </a:p>
          <a:p>
            <a:pPr lvl="1"/>
            <a:r>
              <a:rPr lang="zh-CN" altLang="en-US" dirty="0" smtClean="0"/>
              <a:t>成分不明，不建议使用</a:t>
            </a:r>
          </a:p>
          <a:p>
            <a:pPr lvl="1"/>
            <a:r>
              <a:rPr lang="zh-CN" altLang="en-US" dirty="0" smtClean="0"/>
              <a:t>多数国内乱七八糟的中药药膏，写着不含激素实际上都含有超强效激素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2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 </a:t>
            </a:r>
            <a:r>
              <a:rPr lang="en-US" altLang="zh-CN" dirty="0" smtClean="0"/>
              <a:t>– </a:t>
            </a:r>
            <a:r>
              <a:rPr lang="zh-CN" altLang="en-US" dirty="0" smtClean="0">
                <a:solidFill>
                  <a:srgbClr val="FF0000"/>
                </a:solidFill>
              </a:rPr>
              <a:t>口服</a:t>
            </a:r>
            <a:r>
              <a:rPr lang="zh-CN" altLang="en-US" dirty="0" smtClean="0"/>
              <a:t>药物止痒</a:t>
            </a:r>
            <a:endParaRPr lang="zh-CN" alt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874595"/>
              </p:ext>
            </p:extLst>
          </p:nvPr>
        </p:nvGraphicFramePr>
        <p:xfrm>
          <a:off x="209550" y="890337"/>
          <a:ext cx="8685213" cy="4997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xplosion 2 2"/>
          <p:cNvSpPr/>
          <p:nvPr/>
        </p:nvSpPr>
        <p:spPr>
          <a:xfrm>
            <a:off x="2033337" y="1383632"/>
            <a:ext cx="5787189" cy="2899610"/>
          </a:xfrm>
          <a:prstGeom prst="irregularSeal2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3600" b="1" dirty="0" smtClean="0">
                <a:latin typeface="Trebuchet MS"/>
                <a:cs typeface="Trebuchet MS"/>
              </a:rPr>
              <a:t>处方药，</a:t>
            </a:r>
            <a:endParaRPr lang="en-US" altLang="zh-CN" sz="3600" b="1" dirty="0" smtClean="0">
              <a:latin typeface="Trebuchet MS"/>
              <a:cs typeface="Trebuchet MS"/>
            </a:endParaRPr>
          </a:p>
          <a:p>
            <a:pPr algn="ctr">
              <a:spcBef>
                <a:spcPts val="0"/>
              </a:spcBef>
            </a:pPr>
            <a:r>
              <a:rPr lang="zh-CN" altLang="en-US" sz="3600" b="1" dirty="0" smtClean="0">
                <a:latin typeface="Trebuchet MS"/>
                <a:cs typeface="Trebuchet MS"/>
              </a:rPr>
              <a:t>遵医嘱使用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5337" y="1904637"/>
            <a:ext cx="186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rebuchet MS" pitchFamily="34" charset="0"/>
              </a:rPr>
              <a:t>来</a:t>
            </a:r>
            <a:r>
              <a:rPr lang="zh-CN" altLang="en-US" dirty="0" smtClean="0">
                <a:latin typeface="Trebuchet MS" pitchFamily="34" charset="0"/>
              </a:rPr>
              <a:t>自</a:t>
            </a:r>
            <a:r>
              <a:rPr lang="en-US" altLang="zh-CN" dirty="0" smtClean="0">
                <a:latin typeface="Trebuchet MS" pitchFamily="34" charset="0"/>
              </a:rPr>
              <a:t>EB-CLINET</a:t>
            </a:r>
            <a:endParaRPr lang="en-US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抗组胺药物（</a:t>
            </a:r>
            <a:r>
              <a:rPr lang="en-US" dirty="0" smtClean="0"/>
              <a:t>H1</a:t>
            </a:r>
            <a:r>
              <a:rPr lang="zh-HK" altLang="en-US" dirty="0"/>
              <a:t>受</a:t>
            </a:r>
            <a:r>
              <a:rPr lang="zh-HK" altLang="en-US" dirty="0" smtClean="0"/>
              <a:t>体拮抗</a:t>
            </a:r>
            <a:r>
              <a:rPr lang="zh-CN" altLang="en-US" dirty="0" smtClean="0"/>
              <a:t>剂</a:t>
            </a:r>
            <a:r>
              <a:rPr lang="zh-CN" altLang="en-US" dirty="0"/>
              <a:t>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第一代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苯海拉明（苯那君，</a:t>
            </a:r>
            <a:r>
              <a:rPr lang="en-US" altLang="zh-CN" dirty="0" smtClean="0"/>
              <a:t>2</a:t>
            </a:r>
            <a:r>
              <a:rPr lang="zh-CN" altLang="en-US" dirty="0" smtClean="0"/>
              <a:t>岁以下慎用），氯苯那敏（</a:t>
            </a:r>
            <a:r>
              <a:rPr lang="zh-CN" altLang="en-US" b="1" dirty="0" smtClean="0"/>
              <a:t>扑尔敏</a:t>
            </a:r>
            <a:r>
              <a:rPr lang="zh-CN" altLang="en-US" dirty="0" smtClean="0"/>
              <a:t>，</a:t>
            </a:r>
            <a:r>
              <a:rPr lang="en-US" altLang="zh-CN" dirty="0"/>
              <a:t> 2</a:t>
            </a:r>
            <a:r>
              <a:rPr lang="zh-CN" altLang="en-US" dirty="0"/>
              <a:t>岁以下慎用），</a:t>
            </a:r>
            <a:r>
              <a:rPr lang="zh-CN" altLang="en-US" dirty="0" smtClean="0"/>
              <a:t>曲普利啶（</a:t>
            </a:r>
            <a:r>
              <a:rPr lang="en-US" altLang="zh-CN" dirty="0"/>
              <a:t> 2</a:t>
            </a:r>
            <a:r>
              <a:rPr lang="zh-CN" altLang="en-US" dirty="0"/>
              <a:t>岁以下慎用），</a:t>
            </a:r>
            <a:r>
              <a:rPr lang="zh-CN" altLang="en-US" dirty="0" smtClean="0"/>
              <a:t>盐酸异丙嗪（非那根，</a:t>
            </a:r>
            <a:r>
              <a:rPr lang="en-US" altLang="zh-CN" dirty="0" smtClean="0"/>
              <a:t>3</a:t>
            </a:r>
            <a:r>
              <a:rPr lang="zh-CN" altLang="en-US" dirty="0" smtClean="0"/>
              <a:t>个月以下小儿不宜使用）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副作用为</a:t>
            </a:r>
            <a:r>
              <a:rPr lang="zh-CN" altLang="en-US" b="1" dirty="0" smtClean="0"/>
              <a:t>嗜睡</a:t>
            </a:r>
            <a:r>
              <a:rPr lang="zh-CN" altLang="en-US" dirty="0" smtClean="0"/>
              <a:t>，对</a:t>
            </a:r>
            <a:r>
              <a:rPr lang="en-US" altLang="zh-CN" dirty="0" smtClean="0"/>
              <a:t>EB</a:t>
            </a:r>
            <a:r>
              <a:rPr lang="zh-CN" altLang="en-US" dirty="0" smtClean="0"/>
              <a:t>患者是好事儿</a:t>
            </a:r>
            <a:endParaRPr lang="en-US" altLang="zh-CN" dirty="0" smtClean="0"/>
          </a:p>
          <a:p>
            <a:r>
              <a:rPr lang="zh-CN" altLang="en-US" dirty="0" smtClean="0"/>
              <a:t>第二代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咪唑斯叮（</a:t>
            </a:r>
            <a:r>
              <a:rPr lang="en-US" altLang="zh-CN" dirty="0" smtClean="0"/>
              <a:t>12</a:t>
            </a:r>
            <a:r>
              <a:rPr lang="zh-CN" altLang="en-US" dirty="0" smtClean="0"/>
              <a:t>岁以上使用），西替利嗪（</a:t>
            </a:r>
            <a:r>
              <a:rPr lang="zh-CN" altLang="en-US" b="1" dirty="0" smtClean="0"/>
              <a:t>仙特</a:t>
            </a:r>
            <a:r>
              <a:rPr lang="zh-CN" altLang="en-US" b="1" dirty="0"/>
              <a:t>明</a:t>
            </a:r>
            <a:r>
              <a:rPr lang="zh-CN" altLang="en-US" dirty="0" smtClean="0"/>
              <a:t>，</a:t>
            </a:r>
            <a:r>
              <a:rPr lang="en-US" altLang="zh-CN" dirty="0" smtClean="0"/>
              <a:t> 1</a:t>
            </a:r>
            <a:r>
              <a:rPr lang="zh-CN" altLang="en-US" dirty="0" smtClean="0"/>
              <a:t>岁</a:t>
            </a:r>
            <a:r>
              <a:rPr lang="zh-CN" altLang="en-US" dirty="0"/>
              <a:t>以下慎用</a:t>
            </a:r>
            <a:r>
              <a:rPr lang="zh-CN" altLang="en-US" dirty="0" smtClean="0"/>
              <a:t>），氯</a:t>
            </a:r>
            <a:r>
              <a:rPr lang="zh-CN" altLang="en-US" dirty="0"/>
              <a:t>雷他定（</a:t>
            </a:r>
            <a:r>
              <a:rPr lang="zh-CN" altLang="en-US" b="1" dirty="0"/>
              <a:t>开瑞</a:t>
            </a:r>
            <a:r>
              <a:rPr lang="zh-CN" altLang="en-US" b="1" dirty="0" smtClean="0"/>
              <a:t>坦</a:t>
            </a:r>
            <a:r>
              <a:rPr lang="zh-CN" altLang="en-US" dirty="0"/>
              <a:t>，</a:t>
            </a:r>
            <a:r>
              <a:rPr lang="en-US" altLang="zh-CN" dirty="0"/>
              <a:t> 2</a:t>
            </a:r>
            <a:r>
              <a:rPr lang="zh-CN" altLang="en-US" dirty="0"/>
              <a:t>岁以下慎用</a:t>
            </a:r>
            <a:r>
              <a:rPr lang="zh-CN" altLang="en-US" dirty="0" smtClean="0"/>
              <a:t>）等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不引起嗜睡</a:t>
            </a:r>
            <a:endParaRPr lang="en-US" altLang="zh-CN" dirty="0" smtClean="0"/>
          </a:p>
          <a:p>
            <a:r>
              <a:rPr lang="zh-CN" altLang="en-US" dirty="0"/>
              <a:t>第三代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地</a:t>
            </a:r>
            <a:r>
              <a:rPr lang="zh-CN" altLang="en-US" dirty="0"/>
              <a:t>氯雷他</a:t>
            </a:r>
            <a:r>
              <a:rPr lang="zh-CN" altLang="en-US" dirty="0" smtClean="0"/>
              <a:t>定</a:t>
            </a:r>
            <a:r>
              <a:rPr lang="zh-CN" altLang="en-US" dirty="0"/>
              <a:t>（</a:t>
            </a:r>
            <a:r>
              <a:rPr lang="en-US" altLang="zh-CN" dirty="0"/>
              <a:t>12</a:t>
            </a:r>
            <a:r>
              <a:rPr lang="zh-CN" altLang="en-US" dirty="0"/>
              <a:t>岁以上使用）</a:t>
            </a:r>
            <a:r>
              <a:rPr lang="zh-CN" altLang="en-US" dirty="0" smtClean="0"/>
              <a:t>，</a:t>
            </a:r>
            <a:r>
              <a:rPr lang="zh-CN" altLang="en-US" b="1" dirty="0"/>
              <a:t>左旋西替利嗪</a:t>
            </a:r>
            <a:r>
              <a:rPr lang="zh-CN" altLang="en-US" dirty="0" smtClean="0"/>
              <a:t>（</a:t>
            </a:r>
            <a:r>
              <a:rPr lang="en-US" altLang="zh-CN" dirty="0" smtClean="0"/>
              <a:t>6</a:t>
            </a:r>
            <a:r>
              <a:rPr lang="zh-CN" altLang="en-US" dirty="0" smtClean="0"/>
              <a:t>岁以上儿童可用），</a:t>
            </a:r>
            <a:r>
              <a:rPr lang="zh-CN" altLang="en-US" dirty="0"/>
              <a:t>非索菲那</a:t>
            </a:r>
            <a:r>
              <a:rPr lang="zh-CN" altLang="en-US" dirty="0" smtClean="0"/>
              <a:t>丁（</a:t>
            </a:r>
            <a:r>
              <a:rPr lang="en-US" altLang="zh-CN" dirty="0" smtClean="0"/>
              <a:t>6</a:t>
            </a:r>
            <a:r>
              <a:rPr lang="zh-CN" altLang="en-US" dirty="0" smtClean="0"/>
              <a:t>岁以下儿童安全性无数据）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更安全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这些药物安全性很好，出现瘙痒症状时即可根据年龄选用。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用法用量需要由医生决定！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其它药物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01" y="1000240"/>
            <a:ext cx="8686068" cy="4719639"/>
          </a:xfrm>
        </p:spPr>
        <p:txBody>
          <a:bodyPr/>
          <a:lstStyle/>
          <a:p>
            <a:r>
              <a:rPr lang="zh-HK" altLang="en-US" b="1" dirty="0"/>
              <a:t>富马酸酮替</a:t>
            </a:r>
            <a:r>
              <a:rPr lang="zh-HK" altLang="en-US" b="1" dirty="0" smtClean="0"/>
              <a:t>芬</a:t>
            </a:r>
            <a:endParaRPr lang="en-US" altLang="zh-HK" b="1" dirty="0" smtClean="0"/>
          </a:p>
          <a:p>
            <a:pPr lvl="1"/>
            <a:r>
              <a:rPr lang="zh-CN" altLang="en-US" dirty="0"/>
              <a:t>致敏活性细胞肥大细胞或嗜碱粒细胞的过敏介质释放抑制剂</a:t>
            </a:r>
            <a:endParaRPr lang="en-US" dirty="0" smtClean="0"/>
          </a:p>
          <a:p>
            <a:pPr lvl="1"/>
            <a:r>
              <a:rPr lang="en-US" dirty="0" smtClean="0"/>
              <a:t>H1</a:t>
            </a:r>
            <a:r>
              <a:rPr lang="zh-HK" altLang="en-US" dirty="0"/>
              <a:t>受体拮抗作用为氯苯那敏的</a:t>
            </a:r>
            <a:r>
              <a:rPr lang="en-US" altLang="zh-HK" dirty="0"/>
              <a:t>10</a:t>
            </a:r>
            <a:r>
              <a:rPr lang="zh-HK" altLang="en-US" dirty="0" smtClean="0"/>
              <a:t>倍</a:t>
            </a:r>
            <a:endParaRPr lang="en-US" altLang="zh-HK" dirty="0" smtClean="0"/>
          </a:p>
          <a:p>
            <a:pPr lvl="1"/>
            <a:r>
              <a:rPr lang="zh-HK" altLang="en-US" dirty="0"/>
              <a:t>有抑制白三</a:t>
            </a:r>
            <a:r>
              <a:rPr lang="zh-HK" altLang="en-US" dirty="0" smtClean="0"/>
              <a:t>烯</a:t>
            </a:r>
            <a:r>
              <a:rPr lang="zh-CN" altLang="en-US" dirty="0" smtClean="0"/>
              <a:t>（炎症反应）</a:t>
            </a:r>
            <a:r>
              <a:rPr lang="zh-HK" altLang="en-US" dirty="0" smtClean="0"/>
              <a:t>的</a:t>
            </a:r>
            <a:r>
              <a:rPr lang="zh-HK" altLang="en-US" dirty="0"/>
              <a:t>功</a:t>
            </a:r>
            <a:r>
              <a:rPr lang="zh-HK" altLang="en-US" dirty="0" smtClean="0"/>
              <a:t>能</a:t>
            </a:r>
            <a:endParaRPr lang="en-US" altLang="zh-HK" dirty="0" smtClean="0"/>
          </a:p>
          <a:p>
            <a:r>
              <a:rPr lang="zh-CN" altLang="en-US" dirty="0" smtClean="0"/>
              <a:t>强</a:t>
            </a:r>
            <a:r>
              <a:rPr lang="zh-CN" altLang="en-US" dirty="0"/>
              <a:t>力霉</a:t>
            </a:r>
            <a:r>
              <a:rPr lang="zh-CN" altLang="en-US" dirty="0" smtClean="0"/>
              <a:t>素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有</a:t>
            </a:r>
            <a:r>
              <a:rPr lang="zh-CN" altLang="en-US" dirty="0"/>
              <a:t>一定的镇咳、祛痰和平喘作</a:t>
            </a:r>
            <a:r>
              <a:rPr lang="zh-CN" altLang="en-US" dirty="0" smtClean="0"/>
              <a:t>用</a:t>
            </a:r>
            <a:endParaRPr lang="en-US" altLang="zh-CN" dirty="0" smtClean="0"/>
          </a:p>
          <a:p>
            <a:pPr lvl="1"/>
            <a:r>
              <a:rPr lang="zh-CN" altLang="en-US" dirty="0"/>
              <a:t>毒</a:t>
            </a:r>
            <a:r>
              <a:rPr lang="zh-CN" altLang="en-US" dirty="0" smtClean="0"/>
              <a:t>性较大，不可自行使用</a:t>
            </a:r>
            <a:endParaRPr lang="en-US" altLang="zh-CN" dirty="0" smtClean="0"/>
          </a:p>
          <a:p>
            <a:r>
              <a:rPr lang="zh-CN" altLang="en-US" dirty="0"/>
              <a:t>加巴喷</a:t>
            </a:r>
            <a:r>
              <a:rPr lang="zh-CN" altLang="en-US" dirty="0" smtClean="0"/>
              <a:t>丁和普瑞巴林都是抗癫痫药，国内应该还没有</a:t>
            </a:r>
            <a:r>
              <a:rPr lang="en-US" altLang="zh-CN" dirty="0" smtClean="0"/>
              <a:t>EB</a:t>
            </a:r>
            <a:r>
              <a:rPr lang="zh-CN" altLang="en-US" dirty="0" smtClean="0"/>
              <a:t>患者使用</a:t>
            </a:r>
            <a:endParaRPr lang="en-US" altLang="zh-CN" dirty="0" smtClean="0"/>
          </a:p>
          <a:p>
            <a:pPr lvl="1"/>
            <a:r>
              <a:rPr lang="en-US" b="1" dirty="0" err="1"/>
              <a:t>加巴喷丁和普瑞巴林用于EB患者的止痛</a:t>
            </a:r>
            <a:r>
              <a:rPr lang="en-US" dirty="0" err="1"/>
              <a:t>，不过一般神经痛效果好</a:t>
            </a:r>
            <a:endParaRPr lang="en-US" altLang="zh-CN" dirty="0" smtClean="0"/>
          </a:p>
          <a:p>
            <a:r>
              <a:rPr lang="zh-CN" altLang="en-US" dirty="0" smtClean="0"/>
              <a:t>抗抑郁药</a:t>
            </a:r>
            <a:endParaRPr lang="en-US" altLang="zh-CN" dirty="0" smtClean="0"/>
          </a:p>
          <a:p>
            <a:pPr lvl="1"/>
            <a:r>
              <a:rPr lang="zh-CN" altLang="en-US" b="1" dirty="0" smtClean="0"/>
              <a:t>多塞平</a:t>
            </a:r>
            <a:r>
              <a:rPr lang="zh-CN" altLang="en-US" dirty="0" smtClean="0"/>
              <a:t>（</a:t>
            </a:r>
            <a:r>
              <a:rPr lang="en-US" altLang="zh-CN" dirty="0" smtClean="0"/>
              <a:t>TCA</a:t>
            </a:r>
            <a:r>
              <a:rPr lang="zh-CN" altLang="en-US" dirty="0" smtClean="0"/>
              <a:t>），周密吃过，止痒镇静效果非常强</a:t>
            </a:r>
            <a:endParaRPr lang="en-US" altLang="zh-CN" dirty="0" smtClean="0"/>
          </a:p>
          <a:p>
            <a:pPr lvl="2"/>
            <a:r>
              <a:rPr lang="zh-CN" altLang="en-US" dirty="0"/>
              <a:t>阻断</a:t>
            </a:r>
            <a:r>
              <a:rPr lang="en-US" altLang="zh-CN" dirty="0"/>
              <a:t>H1</a:t>
            </a:r>
            <a:r>
              <a:rPr lang="zh-CN" altLang="en-US" dirty="0"/>
              <a:t>受体效价比苯海拉明强</a:t>
            </a:r>
            <a:r>
              <a:rPr lang="en-US" altLang="zh-CN" dirty="0"/>
              <a:t>775</a:t>
            </a:r>
            <a:r>
              <a:rPr lang="zh-CN" altLang="en-US" dirty="0"/>
              <a:t>倍</a:t>
            </a:r>
            <a:endParaRPr lang="en-US" altLang="zh-CN" dirty="0" smtClean="0"/>
          </a:p>
          <a:p>
            <a:r>
              <a:rPr lang="zh-CN" altLang="en-US" dirty="0" smtClean="0"/>
              <a:t>环孢素是免疫抑制剂</a:t>
            </a:r>
            <a:endParaRPr lang="en-US" altLang="zh-CN" dirty="0" smtClean="0"/>
          </a:p>
          <a:p>
            <a:pPr lvl="1"/>
            <a:r>
              <a:rPr lang="zh-CN" altLang="en-US" dirty="0"/>
              <a:t>周</a:t>
            </a:r>
            <a:r>
              <a:rPr lang="zh-CN" altLang="en-US" dirty="0" smtClean="0"/>
              <a:t>密移植后连续吃</a:t>
            </a:r>
            <a:r>
              <a:rPr lang="en-US" altLang="zh-CN" dirty="0" smtClean="0"/>
              <a:t>2</a:t>
            </a:r>
            <a:r>
              <a:rPr lang="zh-CN" altLang="en-US" dirty="0" smtClean="0"/>
              <a:t>年，期间确实没有瘙痒。</a:t>
            </a:r>
            <a:endParaRPr lang="en-US" altLang="zh-CN" dirty="0" smtClean="0"/>
          </a:p>
        </p:txBody>
      </p:sp>
      <p:sp>
        <p:nvSpPr>
          <p:cNvPr id="4" name="Explosion 2 3"/>
          <p:cNvSpPr/>
          <p:nvPr/>
        </p:nvSpPr>
        <p:spPr>
          <a:xfrm>
            <a:off x="2033337" y="1383632"/>
            <a:ext cx="5787189" cy="2899610"/>
          </a:xfrm>
          <a:prstGeom prst="irregularSeal2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3600" b="1" dirty="0" smtClean="0">
                <a:latin typeface="Trebuchet MS"/>
                <a:cs typeface="Trebuchet MS"/>
              </a:rPr>
              <a:t>处方药，</a:t>
            </a:r>
            <a:endParaRPr lang="en-US" altLang="zh-CN" sz="3600" b="1" dirty="0" smtClean="0">
              <a:latin typeface="Trebuchet MS"/>
              <a:cs typeface="Trebuchet MS"/>
            </a:endParaRPr>
          </a:p>
          <a:p>
            <a:pPr algn="ctr">
              <a:spcBef>
                <a:spcPts val="0"/>
              </a:spcBef>
            </a:pPr>
            <a:r>
              <a:rPr lang="zh-CN" altLang="en-US" sz="3600" b="1" dirty="0" smtClean="0">
                <a:latin typeface="Trebuchet MS"/>
                <a:cs typeface="Trebuchet MS"/>
              </a:rPr>
              <a:t>遵医嘱使用</a:t>
            </a:r>
            <a:endParaRPr lang="en-US" sz="20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493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</a:t>
            </a:r>
            <a:r>
              <a:rPr lang="en-US" altLang="zh-CN" dirty="0" smtClean="0"/>
              <a:t>-</a:t>
            </a:r>
            <a:r>
              <a:rPr lang="zh-CN" altLang="en-US" dirty="0" smtClean="0"/>
              <a:t>痒疹性</a:t>
            </a:r>
            <a:r>
              <a:rPr lang="en-US" altLang="zh-CN" dirty="0" smtClean="0"/>
              <a:t>EB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痒疹性</a:t>
            </a:r>
            <a:r>
              <a:rPr lang="en-US" altLang="zh-CN" dirty="0" smtClean="0"/>
              <a:t>EB</a:t>
            </a:r>
            <a:r>
              <a:rPr lang="zh-CN" altLang="en-US" dirty="0" smtClean="0"/>
              <a:t>是营养不良型</a:t>
            </a:r>
            <a:r>
              <a:rPr lang="en-US" altLang="zh-CN" dirty="0" smtClean="0"/>
              <a:t>EB</a:t>
            </a:r>
            <a:r>
              <a:rPr lang="zh-CN" altLang="en-US" dirty="0" smtClean="0"/>
              <a:t>中的一类，特征是痒疹</a:t>
            </a:r>
            <a:endParaRPr lang="en-US" altLang="zh-CN" dirty="0" smtClean="0"/>
          </a:p>
          <a:p>
            <a:r>
              <a:rPr lang="zh-CN" altLang="en-US" dirty="0"/>
              <a:t>缓</a:t>
            </a:r>
            <a:r>
              <a:rPr lang="zh-CN" altLang="en-US" dirty="0" smtClean="0"/>
              <a:t>解瘙痒之后皮损会有明显的减轻</a:t>
            </a:r>
            <a:endParaRPr lang="en-US" altLang="zh-CN" dirty="0" smtClean="0"/>
          </a:p>
          <a:p>
            <a:r>
              <a:rPr lang="zh-CN" altLang="en-US" dirty="0"/>
              <a:t>药</a:t>
            </a:r>
            <a:r>
              <a:rPr lang="zh-CN" altLang="en-US" dirty="0" smtClean="0"/>
              <a:t>物：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氢化可的松软膏，</a:t>
            </a:r>
            <a:r>
              <a:rPr lang="zh-CN" altLang="en-US" dirty="0"/>
              <a:t>曲安奈德</a:t>
            </a:r>
            <a:r>
              <a:rPr lang="zh-CN" altLang="en-US" dirty="0" smtClean="0"/>
              <a:t>软</a:t>
            </a:r>
            <a:r>
              <a:rPr lang="zh-CN" altLang="en-US" dirty="0"/>
              <a:t>膏</a:t>
            </a:r>
            <a:endParaRPr lang="en-US" altLang="zh-CN" dirty="0" smtClean="0"/>
          </a:p>
          <a:p>
            <a:pPr lvl="1"/>
            <a:r>
              <a:rPr lang="zh-CN" altLang="en-US" dirty="0"/>
              <a:t>沙利度</a:t>
            </a:r>
            <a:r>
              <a:rPr lang="zh-CN" altLang="en-US" dirty="0" smtClean="0"/>
              <a:t>胺，环孢素，他克莫司（都是免疫抑制剂）</a:t>
            </a:r>
            <a:endParaRPr lang="zh-CN" altLang="en-US" dirty="0"/>
          </a:p>
        </p:txBody>
      </p:sp>
      <p:pic>
        <p:nvPicPr>
          <p:cNvPr id="1028" name="Picture 4" descr="http://tse1.mm.bing.net/th?&amp;id=OIP.Md66bac85dcef6536cfd078c86757de63o0&amp;w=300&amp;h=196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459" y="4049273"/>
            <a:ext cx="2920407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se1.mm.bing.net/th?&amp;id=OIP.Me753ee00a8e421c099ef4c4ca08f66b9o0&amp;w=255&amp;h=239&amp;c=0&amp;pid=1.9&amp;rs=0&amp;p=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9273"/>
            <a:ext cx="2035732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se1.mm.bing.net/th?&amp;id=OIP.Mfa0e787dd6ad9a68e7c761a8792e5c56o0&amp;w=267&amp;h=236&amp;c=0&amp;pid=1.9&amp;rs=0&amp;p=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4047325"/>
            <a:ext cx="20574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732" y="4049273"/>
            <a:ext cx="2419727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 smtClean="0"/>
              <a:t>二、食道疼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altLang="zh-CN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食道疼的表现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263" y="962024"/>
            <a:ext cx="8573106" cy="4849814"/>
          </a:xfrm>
        </p:spPr>
        <p:txBody>
          <a:bodyPr/>
          <a:lstStyle/>
          <a:p>
            <a:r>
              <a:rPr lang="zh-CN" altLang="en-US" dirty="0" smtClean="0"/>
              <a:t>有食道疼的主要是</a:t>
            </a:r>
            <a:r>
              <a:rPr lang="en-US" altLang="zh-CN" dirty="0" smtClean="0"/>
              <a:t>RDEB</a:t>
            </a:r>
            <a:r>
              <a:rPr lang="zh-CN" altLang="en-US" dirty="0" smtClean="0"/>
              <a:t>患者</a:t>
            </a:r>
            <a:endParaRPr lang="en-US" altLang="zh-CN" dirty="0" smtClean="0"/>
          </a:p>
          <a:p>
            <a:r>
              <a:rPr lang="zh-CN" altLang="en-US" dirty="0"/>
              <a:t>吃饭</a:t>
            </a:r>
            <a:r>
              <a:rPr lang="zh-CN" altLang="en-US" dirty="0" smtClean="0"/>
              <a:t>时突然开始疼</a:t>
            </a:r>
            <a:endParaRPr lang="en-US" altLang="zh-CN" dirty="0" smtClean="0"/>
          </a:p>
          <a:p>
            <a:pPr lvl="1"/>
            <a:r>
              <a:rPr lang="zh-CN" altLang="en-US" dirty="0"/>
              <a:t>异</a:t>
            </a:r>
            <a:r>
              <a:rPr lang="zh-CN" altLang="en-US" dirty="0" smtClean="0"/>
              <a:t>物卡在喉咙，或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异物划伤了食道，或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异物的摩擦在食道</a:t>
            </a:r>
            <a:r>
              <a:rPr lang="en-US" altLang="zh-CN" dirty="0" smtClean="0"/>
              <a:t>/</a:t>
            </a:r>
            <a:r>
              <a:rPr lang="zh-CN" altLang="en-US" dirty="0" smtClean="0"/>
              <a:t>喉咙口造成了水疱</a:t>
            </a:r>
            <a:endParaRPr lang="en-US" altLang="zh-CN" dirty="0" smtClean="0"/>
          </a:p>
          <a:p>
            <a:pPr lvl="1"/>
            <a:r>
              <a:rPr lang="zh-CN" altLang="en-US" dirty="0"/>
              <a:t>疼</a:t>
            </a:r>
            <a:r>
              <a:rPr lang="zh-CN" altLang="en-US" dirty="0" smtClean="0"/>
              <a:t>痛严重时口水也咽不下，但会大量分泌口水或黏液</a:t>
            </a:r>
            <a:endParaRPr lang="en-US" altLang="zh-CN" dirty="0" smtClean="0"/>
          </a:p>
          <a:p>
            <a:pPr lvl="1"/>
            <a:r>
              <a:rPr lang="zh-CN" altLang="en-US" dirty="0"/>
              <a:t>极罕见的情况下会吐出食道粘膜</a:t>
            </a:r>
            <a:endParaRPr lang="en-US" altLang="zh-CN" dirty="0"/>
          </a:p>
          <a:p>
            <a:pPr lvl="2"/>
            <a:r>
              <a:rPr lang="zh-CN" altLang="en-US" dirty="0"/>
              <a:t>直接剪断，咽回去。不可往外拉！</a:t>
            </a:r>
            <a:endParaRPr lang="en-US" altLang="zh-CN" dirty="0"/>
          </a:p>
          <a:p>
            <a:r>
              <a:rPr lang="zh-CN" altLang="en-US" dirty="0" smtClean="0"/>
              <a:t>自然缓解步骤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异物咳出或滑下，水疱经历一段时间后破裂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疼痛减缓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能喝水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能喝牛奶（可能持续几天时间）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能吃流食</a:t>
            </a:r>
            <a:r>
              <a:rPr lang="zh-CN" altLang="en-US" dirty="0"/>
              <a:t>（可能持续几天时间）</a:t>
            </a:r>
            <a:endParaRPr lang="en-US" altLang="zh-CN" dirty="0" smtClean="0"/>
          </a:p>
          <a:p>
            <a:pPr lvl="1"/>
            <a:r>
              <a:rPr lang="zh-CN" altLang="en-US" dirty="0"/>
              <a:t>正常饮</a:t>
            </a:r>
            <a:r>
              <a:rPr lang="zh-CN" altLang="en-US" dirty="0" smtClean="0"/>
              <a:t>食</a:t>
            </a:r>
            <a:endParaRPr lang="en-US" altLang="zh-CN" dirty="0" smtClean="0"/>
          </a:p>
          <a:p>
            <a:r>
              <a:rPr lang="zh-CN" altLang="en-US" dirty="0"/>
              <a:t>尽</a:t>
            </a:r>
            <a:r>
              <a:rPr lang="zh-CN" altLang="en-US" dirty="0" smtClean="0"/>
              <a:t>量吃冷食，避免过热</a:t>
            </a:r>
            <a:endParaRPr lang="en-US" altLang="zh-CN" dirty="0" smtClean="0"/>
          </a:p>
          <a:p>
            <a:pPr lvl="1"/>
            <a:r>
              <a:rPr lang="zh-CN" altLang="en-US" dirty="0"/>
              <a:t>如</a:t>
            </a:r>
            <a:r>
              <a:rPr lang="zh-CN" altLang="en-US" dirty="0" smtClean="0"/>
              <a:t>果患者喜欢，可以吃冰淇淋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8300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食道疼的处理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遵从自然恢复过程，不可人为加速</a:t>
            </a:r>
            <a:endParaRPr lang="en-US" altLang="zh-CN" dirty="0" smtClean="0"/>
          </a:p>
          <a:p>
            <a:r>
              <a:rPr lang="zh-CN" altLang="en-US" dirty="0"/>
              <a:t>由</a:t>
            </a:r>
            <a:r>
              <a:rPr lang="zh-CN" altLang="en-US" dirty="0" smtClean="0"/>
              <a:t>患者决定什么时候开始喝牛奶和流食</a:t>
            </a:r>
            <a:endParaRPr lang="en-US" altLang="zh-CN" dirty="0" smtClean="0"/>
          </a:p>
          <a:p>
            <a:pPr lvl="1"/>
            <a:r>
              <a:rPr lang="zh-CN" altLang="en-US" dirty="0"/>
              <a:t>剧</a:t>
            </a:r>
            <a:r>
              <a:rPr lang="zh-CN" altLang="en-US" dirty="0" smtClean="0"/>
              <a:t>烈疼痛可能是间歇性的，抓住机会赶快吃</a:t>
            </a:r>
            <a:endParaRPr lang="en-US" altLang="zh-CN" dirty="0" smtClean="0"/>
          </a:p>
          <a:p>
            <a:r>
              <a:rPr lang="zh-CN" altLang="en-US" dirty="0" smtClean="0"/>
              <a:t>如长时间无法喝水和牛奶，考虑去医院挂营养液</a:t>
            </a:r>
            <a:endParaRPr lang="en-US" altLang="zh-CN" dirty="0" smtClean="0"/>
          </a:p>
          <a:p>
            <a:pPr lvl="1"/>
            <a:r>
              <a:rPr lang="zh-CN" altLang="en-US" dirty="0"/>
              <a:t>食道</a:t>
            </a:r>
            <a:r>
              <a:rPr lang="zh-CN" altLang="en-US" dirty="0" smtClean="0"/>
              <a:t>疼可能非常剧烈，如果去医院的话可同时加</a:t>
            </a:r>
            <a:r>
              <a:rPr lang="zh-CN" altLang="en-US" b="1" dirty="0" smtClean="0"/>
              <a:t>止疼药</a:t>
            </a:r>
            <a:r>
              <a:rPr lang="zh-CN" altLang="en-US" dirty="0" smtClean="0"/>
              <a:t>和</a:t>
            </a:r>
            <a:r>
              <a:rPr lang="zh-CN" altLang="en-US" b="1" dirty="0" smtClean="0"/>
              <a:t>止吐药</a:t>
            </a:r>
            <a:endParaRPr lang="en-US" altLang="zh-CN" b="1" dirty="0" smtClean="0"/>
          </a:p>
          <a:p>
            <a:pPr lvl="2"/>
            <a:r>
              <a:rPr lang="zh-CN" altLang="en-US" dirty="0"/>
              <a:t>防</a:t>
            </a:r>
            <a:r>
              <a:rPr lang="zh-CN" altLang="en-US" dirty="0" smtClean="0"/>
              <a:t>止呕吐进一步伤害食道</a:t>
            </a:r>
            <a:endParaRPr lang="en-US" altLang="zh-CN" dirty="0" smtClean="0"/>
          </a:p>
          <a:p>
            <a:r>
              <a:rPr lang="zh-CN" altLang="en-US" dirty="0" smtClean="0"/>
              <a:t>可考虑预防性使用抗生素，加快伤口愈合</a:t>
            </a:r>
            <a:endParaRPr lang="en-US" altLang="zh-CN" dirty="0" smtClean="0"/>
          </a:p>
          <a:p>
            <a:r>
              <a:rPr lang="zh-CN" altLang="en-US" dirty="0"/>
              <a:t>牛</a:t>
            </a:r>
            <a:r>
              <a:rPr lang="zh-CN" altLang="en-US" dirty="0" smtClean="0"/>
              <a:t>奶的营养并不均衡，不适合长期进食。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可以自己用料理机粉碎普通饮食做成流食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这样的流食仍然有颗粒，仍有引起食道损伤的可能</a:t>
            </a:r>
            <a:endParaRPr lang="en-US" altLang="zh-CN" dirty="0" smtClean="0"/>
          </a:p>
          <a:p>
            <a:r>
              <a:rPr lang="zh-CN" altLang="en-US" dirty="0"/>
              <a:t>如</a:t>
            </a:r>
            <a:r>
              <a:rPr lang="zh-CN" altLang="en-US" dirty="0" smtClean="0"/>
              <a:t>果长时间无法恢复流食</a:t>
            </a:r>
            <a:r>
              <a:rPr lang="en-US" altLang="zh-CN" dirty="0" smtClean="0"/>
              <a:t>/</a:t>
            </a:r>
            <a:r>
              <a:rPr lang="zh-CN" altLang="en-US" dirty="0" smtClean="0"/>
              <a:t>普通饮食，可以吃肠内营养粉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可完全溶解，调成液体</a:t>
            </a:r>
            <a:endParaRPr lang="en-US" altLang="zh-CN" dirty="0" smtClean="0"/>
          </a:p>
          <a:p>
            <a:pPr lvl="1"/>
            <a:r>
              <a:rPr lang="zh-CN" altLang="en-US" dirty="0"/>
              <a:t>营</a:t>
            </a:r>
            <a:r>
              <a:rPr lang="zh-CN" altLang="en-US" dirty="0" smtClean="0"/>
              <a:t>养均衡，比牛奶好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如曾经出现过食道疼，可事先预备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191" y="4337159"/>
            <a:ext cx="13239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042" y="2641709"/>
            <a:ext cx="856318" cy="160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7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预防食道疼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不要强迫</a:t>
            </a:r>
            <a:r>
              <a:rPr lang="en-US" altLang="zh-CN" dirty="0" smtClean="0"/>
              <a:t>EB</a:t>
            </a:r>
            <a:r>
              <a:rPr lang="zh-CN" altLang="en-US" dirty="0" smtClean="0"/>
              <a:t>患者吃东西！不要强喂！</a:t>
            </a:r>
            <a:endParaRPr lang="en-US" altLang="zh-CN" dirty="0" smtClean="0"/>
          </a:p>
          <a:p>
            <a:r>
              <a:rPr lang="zh-CN" altLang="en-US" dirty="0" smtClean="0"/>
              <a:t>允许</a:t>
            </a:r>
            <a:r>
              <a:rPr lang="en-US" altLang="zh-CN" dirty="0" smtClean="0"/>
              <a:t>EB</a:t>
            </a:r>
            <a:r>
              <a:rPr lang="zh-CN" altLang="en-US" dirty="0" smtClean="0"/>
              <a:t>患者吃饭慢！细嚼慢咽</a:t>
            </a:r>
            <a:endParaRPr lang="en-US" altLang="zh-CN" dirty="0" smtClean="0"/>
          </a:p>
          <a:p>
            <a:pPr lvl="1"/>
            <a:r>
              <a:rPr lang="zh-CN" altLang="en-US" dirty="0"/>
              <a:t>菜叶</a:t>
            </a:r>
            <a:r>
              <a:rPr lang="zh-CN" altLang="en-US" dirty="0" smtClean="0"/>
              <a:t>子也能卡住</a:t>
            </a:r>
            <a:endParaRPr lang="en-US" altLang="zh-CN" dirty="0" smtClean="0"/>
          </a:p>
          <a:p>
            <a:r>
              <a:rPr lang="zh-CN" altLang="en-US" dirty="0" smtClean="0"/>
              <a:t>避免饮食过热！</a:t>
            </a:r>
            <a:endParaRPr lang="en-US" altLang="zh-CN" dirty="0" smtClean="0"/>
          </a:p>
          <a:p>
            <a:r>
              <a:rPr lang="zh-CN" altLang="en-US" dirty="0"/>
              <a:t>避</a:t>
            </a:r>
            <a:r>
              <a:rPr lang="zh-CN" altLang="en-US" dirty="0" smtClean="0"/>
              <a:t>免呕吐，胃酸反流会灼伤食道</a:t>
            </a:r>
            <a:endParaRPr lang="en-US" altLang="zh-CN" dirty="0" smtClean="0"/>
          </a:p>
          <a:p>
            <a:pPr lvl="1"/>
            <a:r>
              <a:rPr lang="zh-CN" altLang="en-US" dirty="0"/>
              <a:t>如有必要使用抑制反流的药（雷尼替丁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r>
              <a:rPr lang="zh-CN" altLang="en-US" dirty="0"/>
              <a:t>或质子泵抑制剂（泮托拉唑）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食道狭窄是食道疼的常见诱因</a:t>
            </a:r>
            <a:endParaRPr lang="en-US" altLang="zh-CN" dirty="0" smtClean="0"/>
          </a:p>
          <a:p>
            <a:pPr lvl="1"/>
            <a:r>
              <a:rPr lang="zh-CN" altLang="en-US" dirty="0"/>
              <a:t>大部</a:t>
            </a:r>
            <a:r>
              <a:rPr lang="zh-CN" altLang="en-US" dirty="0" smtClean="0"/>
              <a:t>分食道狭窄靠近咽喉</a:t>
            </a:r>
            <a:endParaRPr lang="en-US" altLang="zh-CN" dirty="0" smtClean="0"/>
          </a:p>
          <a:p>
            <a:pPr lvl="1"/>
            <a:r>
              <a:rPr lang="zh-CN" altLang="en-US" dirty="0"/>
              <a:t>少部</a:t>
            </a:r>
            <a:r>
              <a:rPr lang="zh-CN" altLang="en-US" dirty="0" smtClean="0"/>
              <a:t>分靠近胃</a:t>
            </a:r>
            <a:endParaRPr lang="en-US" altLang="zh-CN" dirty="0" smtClean="0"/>
          </a:p>
          <a:p>
            <a:pPr lvl="2"/>
            <a:r>
              <a:rPr lang="zh-CN" altLang="en-US" dirty="0"/>
              <a:t>可</a:t>
            </a:r>
            <a:r>
              <a:rPr lang="zh-CN" altLang="en-US" dirty="0" smtClean="0"/>
              <a:t>能与胃酸反流有关</a:t>
            </a:r>
            <a:endParaRPr lang="en-US" dirty="0"/>
          </a:p>
        </p:txBody>
      </p:sp>
      <p:pic>
        <p:nvPicPr>
          <p:cNvPr id="2050" name="Picture 2" descr="http://www.debra.org.cn/fileadmin/user_upload/medresearch/2016/BariumEsophagram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6" t="19469" r="16482"/>
          <a:stretch/>
        </p:blipFill>
        <p:spPr bwMode="auto">
          <a:xfrm>
            <a:off x="6268146" y="1292769"/>
            <a:ext cx="2631707" cy="45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上海德博蝴蝶宝贝关爱中心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年，</a:t>
            </a:r>
            <a:r>
              <a:rPr lang="zh-CN" altLang="en-US" dirty="0" smtClean="0">
                <a:hlinkClick r:id="rId2"/>
              </a:rPr>
              <a:t>罕见病摄影展</a:t>
            </a:r>
            <a:r>
              <a:rPr lang="zh-CN" altLang="en-US" dirty="0" smtClean="0"/>
              <a:t>，当期捐赠资金</a:t>
            </a:r>
            <a:r>
              <a:rPr lang="en-US" altLang="zh-CN" dirty="0" smtClean="0"/>
              <a:t>16</a:t>
            </a:r>
            <a:r>
              <a:rPr lang="zh-CN" altLang="en-US" dirty="0" smtClean="0"/>
              <a:t>万，前期留存</a:t>
            </a:r>
            <a:r>
              <a:rPr lang="en-US" altLang="zh-CN" dirty="0" smtClean="0"/>
              <a:t>2</a:t>
            </a:r>
            <a:r>
              <a:rPr lang="zh-CN" altLang="en-US" dirty="0" smtClean="0"/>
              <a:t>万。</a:t>
            </a:r>
            <a:endParaRPr lang="en-US" altLang="zh-CN" dirty="0" smtClean="0"/>
          </a:p>
          <a:p>
            <a:r>
              <a:rPr lang="en-US" altLang="zh-CN" dirty="0" smtClean="0"/>
              <a:t>2014</a:t>
            </a:r>
            <a:r>
              <a:rPr lang="zh-CN" altLang="en-US" dirty="0" smtClean="0"/>
              <a:t>年，杨梦竹加入，准备注册。</a:t>
            </a:r>
            <a:endParaRPr lang="en-US" altLang="zh-CN" dirty="0" smtClean="0"/>
          </a:p>
          <a:p>
            <a:r>
              <a:rPr lang="en-US" altLang="zh-CN" dirty="0" smtClean="0"/>
              <a:t>2014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11</a:t>
            </a:r>
            <a:r>
              <a:rPr lang="zh-CN" altLang="en-US" dirty="0" smtClean="0"/>
              <a:t>月，在</a:t>
            </a:r>
            <a:r>
              <a:rPr lang="zh-CN" altLang="en-US" b="1" dirty="0" smtClean="0"/>
              <a:t>上海市社团局</a:t>
            </a:r>
            <a:r>
              <a:rPr lang="zh-CN" altLang="en-US" dirty="0" smtClean="0"/>
              <a:t>注册为</a:t>
            </a:r>
            <a:r>
              <a:rPr lang="zh-CN" altLang="en-US" b="1" dirty="0" smtClean="0"/>
              <a:t>民办非企业单位</a:t>
            </a:r>
            <a:endParaRPr lang="en-US" altLang="zh-CN" b="1" dirty="0" smtClean="0"/>
          </a:p>
          <a:p>
            <a:r>
              <a:rPr lang="zh-CN" altLang="en-US" dirty="0" smtClean="0"/>
              <a:t>举办了三次患者大会：</a:t>
            </a:r>
            <a:r>
              <a:rPr lang="en-US" altLang="zh-CN" dirty="0" smtClean="0"/>
              <a:t>2012,2015,2017</a:t>
            </a:r>
          </a:p>
          <a:p>
            <a:r>
              <a:rPr lang="zh-CN" altLang="en-US" dirty="0"/>
              <a:t>这</a:t>
            </a:r>
            <a:r>
              <a:rPr lang="zh-CN" altLang="en-US" dirty="0" smtClean="0"/>
              <a:t>是第三次护理培训班：</a:t>
            </a:r>
            <a:r>
              <a:rPr lang="en-US" altLang="zh-CN" dirty="0" smtClean="0"/>
              <a:t>2016</a:t>
            </a:r>
            <a:r>
              <a:rPr lang="zh-CN" altLang="en-US" dirty="0" smtClean="0"/>
              <a:t>上海，</a:t>
            </a:r>
            <a:r>
              <a:rPr lang="en-US" altLang="zh-CN" dirty="0" smtClean="0"/>
              <a:t>2017</a:t>
            </a:r>
            <a:r>
              <a:rPr lang="zh-CN" altLang="en-US" dirty="0" smtClean="0"/>
              <a:t>郑州，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上海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理事会：</a:t>
            </a:r>
            <a:r>
              <a:rPr lang="zh-CN" altLang="en-US" b="1" dirty="0"/>
              <a:t>周迎春</a:t>
            </a:r>
            <a:r>
              <a:rPr lang="zh-CN" altLang="en-US" dirty="0"/>
              <a:t>，</a:t>
            </a:r>
            <a:r>
              <a:rPr lang="zh-CN" altLang="en-US" b="1" dirty="0"/>
              <a:t>林志淼</a:t>
            </a:r>
            <a:r>
              <a:rPr lang="zh-CN" altLang="en-US" dirty="0"/>
              <a:t>，</a:t>
            </a:r>
            <a:r>
              <a:rPr lang="zh-CN" altLang="en-US" b="1" dirty="0"/>
              <a:t>陈劼</a:t>
            </a:r>
            <a:r>
              <a:rPr lang="zh-CN" altLang="en-US" dirty="0"/>
              <a:t>，</a:t>
            </a:r>
            <a:r>
              <a:rPr lang="zh-CN" altLang="en-US" b="1" dirty="0"/>
              <a:t>崔娅姬</a:t>
            </a:r>
            <a:r>
              <a:rPr lang="zh-CN" altLang="en-US" dirty="0"/>
              <a:t>，</a:t>
            </a:r>
            <a:r>
              <a:rPr lang="zh-CN" altLang="en-US" b="1" dirty="0"/>
              <a:t>高露</a:t>
            </a:r>
            <a:r>
              <a:rPr lang="zh-CN" altLang="en-US" b="1" dirty="0" smtClean="0"/>
              <a:t>娟；监事：张娜</a:t>
            </a:r>
            <a:endParaRPr lang="en-US" altLang="zh-CN" b="1" dirty="0" smtClean="0"/>
          </a:p>
          <a:p>
            <a:pPr lvl="1"/>
            <a:r>
              <a:rPr lang="en-US" altLang="zh-CN" dirty="0" smtClean="0"/>
              <a:t>2018</a:t>
            </a:r>
            <a:r>
              <a:rPr lang="zh-CN" altLang="en-US" dirty="0" smtClean="0"/>
              <a:t>年需要换届</a:t>
            </a:r>
            <a:endParaRPr lang="en-US" altLang="zh-CN" dirty="0" smtClean="0"/>
          </a:p>
          <a:p>
            <a:r>
              <a:rPr lang="zh-CN" altLang="en-US" dirty="0" smtClean="0"/>
              <a:t>主任：</a:t>
            </a:r>
            <a:r>
              <a:rPr lang="zh-CN" altLang="en-US" b="1" dirty="0" smtClean="0"/>
              <a:t>杨梦竹</a:t>
            </a:r>
            <a:endParaRPr lang="en-US" altLang="zh-CN" b="1" dirty="0" smtClean="0"/>
          </a:p>
          <a:p>
            <a:pPr lvl="1"/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5</a:t>
            </a:r>
            <a:r>
              <a:rPr lang="zh-CN" altLang="en-US" dirty="0" smtClean="0"/>
              <a:t>月，</a:t>
            </a:r>
            <a:r>
              <a:rPr lang="zh-CN" altLang="en-US" b="1" dirty="0" smtClean="0"/>
              <a:t>张健</a:t>
            </a:r>
            <a:r>
              <a:rPr lang="zh-CN" altLang="en-US" dirty="0" smtClean="0"/>
              <a:t>加入</a:t>
            </a:r>
            <a:endParaRPr lang="en-US" altLang="zh-CN" dirty="0" smtClean="0"/>
          </a:p>
          <a:p>
            <a:r>
              <a:rPr lang="zh-CN" altLang="en-US" dirty="0" smtClean="0"/>
              <a:t>财务：</a:t>
            </a:r>
            <a:r>
              <a:rPr lang="zh-CN" altLang="en-US" b="1" dirty="0" smtClean="0"/>
              <a:t>王文军，王顺云</a:t>
            </a:r>
            <a:endParaRPr lang="en-US" altLang="zh-CN" b="1" dirty="0" smtClean="0"/>
          </a:p>
          <a:p>
            <a:r>
              <a:rPr lang="zh-CN" altLang="en-US" dirty="0"/>
              <a:t>净资</a:t>
            </a:r>
            <a:r>
              <a:rPr lang="zh-CN" altLang="en-US" dirty="0" smtClean="0"/>
              <a:t>产：</a:t>
            </a:r>
            <a:r>
              <a:rPr lang="en-US" altLang="zh-CN" b="1" dirty="0" smtClean="0"/>
              <a:t>35</a:t>
            </a:r>
            <a:r>
              <a:rPr lang="zh-CN" altLang="en-US" b="1" dirty="0" smtClean="0"/>
              <a:t>万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2017</a:t>
            </a:r>
            <a:r>
              <a:rPr lang="zh-CN" altLang="en-US" dirty="0" smtClean="0"/>
              <a:t>年底）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77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全身麻醉下食道的液压球囊扩张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01" y="1168400"/>
            <a:ext cx="5036900" cy="4719639"/>
          </a:xfrm>
        </p:spPr>
        <p:txBody>
          <a:bodyPr/>
          <a:lstStyle/>
          <a:p>
            <a:r>
              <a:rPr lang="zh-CN" altLang="en-US" dirty="0"/>
              <a:t>国内十多年前做过探条扩张</a:t>
            </a:r>
            <a:endParaRPr lang="en-US" altLang="zh-CN" dirty="0"/>
          </a:p>
          <a:p>
            <a:pPr lvl="1"/>
            <a:r>
              <a:rPr lang="zh-CN" altLang="en-US" dirty="0"/>
              <a:t>非常痛苦</a:t>
            </a:r>
            <a:endParaRPr lang="en-US" dirty="0"/>
          </a:p>
          <a:p>
            <a:r>
              <a:rPr lang="zh-CN" altLang="en-US" dirty="0" smtClean="0"/>
              <a:t>国外的普遍做法是液压球囊扩张</a:t>
            </a:r>
            <a:endParaRPr lang="en-US" altLang="zh-CN" dirty="0" smtClean="0"/>
          </a:p>
          <a:p>
            <a:pPr lvl="1"/>
            <a:r>
              <a:rPr lang="zh-CN" altLang="en-US" dirty="0"/>
              <a:t>损</a:t>
            </a:r>
            <a:r>
              <a:rPr lang="zh-CN" altLang="en-US" dirty="0" smtClean="0"/>
              <a:t>伤小</a:t>
            </a:r>
            <a:endParaRPr lang="en-US" altLang="zh-CN" dirty="0" smtClean="0"/>
          </a:p>
          <a:p>
            <a:pPr lvl="1"/>
            <a:r>
              <a:rPr lang="zh-CN" altLang="en-US" dirty="0"/>
              <a:t>据</a:t>
            </a:r>
            <a:r>
              <a:rPr lang="zh-CN" altLang="en-US" dirty="0" smtClean="0"/>
              <a:t>说北大医院做过</a:t>
            </a:r>
            <a:endParaRPr lang="en-US" altLang="zh-CN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233" y="3150198"/>
            <a:ext cx="6626143" cy="275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201" y="1168998"/>
            <a:ext cx="3686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56" y="3167459"/>
            <a:ext cx="4938445" cy="27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食道阻塞严重时的处理办法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胃造瘘</a:t>
            </a:r>
            <a:endParaRPr lang="en-US" altLang="zh-CN" dirty="0" smtClean="0"/>
          </a:p>
          <a:p>
            <a:pPr lvl="1"/>
            <a:r>
              <a:rPr lang="zh-CN" altLang="en-US" dirty="0"/>
              <a:t>补充营</a:t>
            </a:r>
            <a:r>
              <a:rPr lang="zh-CN" altLang="en-US" dirty="0" smtClean="0"/>
              <a:t>养非常有效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/>
              <a:t>国</a:t>
            </a:r>
            <a:r>
              <a:rPr lang="zh-CN" altLang="en-US" dirty="0" smtClean="0"/>
              <a:t>外的干预措施非常激进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挽救生命的手段</a:t>
            </a:r>
            <a:endParaRPr lang="en-US" altLang="zh-CN" dirty="0" smtClean="0"/>
          </a:p>
          <a:p>
            <a:pPr lvl="1"/>
            <a:r>
              <a:rPr lang="zh-CN" altLang="en-US" dirty="0"/>
              <a:t>国</a:t>
            </a:r>
            <a:r>
              <a:rPr lang="zh-CN" altLang="en-US" dirty="0" smtClean="0"/>
              <a:t>内还没有案例</a:t>
            </a:r>
            <a:endParaRPr lang="en-US" altLang="zh-CN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043" y="3307803"/>
            <a:ext cx="30099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4250" y="47423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结肠移位</a:t>
            </a:r>
            <a:endParaRPr lang="en-US" altLang="zh-CN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916" y="1010402"/>
            <a:ext cx="24669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9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三、眼睛疼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眼睛各种问题的发生频率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97" y="1160544"/>
            <a:ext cx="8723586" cy="450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6924" y="1912882"/>
            <a:ext cx="798786" cy="115613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US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6691" y="1912882"/>
            <a:ext cx="725212" cy="1156138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US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591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眼睛疼的自然过程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眼睛疼的主要原因是角膜糜烂或水疱</a:t>
            </a:r>
            <a:endParaRPr lang="en-US" altLang="zh-CN" dirty="0" smtClean="0"/>
          </a:p>
          <a:p>
            <a:r>
              <a:rPr lang="zh-CN" altLang="en-US" dirty="0" smtClean="0"/>
              <a:t>常在早上睡醒时发生</a:t>
            </a:r>
            <a:endParaRPr lang="en-US" altLang="zh-CN" dirty="0" smtClean="0"/>
          </a:p>
          <a:p>
            <a:r>
              <a:rPr lang="zh-CN" altLang="en-US" dirty="0"/>
              <a:t>有</a:t>
            </a:r>
            <a:r>
              <a:rPr lang="zh-CN" altLang="en-US" dirty="0" smtClean="0"/>
              <a:t>种说法：夜间患者眼睛没有完全闭合，因不再分泌眼泪所以角膜和眼睑之间摩擦力增大。早上突然睁眼睛时眼睑摩擦角膜引起了水疱</a:t>
            </a:r>
            <a:endParaRPr lang="en-US" altLang="zh-CN" dirty="0" smtClean="0"/>
          </a:p>
          <a:p>
            <a:pPr lvl="1"/>
            <a:r>
              <a:rPr lang="zh-CN" altLang="en-US" dirty="0"/>
              <a:t>难</a:t>
            </a:r>
            <a:r>
              <a:rPr lang="zh-CN" altLang="en-US" dirty="0" smtClean="0"/>
              <a:t>以证实</a:t>
            </a:r>
            <a:endParaRPr lang="en-US" altLang="zh-CN" dirty="0" smtClean="0"/>
          </a:p>
          <a:p>
            <a:pPr lvl="1"/>
            <a:r>
              <a:rPr lang="zh-CN" altLang="en-US" dirty="0"/>
              <a:t>或</a:t>
            </a:r>
            <a:r>
              <a:rPr lang="zh-CN" altLang="en-US" dirty="0" smtClean="0"/>
              <a:t>许应避免早晨突然叫患者起床</a:t>
            </a:r>
            <a:endParaRPr lang="en-US" altLang="zh-CN" dirty="0" smtClean="0"/>
          </a:p>
          <a:p>
            <a:pPr lvl="1"/>
            <a:r>
              <a:rPr lang="zh-CN" altLang="en-US" dirty="0"/>
              <a:t>周</a:t>
            </a:r>
            <a:r>
              <a:rPr lang="zh-CN" altLang="en-US" dirty="0" smtClean="0"/>
              <a:t>密以前读书比较辛苦的时候眼睛疼经常发作，最频繁时每周一次。休学后明显减缓，一年</a:t>
            </a:r>
            <a:r>
              <a:rPr lang="en-US" altLang="zh-CN" dirty="0" smtClean="0"/>
              <a:t>2-3</a:t>
            </a:r>
            <a:r>
              <a:rPr lang="zh-CN" altLang="en-US" dirty="0" smtClean="0"/>
              <a:t>次</a:t>
            </a:r>
            <a:endParaRPr lang="en-US" altLang="zh-CN" dirty="0" smtClean="0"/>
          </a:p>
          <a:p>
            <a:r>
              <a:rPr lang="zh-CN" altLang="en-US" dirty="0"/>
              <a:t>一</a:t>
            </a:r>
            <a:r>
              <a:rPr lang="zh-CN" altLang="en-US" dirty="0" smtClean="0"/>
              <a:t>般三天时间可自然恢复</a:t>
            </a:r>
            <a:endParaRPr lang="en-US" altLang="zh-CN" dirty="0" smtClean="0"/>
          </a:p>
          <a:p>
            <a:pPr lvl="1"/>
            <a:r>
              <a:rPr lang="zh-CN" altLang="en-US" dirty="0"/>
              <a:t>第一</a:t>
            </a:r>
            <a:r>
              <a:rPr lang="zh-CN" altLang="en-US" dirty="0" smtClean="0"/>
              <a:t>天疼，大量流泪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可睡觉或听故事</a:t>
            </a:r>
            <a:endParaRPr lang="en-US" altLang="zh-CN" dirty="0" smtClean="0"/>
          </a:p>
          <a:p>
            <a:pPr lvl="1"/>
            <a:r>
              <a:rPr lang="zh-CN" altLang="en-US" dirty="0"/>
              <a:t>第二</a:t>
            </a:r>
            <a:r>
              <a:rPr lang="zh-CN" altLang="en-US" dirty="0" smtClean="0"/>
              <a:t>天开始眼泪减少</a:t>
            </a:r>
            <a:endParaRPr lang="en-US" altLang="zh-CN" dirty="0" smtClean="0"/>
          </a:p>
          <a:p>
            <a:pPr lvl="2"/>
            <a:r>
              <a:rPr lang="zh-CN" altLang="en-US" dirty="0"/>
              <a:t>疼</a:t>
            </a:r>
            <a:r>
              <a:rPr lang="zh-CN" altLang="en-US" dirty="0" smtClean="0"/>
              <a:t>的眼睛带上“单眼罩”，另一只眼可以睁开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可先在阴暗的环境中睁开，慢慢适应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可戴墨镜</a:t>
            </a:r>
            <a:endParaRPr lang="en-US" altLang="zh-CN" dirty="0" smtClean="0"/>
          </a:p>
          <a:p>
            <a:r>
              <a:rPr lang="zh-CN" altLang="en-US" dirty="0"/>
              <a:t>轻</a:t>
            </a:r>
            <a:r>
              <a:rPr lang="zh-CN" altLang="en-US" dirty="0" smtClean="0"/>
              <a:t>微的时候可能半天恢复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3" b="100000" l="4950" r="95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134" y="4355717"/>
            <a:ext cx="962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" b="97541" l="312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734" y="4346192"/>
            <a:ext cx="914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眼睛疼时的护理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没听说过可以加快愈合的方法</a:t>
            </a:r>
            <a:endParaRPr lang="en-US" altLang="zh-CN" dirty="0" smtClean="0"/>
          </a:p>
          <a:p>
            <a:r>
              <a:rPr lang="zh-CN" altLang="en-US" dirty="0"/>
              <a:t>着重</a:t>
            </a:r>
            <a:r>
              <a:rPr lang="zh-CN" altLang="en-US" dirty="0" smtClean="0"/>
              <a:t>于减轻愈合过程中的痛苦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可口服对</a:t>
            </a:r>
            <a:r>
              <a:rPr lang="zh-CN" altLang="en-US" dirty="0"/>
              <a:t>乙酰氨基</a:t>
            </a:r>
            <a:r>
              <a:rPr lang="zh-CN" altLang="en-US" dirty="0" smtClean="0"/>
              <a:t>酚之类的</a:t>
            </a:r>
            <a:r>
              <a:rPr lang="zh-CN" altLang="en-US" dirty="0"/>
              <a:t>镇痛</a:t>
            </a:r>
            <a:r>
              <a:rPr lang="zh-CN" altLang="en-US" dirty="0" smtClean="0"/>
              <a:t>剂</a:t>
            </a:r>
            <a:endParaRPr lang="en-US" altLang="zh-CN" dirty="0" smtClean="0"/>
          </a:p>
          <a:p>
            <a:pPr lvl="1"/>
            <a:r>
              <a:rPr lang="zh-CN" altLang="en-US" dirty="0"/>
              <a:t>一般来</a:t>
            </a:r>
            <a:r>
              <a:rPr lang="zh-CN" altLang="en-US" dirty="0" smtClean="0"/>
              <a:t>说不需要用抗生素或抗生素类眼药水，除非</a:t>
            </a:r>
            <a:r>
              <a:rPr lang="en-US" altLang="zh-CN" dirty="0" smtClean="0"/>
              <a:t>24</a:t>
            </a:r>
            <a:r>
              <a:rPr lang="zh-CN" altLang="en-US" dirty="0" smtClean="0"/>
              <a:t>小时后症状不缓解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要避免强光。强光引起瞳</a:t>
            </a:r>
            <a:r>
              <a:rPr lang="zh-CN" altLang="en-US" dirty="0"/>
              <a:t>孔收</a:t>
            </a:r>
            <a:r>
              <a:rPr lang="zh-CN" altLang="en-US" dirty="0" smtClean="0"/>
              <a:t>缩，导</a:t>
            </a:r>
            <a:r>
              <a:rPr lang="zh-CN" altLang="en-US" dirty="0"/>
              <a:t>致虹膜痉挛加剧，产生疼痛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静止可避免眼睑摩擦，避免疼痛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放一些故事或音乐，让患者躺下休息</a:t>
            </a:r>
            <a:endParaRPr lang="en-US" altLang="zh-CN" dirty="0" smtClean="0"/>
          </a:p>
          <a:p>
            <a:pPr lvl="2"/>
            <a:r>
              <a:rPr lang="zh-CN" altLang="en-US" dirty="0"/>
              <a:t>突</a:t>
            </a:r>
            <a:r>
              <a:rPr lang="zh-CN" altLang="en-US" dirty="0" smtClean="0"/>
              <a:t>然不能看东西，患者可能会非常焦虑。看护人员要注意患者的情绪。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千万不要强行拨开患者的眼睛！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/>
              <a:t>可能的预防措施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日常用人工泪液或不含药物的油膏</a:t>
            </a:r>
            <a:r>
              <a:rPr lang="zh-CN" altLang="en-US" dirty="0"/>
              <a:t>润滑眼</a:t>
            </a:r>
            <a:r>
              <a:rPr lang="zh-CN" altLang="en-US" dirty="0" smtClean="0"/>
              <a:t>睛</a:t>
            </a:r>
            <a:endParaRPr lang="en-US" altLang="zh-CN" dirty="0" smtClean="0"/>
          </a:p>
          <a:p>
            <a:pPr lvl="2"/>
            <a:r>
              <a:rPr lang="zh-CN" altLang="en-US" dirty="0"/>
              <a:t>效</a:t>
            </a:r>
            <a:r>
              <a:rPr lang="zh-CN" altLang="en-US" dirty="0" smtClean="0"/>
              <a:t>果不确定</a:t>
            </a:r>
            <a:endParaRPr lang="en-US" altLang="zh-CN" dirty="0" smtClean="0"/>
          </a:p>
          <a:p>
            <a:pPr lvl="1"/>
            <a:r>
              <a:rPr lang="zh-CN" altLang="en-US" dirty="0"/>
              <a:t>天</a:t>
            </a:r>
            <a:r>
              <a:rPr lang="zh-CN" altLang="en-US" dirty="0" smtClean="0"/>
              <a:t>气干燥的夜晚用加湿器</a:t>
            </a:r>
            <a:endParaRPr lang="en-US" altLang="zh-CN" dirty="0" smtClean="0"/>
          </a:p>
          <a:p>
            <a:pPr lvl="2"/>
            <a:r>
              <a:rPr lang="zh-CN" altLang="en-US" dirty="0"/>
              <a:t>效果不确</a:t>
            </a:r>
            <a:r>
              <a:rPr lang="zh-CN" altLang="en-US" dirty="0" smtClean="0"/>
              <a:t>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 smtClean="0"/>
              <a:t>四</a:t>
            </a:r>
            <a:r>
              <a:rPr lang="zh-CN" altLang="en-US" dirty="0"/>
              <a:t>、留置针的固定</a:t>
            </a:r>
            <a:endParaRPr lang="en-US" altLang="zh-CN" dirty="0" smtClean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2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留置针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01" y="1168400"/>
            <a:ext cx="3679527" cy="4719639"/>
          </a:xfrm>
        </p:spPr>
        <p:txBody>
          <a:bodyPr/>
          <a:lstStyle/>
          <a:p>
            <a:r>
              <a:rPr lang="zh-CN" altLang="en-US" dirty="0" smtClean="0"/>
              <a:t>主要使用美皮贴固定留置针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粘性刚好</a:t>
            </a:r>
            <a:endParaRPr lang="en-US" altLang="zh-CN" dirty="0" smtClean="0"/>
          </a:p>
          <a:p>
            <a:pPr lvl="1"/>
            <a:endParaRPr lang="en-US" dirty="0" smtClean="0"/>
          </a:p>
          <a:p>
            <a:r>
              <a:rPr lang="zh-CN" altLang="en-US" dirty="0"/>
              <a:t>美</a:t>
            </a:r>
            <a:r>
              <a:rPr lang="zh-CN" altLang="en-US" dirty="0" smtClean="0"/>
              <a:t>皮</a:t>
            </a:r>
            <a:r>
              <a:rPr lang="zh-CN" altLang="en-US" dirty="0"/>
              <a:t>贴</a:t>
            </a:r>
            <a:r>
              <a:rPr lang="zh-CN" altLang="en-US" dirty="0" smtClean="0"/>
              <a:t>裁剪方法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zh-CN" altLang="en-US" dirty="0"/>
              <a:t>导管从交叉处引出</a:t>
            </a:r>
            <a:endParaRPr lang="en-US" altLang="zh-CN" dirty="0"/>
          </a:p>
          <a:p>
            <a:r>
              <a:rPr lang="zh-CN" altLang="en-US" dirty="0" smtClean="0"/>
              <a:t>撕掉一面保护膜，贴皮肤</a:t>
            </a:r>
            <a:endParaRPr lang="en-US" altLang="zh-CN" dirty="0" smtClean="0"/>
          </a:p>
          <a:p>
            <a:r>
              <a:rPr lang="zh-CN" altLang="en-US" dirty="0" smtClean="0"/>
              <a:t>外面的保护膜保留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贴医院的保护膜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 smtClean="0"/>
              <a:t>美皮贴可保留</a:t>
            </a:r>
            <a:r>
              <a:rPr lang="en-US" altLang="zh-CN" dirty="0" smtClean="0"/>
              <a:t>3-7</a:t>
            </a:r>
            <a:r>
              <a:rPr lang="zh-CN" altLang="en-US" dirty="0" smtClean="0"/>
              <a:t>天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更换留</a:t>
            </a:r>
            <a:r>
              <a:rPr lang="zh-CN" altLang="en-US" dirty="0"/>
              <a:t>置</a:t>
            </a:r>
            <a:r>
              <a:rPr lang="zh-CN" altLang="en-US" dirty="0" smtClean="0"/>
              <a:t>针时换新的美皮贴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326" y="615289"/>
            <a:ext cx="3200400" cy="139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4170184" y="2264081"/>
            <a:ext cx="3956685" cy="1967230"/>
            <a:chOff x="4170184" y="3254682"/>
            <a:chExt cx="3956685" cy="1967230"/>
          </a:xfrm>
        </p:grpSpPr>
        <p:pic>
          <p:nvPicPr>
            <p:cNvPr id="5" name="Picture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184" y="3254682"/>
              <a:ext cx="3956685" cy="1967230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5659576" y="3565525"/>
              <a:ext cx="488950" cy="21907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>
                <a:latin typeface="Trebuchet MS"/>
                <a:cs typeface="Trebuchet MS"/>
              </a:endParaRPr>
            </a:p>
          </p:txBody>
        </p:sp>
      </p:grpSp>
      <p:pic>
        <p:nvPicPr>
          <p:cNvPr id="8" name="Picture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0819" y="4483103"/>
            <a:ext cx="3955415" cy="1332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71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PICC</a:t>
            </a:r>
            <a:r>
              <a:rPr lang="zh-CN" altLang="en-US" dirty="0" smtClean="0"/>
              <a:t>导管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导管出口周围皮肤消</a:t>
            </a:r>
            <a:r>
              <a:rPr lang="zh-CN" altLang="zh-CN" dirty="0" smtClean="0"/>
              <a:t>毒</a:t>
            </a:r>
            <a:endParaRPr lang="en-US" altLang="zh-CN" dirty="0" smtClean="0"/>
          </a:p>
          <a:p>
            <a:r>
              <a:rPr lang="zh-CN" altLang="zh-CN" dirty="0"/>
              <a:t>取合适大小的有边薄型美皮康，中间剪开，套在导管上，然后贴在皮肤</a:t>
            </a:r>
            <a:r>
              <a:rPr lang="zh-CN" altLang="zh-CN" dirty="0" smtClean="0"/>
              <a:t>上</a:t>
            </a:r>
            <a:endParaRPr lang="en-US" altLang="zh-CN" dirty="0" smtClean="0"/>
          </a:p>
          <a:p>
            <a:r>
              <a:rPr lang="zh-CN" altLang="zh-CN" dirty="0"/>
              <a:t>美皮康外面再贴胶</a:t>
            </a:r>
            <a:r>
              <a:rPr lang="zh-CN" altLang="zh-CN" dirty="0" smtClean="0"/>
              <a:t>带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zh-CN" dirty="0"/>
              <a:t>可以用于固定</a:t>
            </a:r>
            <a:r>
              <a:rPr lang="en-US" altLang="zh-CN" dirty="0"/>
              <a:t>PICC</a:t>
            </a:r>
            <a:r>
              <a:rPr lang="zh-CN" altLang="zh-CN" dirty="0"/>
              <a:t>，但不适合固定一般的留置针，因为美皮康不透明，看不到留置针是否有渗液。</a:t>
            </a:r>
            <a:endParaRPr lang="zh-CN" altLang="en-US" dirty="0"/>
          </a:p>
        </p:txBody>
      </p:sp>
      <p:pic>
        <p:nvPicPr>
          <p:cNvPr id="4" name="Picture 3" descr="D:\Document\DebRA\中心\2016\护理指南\PICC\IMG_2884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52" y="3656377"/>
            <a:ext cx="3032760" cy="237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Document\DebRA\中心\2016\护理指南\PICC\IMG_2886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08" y="3656377"/>
            <a:ext cx="2915993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Document\DebRA\中心\2016\护理指南\PICC\IMG_2890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5601" y="3656377"/>
            <a:ext cx="3198399" cy="237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28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/>
              <a:t>五、已愈合皮肤的保护</a:t>
            </a:r>
            <a:endParaRPr lang="en-US" altLang="zh-CN" dirty="0" smtClean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关注大疱性表皮松解症患者的需求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622855"/>
              </p:ext>
            </p:extLst>
          </p:nvPr>
        </p:nvGraphicFramePr>
        <p:xfrm>
          <a:off x="473725" y="841911"/>
          <a:ext cx="8196549" cy="5124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278"/>
                <a:gridCol w="4628271"/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问题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对策</a:t>
                      </a:r>
                      <a:endParaRPr lang="zh-CN" altLang="en-US" dirty="0"/>
                    </a:p>
                  </a:txBody>
                  <a:tcPr/>
                </a:tc>
              </a:tr>
              <a:tr h="66707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新生儿不知道如何护理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新生儿</a:t>
                      </a:r>
                      <a:r>
                        <a:rPr lang="zh-CN" altLang="en-US" b="1" dirty="0" smtClean="0"/>
                        <a:t>护理视频</a:t>
                      </a:r>
                      <a:r>
                        <a:rPr lang="zh-CN" altLang="en-US" dirty="0" smtClean="0"/>
                        <a:t>和</a:t>
                      </a:r>
                      <a:r>
                        <a:rPr lang="zh-CN" altLang="en-US" b="1" dirty="0" smtClean="0"/>
                        <a:t>护理指南</a:t>
                      </a:r>
                      <a:endParaRPr lang="en-US" altLang="zh-CN" b="1" dirty="0" smtClean="0"/>
                    </a:p>
                    <a:p>
                      <a:r>
                        <a:rPr lang="zh-CN" altLang="en-US" b="1" dirty="0" smtClean="0"/>
                        <a:t>新生儿护理包</a:t>
                      </a:r>
                      <a:r>
                        <a:rPr lang="zh-CN" altLang="en-US" dirty="0" smtClean="0"/>
                        <a:t>（敷料样品）</a:t>
                      </a:r>
                      <a:endParaRPr lang="zh-CN" altLang="en-US" dirty="0"/>
                    </a:p>
                  </a:txBody>
                  <a:tcPr/>
                </a:tc>
              </a:tr>
              <a:tr h="38648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不知道该找哪个医生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主页上的</a:t>
                      </a:r>
                      <a:r>
                        <a:rPr lang="zh-CN" altLang="en-US" b="1" dirty="0" smtClean="0"/>
                        <a:t>就医指南</a:t>
                      </a:r>
                      <a:endParaRPr lang="zh-CN" altLang="en-US" b="1" dirty="0"/>
                    </a:p>
                  </a:txBody>
                  <a:tcPr/>
                </a:tc>
              </a:tr>
              <a:tr h="38648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阻断</a:t>
                      </a:r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的遗传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推广</a:t>
                      </a:r>
                      <a:r>
                        <a:rPr lang="en-US" altLang="zh-CN" dirty="0" smtClean="0"/>
                        <a:t>EB</a:t>
                      </a:r>
                      <a:r>
                        <a:rPr lang="zh-CN" altLang="en-US" b="1" dirty="0" smtClean="0"/>
                        <a:t>基因检测</a:t>
                      </a:r>
                      <a:endParaRPr lang="zh-CN" altLang="en-US" b="1" dirty="0"/>
                    </a:p>
                  </a:txBody>
                  <a:tcPr/>
                </a:tc>
              </a:tr>
              <a:tr h="38648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提高</a:t>
                      </a:r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患者护理能力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EB</a:t>
                      </a:r>
                      <a:r>
                        <a:rPr lang="zh-CN" altLang="en-US" b="1" dirty="0" smtClean="0"/>
                        <a:t>护理培训班</a:t>
                      </a:r>
                      <a:endParaRPr lang="zh-CN" altLang="en-US" b="1" dirty="0"/>
                    </a:p>
                  </a:txBody>
                  <a:tcPr/>
                </a:tc>
              </a:tr>
              <a:tr h="123885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患者廉价</a:t>
                      </a:r>
                      <a:r>
                        <a:rPr lang="en-US" altLang="zh-CN" dirty="0" smtClean="0"/>
                        <a:t>/</a:t>
                      </a:r>
                      <a:r>
                        <a:rPr lang="zh-CN" altLang="en-US" dirty="0" smtClean="0"/>
                        <a:t>免费获得敷料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报销</a:t>
                      </a:r>
                      <a:r>
                        <a:rPr lang="zh-CN" altLang="en-US" b="1" dirty="0" smtClean="0"/>
                        <a:t>政策建议</a:t>
                      </a:r>
                      <a:endParaRPr lang="en-US" altLang="zh-CN" b="1" dirty="0" smtClean="0"/>
                    </a:p>
                    <a:p>
                      <a:r>
                        <a:rPr lang="zh-CN" altLang="en-US" dirty="0" smtClean="0"/>
                        <a:t>免费发放</a:t>
                      </a:r>
                      <a:r>
                        <a:rPr lang="zh-CN" altLang="en-US" b="1" dirty="0" smtClean="0"/>
                        <a:t>捐赠敷料</a:t>
                      </a:r>
                      <a:endParaRPr lang="en-US" altLang="zh-CN" b="1" dirty="0" smtClean="0"/>
                    </a:p>
                    <a:p>
                      <a:r>
                        <a:rPr lang="zh-CN" altLang="en-US" dirty="0" smtClean="0"/>
                        <a:t>折扣价格</a:t>
                      </a:r>
                      <a:r>
                        <a:rPr lang="zh-CN" altLang="en-US" b="1" dirty="0" smtClean="0"/>
                        <a:t>代购敷料</a:t>
                      </a:r>
                      <a:r>
                        <a:rPr lang="zh-CN" altLang="en-US" dirty="0" smtClean="0"/>
                        <a:t>，折扣网店</a:t>
                      </a:r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企业捐赠的</a:t>
                      </a:r>
                      <a:r>
                        <a:rPr lang="zh-CN" altLang="en-US" b="1" dirty="0" smtClean="0"/>
                        <a:t>补充报销</a:t>
                      </a:r>
                      <a:r>
                        <a:rPr lang="zh-CN" altLang="en-US" dirty="0" smtClean="0"/>
                        <a:t>（计划中）</a:t>
                      </a:r>
                      <a:endParaRPr lang="zh-CN" altLang="en-US" b="0" dirty="0"/>
                    </a:p>
                  </a:txBody>
                  <a:tcPr/>
                </a:tc>
              </a:tr>
              <a:tr h="38648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各种并发症的处理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建立</a:t>
                      </a:r>
                      <a:r>
                        <a:rPr lang="zh-CN" altLang="en-US" b="1" dirty="0" smtClean="0"/>
                        <a:t>多学科</a:t>
                      </a:r>
                      <a:r>
                        <a:rPr lang="en-US" altLang="zh-CN" b="1" dirty="0" smtClean="0"/>
                        <a:t>EB</a:t>
                      </a:r>
                      <a:r>
                        <a:rPr lang="zh-CN" altLang="en-US" b="1" dirty="0" smtClean="0"/>
                        <a:t>诊疗中心</a:t>
                      </a:r>
                      <a:endParaRPr lang="zh-CN" altLang="en-US" b="1" dirty="0"/>
                    </a:p>
                  </a:txBody>
                  <a:tcPr/>
                </a:tc>
              </a:tr>
              <a:tr h="667075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反对歧视，寻求帮助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各种</a:t>
                      </a:r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宣传活动</a:t>
                      </a:r>
                      <a:endParaRPr lang="en-US" altLang="zh-CN" dirty="0" smtClean="0"/>
                    </a:p>
                    <a:p>
                      <a:r>
                        <a:rPr lang="zh-CN" altLang="en-US" sz="1800" b="1" u="none" strike="noStrike" kern="1200" dirty="0" smtClean="0">
                          <a:effectLst/>
                        </a:rPr>
                        <a:t>蝴蝶宝贝故事会</a:t>
                      </a:r>
                      <a:endParaRPr lang="zh-CN" altLang="en-US" b="1" dirty="0"/>
                    </a:p>
                  </a:txBody>
                  <a:tcPr/>
                </a:tc>
              </a:tr>
              <a:tr h="534873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疾病的最终治疗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联合</a:t>
                      </a:r>
                      <a:r>
                        <a:rPr lang="en-US" altLang="zh-CN" dirty="0" smtClean="0"/>
                        <a:t>EB</a:t>
                      </a:r>
                      <a:r>
                        <a:rPr lang="zh-CN" altLang="en-US" dirty="0" smtClean="0"/>
                        <a:t>专家，协助科研项目</a:t>
                      </a:r>
                      <a:endParaRPr lang="en-US" altLang="zh-CN" dirty="0" smtClean="0"/>
                    </a:p>
                    <a:p>
                      <a:r>
                        <a:rPr lang="zh-CN" altLang="en-US" b="1" dirty="0" smtClean="0"/>
                        <a:t>患者登记</a:t>
                      </a:r>
                      <a:endParaRPr lang="zh-CN" alt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7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新愈合的皮肤很脆弱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容易长疱或破的地方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出生时没有皮的地方</a:t>
            </a:r>
            <a:endParaRPr lang="en-US" altLang="zh-CN" dirty="0" smtClean="0"/>
          </a:p>
          <a:p>
            <a:pPr lvl="1"/>
            <a:r>
              <a:rPr lang="zh-CN" altLang="en-US" dirty="0"/>
              <a:t>小时</a:t>
            </a:r>
            <a:r>
              <a:rPr lang="zh-CN" altLang="en-US" dirty="0" smtClean="0"/>
              <a:t>候反复溃烂的地方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容易被碰到的地方</a:t>
            </a:r>
            <a:endParaRPr lang="en-US" altLang="zh-CN" dirty="0" smtClean="0"/>
          </a:p>
          <a:p>
            <a:pPr lvl="1"/>
            <a:r>
              <a:rPr lang="zh-CN" altLang="en-US" dirty="0"/>
              <a:t>对</a:t>
            </a:r>
            <a:r>
              <a:rPr lang="zh-CN" altLang="en-US" dirty="0" smtClean="0"/>
              <a:t>擦部位（腹股沟、腋窝）</a:t>
            </a:r>
            <a:endParaRPr lang="en-US" altLang="zh-CN" dirty="0" smtClean="0"/>
          </a:p>
          <a:p>
            <a:pPr lvl="2"/>
            <a:r>
              <a:rPr lang="zh-CN" altLang="en-US" dirty="0"/>
              <a:t>也</a:t>
            </a:r>
            <a:r>
              <a:rPr lang="zh-CN" altLang="en-US" dirty="0" smtClean="0"/>
              <a:t>是不易散热的位置</a:t>
            </a:r>
            <a:endParaRPr lang="en-US" altLang="zh-CN" dirty="0" smtClean="0"/>
          </a:p>
          <a:p>
            <a:pPr lvl="1"/>
            <a:r>
              <a:rPr lang="zh-CN" altLang="en-US" dirty="0"/>
              <a:t>受</a:t>
            </a:r>
            <a:r>
              <a:rPr lang="zh-CN" altLang="en-US" dirty="0" smtClean="0"/>
              <a:t>力较重的位置（脚、屁股）</a:t>
            </a:r>
            <a:endParaRPr lang="en-US" altLang="zh-CN" dirty="0" smtClean="0"/>
          </a:p>
          <a:p>
            <a:r>
              <a:rPr lang="zh-CN" altLang="en-US" dirty="0"/>
              <a:t>保</a:t>
            </a:r>
            <a:r>
              <a:rPr lang="zh-CN" altLang="en-US" dirty="0" smtClean="0"/>
              <a:t>护的方法</a:t>
            </a:r>
            <a:endParaRPr lang="en-US" altLang="zh-CN" dirty="0" smtClean="0"/>
          </a:p>
          <a:p>
            <a:pPr lvl="1"/>
            <a:r>
              <a:rPr lang="zh-CN" altLang="en-US" dirty="0"/>
              <a:t>座位上加海绵垫，保护皮肤</a:t>
            </a:r>
            <a:endParaRPr lang="en-US" altLang="zh-CN" dirty="0"/>
          </a:p>
          <a:p>
            <a:pPr lvl="1"/>
            <a:r>
              <a:rPr lang="zh-CN" altLang="en-US" dirty="0" smtClean="0"/>
              <a:t>皮肤上抹凡士林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胳膊和腿预防性包扎</a:t>
            </a:r>
            <a:endParaRPr lang="en-US" altLang="zh-CN" dirty="0" smtClean="0"/>
          </a:p>
          <a:p>
            <a:pPr lvl="1"/>
            <a:r>
              <a:rPr lang="zh-CN" altLang="en-US" dirty="0"/>
              <a:t>胸</a:t>
            </a:r>
            <a:r>
              <a:rPr lang="zh-CN" altLang="en-US" dirty="0" smtClean="0"/>
              <a:t>腹、脖子和背部</a:t>
            </a:r>
            <a:r>
              <a:rPr lang="zh-CN" altLang="en-US" smtClean="0"/>
              <a:t>穿筒状绷</a:t>
            </a:r>
            <a:r>
              <a:rPr lang="zh-CN" altLang="en-US" dirty="0" smtClean="0"/>
              <a:t>带背心</a:t>
            </a:r>
            <a:endParaRPr lang="en-US" altLang="zh-CN" dirty="0" smtClean="0"/>
          </a:p>
          <a:p>
            <a:pPr lvl="2"/>
            <a:r>
              <a:rPr lang="zh-CN" altLang="en-US" dirty="0"/>
              <a:t>伤</a:t>
            </a:r>
            <a:r>
              <a:rPr lang="zh-CN" altLang="en-US" dirty="0" smtClean="0"/>
              <a:t>处可以垫美皮康或不粘垫</a:t>
            </a:r>
            <a:endParaRPr lang="en-US" altLang="zh-CN" dirty="0" smtClean="0"/>
          </a:p>
          <a:p>
            <a:pPr lvl="1"/>
            <a:r>
              <a:rPr lang="zh-CN" altLang="en-US" dirty="0"/>
              <a:t>手</a:t>
            </a:r>
            <a:r>
              <a:rPr lang="zh-CN" altLang="en-US" dirty="0" smtClean="0"/>
              <a:t>指预防性包扎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497" y="3222964"/>
            <a:ext cx="5357813" cy="24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60" y="1671309"/>
            <a:ext cx="47815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622" y="694076"/>
            <a:ext cx="393382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2415574" y="2791087"/>
            <a:ext cx="3426372" cy="2123090"/>
          </a:xfrm>
          <a:prstGeom prst="irregularSeal1">
            <a:avLst/>
          </a:prstGeom>
          <a:solidFill>
            <a:srgbClr val="00B9E1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dirty="0" smtClean="0">
                <a:latin typeface="Trebuchet MS"/>
                <a:cs typeface="Trebuchet MS"/>
              </a:rPr>
              <a:t>不推荐患者买优色林</a:t>
            </a:r>
            <a:endParaRPr lang="en-US" altLang="zh-CN" dirty="0" smtClean="0">
              <a:latin typeface="Trebuchet MS"/>
              <a:cs typeface="Trebuchet MS"/>
            </a:endParaRPr>
          </a:p>
          <a:p>
            <a:pPr algn="ctr">
              <a:spcBef>
                <a:spcPts val="0"/>
              </a:spcBef>
            </a:pPr>
            <a:r>
              <a:rPr lang="zh-CN" altLang="en-US" dirty="0">
                <a:latin typeface="Trebuchet MS"/>
                <a:cs typeface="Trebuchet MS"/>
              </a:rPr>
              <a:t>效</a:t>
            </a:r>
            <a:r>
              <a:rPr lang="zh-CN" altLang="en-US" dirty="0" smtClean="0">
                <a:latin typeface="Trebuchet MS"/>
                <a:cs typeface="Trebuchet MS"/>
              </a:rPr>
              <a:t>果等于凡士林，价格高得多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527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ABC</a:t>
            </a:r>
            <a:r>
              <a:rPr lang="zh-CN" altLang="en-US" dirty="0" smtClean="0"/>
              <a:t>法包扎手和胳膊</a:t>
            </a:r>
            <a:endParaRPr lang="en-US" dirty="0"/>
          </a:p>
        </p:txBody>
      </p:sp>
      <p:pic>
        <p:nvPicPr>
          <p:cNvPr id="8194" name="Picture 2" descr="http://www.debra.org.cn/fileadmin/user_upload/patientcare/2016/abc-wra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943099"/>
            <a:ext cx="39624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ebra.org.cn/fileadmin/user_upload/patientcare/2016/abc-wrap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61" y="2005011"/>
            <a:ext cx="38004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debra.org.cn/fileadmin/user_upload/patientcare/2016/abc-wrap-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712" y="1985961"/>
            <a:ext cx="383857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debra.org.cn/fileadmin/user_upload/patientcare/2016/abc-wrap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798" y="1943099"/>
            <a:ext cx="39624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debra.org.cn/fileadmin/user_upload/patientcare/2016/abc-wrap-6.gif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2" y="1509711"/>
            <a:ext cx="28860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2220" y="5529205"/>
            <a:ext cx="513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http://www.debra.org.cn/patient/care/abc-wrap/</a:t>
            </a:r>
          </a:p>
        </p:txBody>
      </p:sp>
    </p:spTree>
    <p:extLst>
      <p:ext uri="{BB962C8B-B14F-4D97-AF65-F5344CB8AC3E}">
        <p14:creationId xmlns:p14="http://schemas.microsoft.com/office/powerpoint/2010/main" val="325515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Document\DebRA\中心\2016\护理指南\照片\QQ图片20170131204939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200" y="1487940"/>
            <a:ext cx="3479063" cy="4483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用弹性绷带裁制衣服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根据患者身材，取</a:t>
            </a:r>
            <a:r>
              <a:rPr lang="en-US" altLang="zh-CN" dirty="0"/>
              <a:t>8</a:t>
            </a:r>
            <a:r>
              <a:rPr lang="zh-CN" altLang="zh-CN" dirty="0"/>
              <a:t>号到</a:t>
            </a:r>
            <a:r>
              <a:rPr lang="en-US" altLang="zh-CN" dirty="0"/>
              <a:t>12</a:t>
            </a:r>
            <a:r>
              <a:rPr lang="zh-CN" altLang="zh-CN" dirty="0"/>
              <a:t>号的网状弹性绷带。胳膊的位置剪开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zh-CN" dirty="0" smtClean="0"/>
              <a:t>把</a:t>
            </a:r>
            <a:r>
              <a:rPr lang="zh-CN" altLang="zh-CN" dirty="0"/>
              <a:t>身体的部分撑</a:t>
            </a:r>
            <a:r>
              <a:rPr lang="zh-CN" altLang="zh-CN" dirty="0" smtClean="0"/>
              <a:t>大</a:t>
            </a:r>
            <a:r>
              <a:rPr lang="zh-CN" altLang="en-US" dirty="0" smtClean="0"/>
              <a:t>，</a:t>
            </a:r>
            <a:r>
              <a:rPr lang="zh-CN" altLang="zh-CN" dirty="0"/>
              <a:t>配上合适的袖子（不需要缝在一起）</a:t>
            </a:r>
          </a:p>
          <a:p>
            <a:endParaRPr lang="zh-CN" altLang="en-US" dirty="0"/>
          </a:p>
        </p:txBody>
      </p:sp>
      <p:pic>
        <p:nvPicPr>
          <p:cNvPr id="4" name="Picture 3" descr="D:\Document\DebRA\中心\2016\护理指南\照片\QQ图片20170131205004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320" y="1487940"/>
            <a:ext cx="3599815" cy="1247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Document\DebRA\中心\2016\护理指南\照片\QQ图片20170131205031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320" y="3348037"/>
            <a:ext cx="1281430" cy="244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Document\DebRA\中心\2016\护理指南\照片\QQ图片20170131205038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6142" y="3348036"/>
            <a:ext cx="2433320" cy="244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9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裁剪并缝制裤子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取筒状弹性绷带剪开半截，上面撑</a:t>
            </a:r>
            <a:r>
              <a:rPr lang="zh-CN" altLang="zh-CN" dirty="0" smtClean="0"/>
              <a:t>大</a:t>
            </a:r>
            <a:r>
              <a:rPr lang="zh-CN" altLang="en-US" dirty="0" smtClean="0"/>
              <a:t>。</a:t>
            </a:r>
            <a:r>
              <a:rPr lang="zh-CN" altLang="zh-CN" dirty="0"/>
              <a:t>腰部撑大，裤腿缝合一部分，裆部可</a:t>
            </a:r>
            <a:r>
              <a:rPr lang="zh-CN" altLang="zh-CN" dirty="0" smtClean="0"/>
              <a:t>以</a:t>
            </a:r>
            <a:r>
              <a:rPr lang="zh-CN" altLang="en-US" dirty="0" smtClean="0"/>
              <a:t>不缝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Picture 3" descr="D:\Document\DebRA\中心\2016\护理指南\照片\QQ图片20170131205125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32524" y="1368201"/>
            <a:ext cx="833120" cy="277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Document\DebRA\中心\2016\护理指南\照片\QQ图片20170131205130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0220" y="1368201"/>
            <a:ext cx="959485" cy="277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D:\Document\DebRA\中心\2016\护理指南\照片\QQ图片20170131205135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4281" y="1368200"/>
            <a:ext cx="1762760" cy="277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:\Document\DebRA\中心\2016\护理指南\照片\QQ图片20170131205140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617" y="1368199"/>
            <a:ext cx="2254831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Document\DebRA\中心\2016\护理指南\照片\QQ图片20170303210215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023" y="1368199"/>
            <a:ext cx="1856740" cy="208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Document\DebRA\中心\2016\护理指南\照片\QQ图片20170131205208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903864" y="2820127"/>
            <a:ext cx="2019935" cy="4659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95258" y="4970685"/>
            <a:ext cx="3429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穿上的效果（大腿和小腿用了其它型号的网状弹性绷带。直接重叠套在腿上，没有缝在一起）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31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密切监控鳞状细胞癌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隐性遗传营养不良型</a:t>
            </a:r>
            <a:r>
              <a:rPr lang="en-US" altLang="zh-CN" dirty="0"/>
              <a:t>EB</a:t>
            </a:r>
            <a:r>
              <a:rPr lang="zh-CN" altLang="zh-CN" dirty="0"/>
              <a:t>患者</a:t>
            </a:r>
            <a:r>
              <a:rPr lang="zh-CN" altLang="zh-CN" dirty="0" smtClean="0"/>
              <a:t>患鳞</a:t>
            </a:r>
            <a:r>
              <a:rPr lang="zh-CN" altLang="zh-CN" dirty="0"/>
              <a:t>状细胞</a:t>
            </a:r>
            <a:r>
              <a:rPr lang="zh-CN" altLang="zh-CN" dirty="0" smtClean="0"/>
              <a:t>癌的</a:t>
            </a:r>
            <a:r>
              <a:rPr lang="zh-CN" altLang="zh-CN" dirty="0"/>
              <a:t>可能</a:t>
            </a:r>
            <a:r>
              <a:rPr lang="zh-CN" altLang="zh-CN" dirty="0" smtClean="0"/>
              <a:t>性</a:t>
            </a:r>
            <a:r>
              <a:rPr lang="zh-CN" altLang="en-US" dirty="0" smtClean="0"/>
              <a:t>明显增加</a:t>
            </a:r>
            <a:endParaRPr lang="en-US" altLang="zh-CN" dirty="0" smtClean="0"/>
          </a:p>
          <a:p>
            <a:pPr lvl="1"/>
            <a:r>
              <a:rPr lang="zh-CN" altLang="zh-CN" dirty="0"/>
              <a:t>严重泛发性</a:t>
            </a:r>
            <a:r>
              <a:rPr lang="en-US" altLang="zh-CN" dirty="0" smtClean="0"/>
              <a:t>RDEB</a:t>
            </a:r>
          </a:p>
          <a:p>
            <a:pPr lvl="2"/>
            <a:r>
              <a:rPr lang="en-US" altLang="zh-CN" dirty="0" smtClean="0"/>
              <a:t>20</a:t>
            </a:r>
            <a:r>
              <a:rPr lang="zh-CN" altLang="zh-CN" dirty="0"/>
              <a:t>岁时有</a:t>
            </a:r>
            <a:r>
              <a:rPr lang="en-US" altLang="zh-CN" dirty="0"/>
              <a:t>7.5%</a:t>
            </a:r>
            <a:r>
              <a:rPr lang="zh-CN" altLang="zh-CN" dirty="0" smtClean="0"/>
              <a:t>的患</a:t>
            </a:r>
            <a:r>
              <a:rPr lang="zh-CN" altLang="zh-CN" dirty="0"/>
              <a:t>者至少发生过一处鳞状细胞</a:t>
            </a:r>
            <a:r>
              <a:rPr lang="zh-CN" altLang="zh-CN" dirty="0" smtClean="0"/>
              <a:t>癌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35</a:t>
            </a:r>
            <a:r>
              <a:rPr lang="zh-CN" altLang="zh-CN" dirty="0"/>
              <a:t>岁时比例为</a:t>
            </a:r>
            <a:r>
              <a:rPr lang="en-US" altLang="zh-CN" dirty="0"/>
              <a:t>67.8</a:t>
            </a:r>
            <a:r>
              <a:rPr lang="en-US" altLang="zh-CN" dirty="0" smtClean="0"/>
              <a:t>%</a:t>
            </a:r>
          </a:p>
          <a:p>
            <a:pPr lvl="2"/>
            <a:r>
              <a:rPr lang="en-US" altLang="zh-CN" dirty="0" smtClean="0"/>
              <a:t>55</a:t>
            </a:r>
            <a:r>
              <a:rPr lang="zh-CN" altLang="zh-CN" dirty="0"/>
              <a:t>岁时为</a:t>
            </a:r>
            <a:r>
              <a:rPr lang="en-US" altLang="zh-CN" dirty="0"/>
              <a:t>90.1</a:t>
            </a:r>
            <a:r>
              <a:rPr lang="en-US" altLang="zh-CN" dirty="0" smtClean="0"/>
              <a:t>%</a:t>
            </a:r>
          </a:p>
          <a:p>
            <a:pPr lvl="2"/>
            <a:r>
              <a:rPr lang="zh-CN" altLang="zh-CN" dirty="0"/>
              <a:t>死亡比例为：</a:t>
            </a:r>
            <a:r>
              <a:rPr lang="en-US" altLang="zh-CN" dirty="0"/>
              <a:t>35</a:t>
            </a:r>
            <a:r>
              <a:rPr lang="zh-CN" altLang="zh-CN" dirty="0" smtClean="0"/>
              <a:t>岁时</a:t>
            </a:r>
            <a:r>
              <a:rPr lang="en-US" altLang="zh-CN" dirty="0"/>
              <a:t>38.7%</a:t>
            </a:r>
            <a:r>
              <a:rPr lang="zh-CN" altLang="zh-CN" dirty="0"/>
              <a:t>，</a:t>
            </a:r>
            <a:r>
              <a:rPr lang="en-US" altLang="zh-CN" dirty="0"/>
              <a:t>45</a:t>
            </a:r>
            <a:r>
              <a:rPr lang="zh-CN" altLang="zh-CN" dirty="0"/>
              <a:t>岁时</a:t>
            </a:r>
            <a:r>
              <a:rPr lang="en-US" altLang="zh-CN" dirty="0"/>
              <a:t>70.0%</a:t>
            </a:r>
            <a:r>
              <a:rPr lang="zh-CN" altLang="zh-CN" dirty="0"/>
              <a:t>，</a:t>
            </a:r>
            <a:r>
              <a:rPr lang="en-US" altLang="zh-CN" dirty="0"/>
              <a:t>55</a:t>
            </a:r>
            <a:r>
              <a:rPr lang="zh-CN" altLang="zh-CN" dirty="0"/>
              <a:t>岁时</a:t>
            </a:r>
            <a:r>
              <a:rPr lang="en-US" altLang="zh-CN" dirty="0"/>
              <a:t>78.7</a:t>
            </a:r>
            <a:r>
              <a:rPr lang="en-US" altLang="zh-CN" dirty="0" smtClean="0"/>
              <a:t>%</a:t>
            </a:r>
          </a:p>
          <a:p>
            <a:r>
              <a:rPr lang="zh-CN" altLang="en-US" dirty="0"/>
              <a:t>日</a:t>
            </a:r>
            <a:r>
              <a:rPr lang="zh-CN" altLang="en-US" dirty="0" smtClean="0"/>
              <a:t>常多关注。感觉不好的地方做活检。及早发现，及早切除</a:t>
            </a:r>
            <a:endParaRPr lang="zh-CN" alt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641" y="4471966"/>
            <a:ext cx="1860550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4115" y="4471966"/>
            <a:ext cx="1929765" cy="129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804" y="4399894"/>
            <a:ext cx="2094865" cy="1439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4593" y="4399894"/>
            <a:ext cx="1600200" cy="1439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715" y="3548636"/>
            <a:ext cx="4106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kern="100" dirty="0">
                <a:cs typeface="Times New Roman" panose="02020603050405020304" pitchFamily="18" charset="0"/>
              </a:rPr>
              <a:t>左边是左侧小腿的原发区域，右边是膝下截肢后大腿上坏死的、有真菌生长的转移区域。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1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5816" y="4924123"/>
            <a:ext cx="347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 smtClean="0">
                <a:latin typeface="Trebuchet MS" pitchFamily="34" charset="0"/>
              </a:rPr>
              <a:t>右图是普通人的恶性黑素瘤</a:t>
            </a:r>
            <a:endParaRPr lang="en-US" altLang="zh-CN" dirty="0" smtClean="0">
              <a:latin typeface="Trebuchet MS" pitchFamily="34" charset="0"/>
            </a:endParaRPr>
          </a:p>
          <a:p>
            <a:pPr algn="just"/>
            <a:endParaRPr lang="en-US" altLang="zh-CN" dirty="0">
              <a:latin typeface="Trebuchet MS" pitchFamily="34" charset="0"/>
            </a:endParaRPr>
          </a:p>
          <a:p>
            <a:pPr algn="just"/>
            <a:r>
              <a:rPr lang="zh-CN" altLang="en-US" dirty="0" smtClean="0">
                <a:latin typeface="Trebuchet MS" pitchFamily="34" charset="0"/>
              </a:rPr>
              <a:t>有所怀疑时积极就医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093" y="4305288"/>
            <a:ext cx="5452787" cy="2053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EB</a:t>
            </a:r>
            <a:r>
              <a:rPr lang="zh-CN" altLang="en-US" dirty="0" smtClean="0"/>
              <a:t>痣通常是良性的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好像良性</a:t>
            </a:r>
            <a:r>
              <a:rPr lang="en-US" altLang="zh-CN" dirty="0" smtClean="0"/>
              <a:t>EB</a:t>
            </a:r>
            <a:r>
              <a:rPr lang="zh-CN" altLang="en-US" dirty="0" smtClean="0"/>
              <a:t>痣的一个特点是（放大后）不连续的黑点</a:t>
            </a:r>
            <a:endParaRPr lang="en-US" altLang="zh-CN" dirty="0" smtClean="0"/>
          </a:p>
          <a:p>
            <a:endParaRPr lang="en-US" altLang="zh-CN" sz="1600" dirty="0"/>
          </a:p>
          <a:p>
            <a:endParaRPr lang="en-US" altLang="zh-CN" sz="1600" dirty="0" smtClean="0"/>
          </a:p>
          <a:p>
            <a:endParaRPr lang="en-US" altLang="zh-CN" sz="1600" dirty="0"/>
          </a:p>
          <a:p>
            <a:endParaRPr lang="en-US" altLang="zh-CN" sz="1600" dirty="0" smtClean="0"/>
          </a:p>
          <a:p>
            <a:endParaRPr lang="en-US" altLang="zh-CN" sz="1600" dirty="0"/>
          </a:p>
          <a:p>
            <a:endParaRPr lang="en-US" altLang="zh-CN" sz="1600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产生恶性黑素瘤的可能性比较低，但也有（标志有：增厚，扩大等）</a:t>
            </a:r>
            <a:endParaRPr lang="zh-CN" altLang="en-US" dirty="0"/>
          </a:p>
        </p:txBody>
      </p:sp>
      <p:pic>
        <p:nvPicPr>
          <p:cNvPr id="4" name="aimg_3952" descr="GEDC091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7762" y="1340255"/>
            <a:ext cx="2084413" cy="131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79" y="1340256"/>
            <a:ext cx="3204642" cy="2480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21" y="1340256"/>
            <a:ext cx="3206377" cy="248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10" y="4295058"/>
            <a:ext cx="8743293" cy="20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 smtClean="0"/>
              <a:t>六、护理指南和中心网站介绍</a:t>
            </a:r>
            <a:endParaRPr lang="en-US" altLang="en-US" dirty="0" smtClean="0"/>
          </a:p>
        </p:txBody>
      </p:sp>
      <p:sp>
        <p:nvSpPr>
          <p:cNvPr id="7171" name="Picture Placeholder 1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44000" cy="4144963"/>
          </a:xfrm>
        </p:spPr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护理指南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r>
              <a:rPr lang="zh-CN" altLang="en-US" dirty="0" smtClean="0"/>
              <a:t>年编写了第一版护理指南</a:t>
            </a:r>
            <a:endParaRPr lang="en-US" altLang="zh-CN" dirty="0" smtClean="0"/>
          </a:p>
          <a:p>
            <a:pPr lvl="1"/>
            <a:r>
              <a:rPr lang="zh-CN" altLang="en-US" sz="1400" dirty="0"/>
              <a:t>遗传性大疱性表皮松解症是皮肤科最为常见、严重的一种遗传性皮肤病，因患者皮肤、黏膜脆性增加，生活中很轻微的触碰或外伤就可造成严重皮肤损伤、感染，甚至致残，给患者家庭带来了沉重的心理和经济负担，为患者的护理成为一个家庭工作重点。然而，对于国内上万名大疱性表皮松解症患者的家庭，既缺乏专业指导、又缺乏护理知识。本指南以通俗的语言对大疱性表皮松解症作了一个全面的介绍，重点在患者的护理，十分具体、细致，对患者及家庭是一个福音</a:t>
            </a:r>
            <a:r>
              <a:rPr lang="zh-CN" altLang="en-US" sz="1400" dirty="0" smtClean="0"/>
              <a:t>！。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16" y="2543176"/>
            <a:ext cx="3628414" cy="3489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3383" y="2995388"/>
            <a:ext cx="3924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2017</a:t>
            </a:r>
            <a:r>
              <a:rPr lang="zh-CN" altLang="en-US" b="1" dirty="0" smtClean="0"/>
              <a:t>年发布第二版</a:t>
            </a:r>
            <a:endParaRPr lang="en-US" altLang="zh-CN" b="1" dirty="0" smtClean="0"/>
          </a:p>
          <a:p>
            <a:r>
              <a:rPr lang="zh-CN" altLang="en-US" dirty="0" smtClean="0"/>
              <a:t>    下载链接：</a:t>
            </a:r>
            <a:r>
              <a:rPr lang="en-US" altLang="zh-CN" dirty="0"/>
              <a:t>http://www.debra.org.cn/patient/care/homecareguide/</a:t>
            </a:r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13" y="3993033"/>
            <a:ext cx="2016850" cy="20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护理指</a:t>
            </a:r>
            <a:r>
              <a:rPr lang="zh-CN" altLang="en-US" dirty="0" smtClean="0"/>
              <a:t>南</a:t>
            </a:r>
            <a:r>
              <a:rPr lang="en-US" altLang="zh-CN" dirty="0" smtClean="0"/>
              <a:t>-</a:t>
            </a:r>
            <a:r>
              <a:rPr lang="zh-CN" altLang="en-US" dirty="0" smtClean="0"/>
              <a:t>内容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00" y="1093064"/>
            <a:ext cx="8692961" cy="4740178"/>
          </a:xfrm>
        </p:spPr>
        <p:txBody>
          <a:bodyPr/>
          <a:lstStyle/>
          <a:p>
            <a:r>
              <a:rPr lang="zh-CN" altLang="en-US" dirty="0"/>
              <a:t>第一章	前</a:t>
            </a:r>
            <a:r>
              <a:rPr lang="zh-CN" altLang="en-US" dirty="0" smtClean="0"/>
              <a:t>言</a:t>
            </a:r>
            <a:endParaRPr lang="en-US" altLang="zh-CN" dirty="0"/>
          </a:p>
          <a:p>
            <a:pPr lvl="1"/>
            <a:r>
              <a:rPr lang="zh-CN" altLang="en-US" dirty="0"/>
              <a:t>给患者父母的</a:t>
            </a:r>
            <a:r>
              <a:rPr lang="zh-CN" altLang="en-US" dirty="0" smtClean="0"/>
              <a:t>话</a:t>
            </a:r>
            <a:endParaRPr lang="en-US" altLang="zh-CN" dirty="0" smtClean="0"/>
          </a:p>
          <a:p>
            <a:r>
              <a:rPr lang="zh-CN" altLang="en-US" dirty="0" smtClean="0"/>
              <a:t>第</a:t>
            </a:r>
            <a:r>
              <a:rPr lang="zh-CN" altLang="en-US" dirty="0"/>
              <a:t>二章	大疱性表皮松解症简</a:t>
            </a:r>
            <a:r>
              <a:rPr lang="zh-CN" altLang="en-US" dirty="0" smtClean="0"/>
              <a:t>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常见疑问，遗传方式，四种类型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常见症状，诊断</a:t>
            </a:r>
            <a:endParaRPr lang="en-US" altLang="zh-CN" dirty="0" smtClean="0"/>
          </a:p>
          <a:p>
            <a:r>
              <a:rPr lang="zh-CN" altLang="en-US" dirty="0" smtClean="0"/>
              <a:t>第</a:t>
            </a:r>
            <a:r>
              <a:rPr lang="zh-CN" altLang="en-US" dirty="0"/>
              <a:t>三章	日常护理的材料和药</a:t>
            </a:r>
            <a:r>
              <a:rPr lang="zh-CN" altLang="en-US" dirty="0" smtClean="0"/>
              <a:t>品</a:t>
            </a:r>
            <a:endParaRPr lang="en-US" altLang="zh-CN" dirty="0" smtClean="0"/>
          </a:p>
          <a:p>
            <a:r>
              <a:rPr lang="zh-CN" altLang="en-US" dirty="0"/>
              <a:t>第四章	</a:t>
            </a:r>
            <a:r>
              <a:rPr lang="en-US" altLang="zh-CN" dirty="0" smtClean="0"/>
              <a:t>EB</a:t>
            </a:r>
            <a:r>
              <a:rPr lang="zh-CN" altLang="en-US" dirty="0" smtClean="0"/>
              <a:t>的常见症状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…</a:t>
            </a:r>
          </a:p>
          <a:p>
            <a:r>
              <a:rPr lang="zh-CN" altLang="en-US" dirty="0"/>
              <a:t>第五章	婴幼儿的日常护</a:t>
            </a:r>
            <a:r>
              <a:rPr lang="zh-CN" altLang="en-US" dirty="0" smtClean="0"/>
              <a:t>理</a:t>
            </a:r>
            <a:endParaRPr lang="en-US" altLang="zh-CN" dirty="0" smtClean="0"/>
          </a:p>
          <a:p>
            <a:r>
              <a:rPr lang="zh-CN" altLang="en-US" dirty="0"/>
              <a:t>第六章	家庭护理方法</a:t>
            </a:r>
            <a:endParaRPr lang="en-US" altLang="zh-CN" dirty="0"/>
          </a:p>
          <a:p>
            <a:pPr lvl="1"/>
            <a:r>
              <a:rPr lang="zh-CN" altLang="en-US" dirty="0"/>
              <a:t>包扎方法举例</a:t>
            </a:r>
            <a:endParaRPr lang="en-US" altLang="zh-CN" dirty="0"/>
          </a:p>
          <a:p>
            <a:pPr lvl="1"/>
            <a:r>
              <a:rPr lang="zh-CN" altLang="en-US" dirty="0"/>
              <a:t>判断和防止伤口感染的方法</a:t>
            </a:r>
            <a:endParaRPr lang="en-US" altLang="zh-CN" dirty="0"/>
          </a:p>
          <a:p>
            <a:pPr lvl="1"/>
            <a:r>
              <a:rPr lang="zh-CN" altLang="en-US" dirty="0"/>
              <a:t>控制疼痛的方法</a:t>
            </a:r>
            <a:endParaRPr lang="en-US" altLang="zh-CN" dirty="0"/>
          </a:p>
          <a:p>
            <a:pPr lvl="1"/>
            <a:r>
              <a:rPr lang="zh-CN" altLang="en-US" dirty="0"/>
              <a:t>控制瘙痒的方法</a:t>
            </a:r>
            <a:endParaRPr lang="en-US" altLang="zh-CN" dirty="0"/>
          </a:p>
          <a:p>
            <a:pPr lvl="1"/>
            <a:r>
              <a:rPr lang="zh-CN" altLang="en-US" dirty="0"/>
              <a:t>癌症监护方</a:t>
            </a:r>
            <a:r>
              <a:rPr lang="zh-CN" altLang="en-US" dirty="0" smtClean="0"/>
              <a:t>法</a:t>
            </a:r>
            <a:endParaRPr lang="en-US" altLang="zh-CN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50074" y="1093064"/>
            <a:ext cx="4346480" cy="47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spcBef>
                <a:spcPct val="20000"/>
              </a:spcBef>
              <a:spcAft>
                <a:spcPct val="3000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Trebuchet MS" pitchFamily="34" charset="0"/>
                <a:ea typeface="宋体" panose="02010600030101010101" pitchFamily="2" charset="-122"/>
                <a:cs typeface="+mn-cs"/>
              </a:defRPr>
            </a:lvl1pPr>
            <a:lvl2pPr marL="346075" indent="-173038" algn="l" rtl="0" eaLnBrk="1" fontAlgn="base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Trebuchet MS" pitchFamily="34" charset="0"/>
                <a:ea typeface="宋体" panose="02010600030101010101" pitchFamily="2" charset="-122"/>
              </a:defRPr>
            </a:lvl2pPr>
            <a:lvl3pPr marL="520700" indent="-174625" algn="l" rtl="0" eaLnBrk="1" fontAlgn="base" hangingPunct="1">
              <a:spcBef>
                <a:spcPts val="438"/>
              </a:spcBef>
              <a:spcAft>
                <a:spcPts val="0"/>
              </a:spcAft>
              <a:buFont typeface="Arial" pitchFamily="34" charset="0"/>
              <a:buChar char="­"/>
              <a:defRPr sz="1400">
                <a:solidFill>
                  <a:schemeClr val="tx1"/>
                </a:solidFill>
                <a:latin typeface="Trebuchet MS" pitchFamily="34" charset="0"/>
                <a:ea typeface="宋体" panose="02010600030101010101" pitchFamily="2" charset="-122"/>
              </a:defRPr>
            </a:lvl3pPr>
            <a:lvl4pPr marL="630238" indent="-114300" algn="l" rtl="0" eaLnBrk="1" fontAlgn="base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Trebuchet MS" pitchFamily="34" charset="0"/>
                <a:ea typeface="宋体" panose="02010600030101010101" pitchFamily="2" charset="-122"/>
              </a:defRPr>
            </a:lvl4pPr>
            <a:lvl5pPr marL="741363" indent="-111125" algn="l" rtl="0" eaLnBrk="1" fontAlgn="base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Trebuchet MS" pitchFamily="34" charset="0"/>
                <a:ea typeface="宋体" panose="02010600030101010101" pitchFamily="2" charset="-122"/>
              </a:defRPr>
            </a:lvl5pPr>
            <a:lvl6pPr marL="1435100" indent="-22860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6639B7"/>
              </a:buClr>
              <a:buFont typeface="Arial" pitchFamily="34" charset="0"/>
              <a:buChar char="­"/>
              <a:defRPr sz="1400">
                <a:solidFill>
                  <a:schemeClr val="tx1"/>
                </a:solidFill>
                <a:latin typeface="+mn-lt"/>
              </a:defRPr>
            </a:lvl6pPr>
            <a:lvl7pPr marL="1892300" indent="-22860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6639B7"/>
              </a:buClr>
              <a:buFont typeface="Arial" pitchFamily="34" charset="0"/>
              <a:buChar char="­"/>
              <a:defRPr sz="1400">
                <a:solidFill>
                  <a:schemeClr val="tx1"/>
                </a:solidFill>
                <a:latin typeface="+mn-lt"/>
              </a:defRPr>
            </a:lvl7pPr>
            <a:lvl8pPr marL="2349500" indent="-22860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6639B7"/>
              </a:buClr>
              <a:buFont typeface="Arial" pitchFamily="34" charset="0"/>
              <a:buChar char="­"/>
              <a:defRPr sz="1400">
                <a:solidFill>
                  <a:schemeClr val="tx1"/>
                </a:solidFill>
                <a:latin typeface="+mn-lt"/>
              </a:defRPr>
            </a:lvl8pPr>
            <a:lvl9pPr marL="2806700" indent="-228600" algn="l" rtl="0" eaLnBrk="1" fontAlgn="base" hangingPunct="1">
              <a:spcBef>
                <a:spcPct val="20000"/>
              </a:spcBef>
              <a:spcAft>
                <a:spcPct val="30000"/>
              </a:spcAft>
              <a:buClr>
                <a:srgbClr val="6639B7"/>
              </a:buClr>
              <a:buFont typeface="Arial" pitchFamily="34" charset="0"/>
              <a:buChar char="­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 dirty="0" smtClean="0"/>
              <a:t>第</a:t>
            </a:r>
            <a:r>
              <a:rPr lang="zh-CN" altLang="en-US" kern="0" dirty="0"/>
              <a:t>七</a:t>
            </a:r>
            <a:r>
              <a:rPr lang="zh-CN" altLang="en-US" kern="0" dirty="0" smtClean="0"/>
              <a:t>章 </a:t>
            </a:r>
            <a:r>
              <a:rPr lang="zh-CN" altLang="en-US" dirty="0" smtClean="0"/>
              <a:t>特</a:t>
            </a:r>
            <a:r>
              <a:rPr lang="zh-CN" altLang="en-US" dirty="0"/>
              <a:t>殊情况的处理方法</a:t>
            </a:r>
            <a:endParaRPr lang="en-US" altLang="zh-CN" dirty="0"/>
          </a:p>
          <a:p>
            <a:pPr lvl="1"/>
            <a:r>
              <a:rPr lang="zh-CN" altLang="en-US" dirty="0"/>
              <a:t>眼睛</a:t>
            </a:r>
            <a:endParaRPr lang="en-US" altLang="zh-CN" dirty="0"/>
          </a:p>
          <a:p>
            <a:pPr lvl="1"/>
            <a:r>
              <a:rPr lang="zh-CN" altLang="en-US" dirty="0"/>
              <a:t>口腔</a:t>
            </a:r>
            <a:endParaRPr lang="en-US" altLang="zh-CN" dirty="0"/>
          </a:p>
          <a:p>
            <a:pPr lvl="1"/>
            <a:r>
              <a:rPr lang="zh-CN" altLang="en-US" dirty="0"/>
              <a:t>食道</a:t>
            </a:r>
            <a:endParaRPr lang="en-US" altLang="zh-CN" dirty="0"/>
          </a:p>
          <a:p>
            <a:pPr lvl="1"/>
            <a:r>
              <a:rPr lang="zh-CN" altLang="en-US" dirty="0"/>
              <a:t>便秘</a:t>
            </a:r>
            <a:endParaRPr lang="en-US" altLang="zh-CN" dirty="0"/>
          </a:p>
          <a:p>
            <a:pPr lvl="1"/>
            <a:r>
              <a:rPr lang="zh-CN" altLang="en-US" dirty="0"/>
              <a:t>手指</a:t>
            </a:r>
            <a:endParaRPr lang="en-US" altLang="zh-CN" dirty="0"/>
          </a:p>
          <a:p>
            <a:pPr lvl="1"/>
            <a:r>
              <a:rPr lang="zh-CN" altLang="en-US" dirty="0"/>
              <a:t>皮肤癌</a:t>
            </a:r>
            <a:endParaRPr lang="en-US" altLang="zh-CN" dirty="0"/>
          </a:p>
          <a:p>
            <a:r>
              <a:rPr lang="zh-CN" altLang="en-US" kern="0" dirty="0" smtClean="0"/>
              <a:t>第</a:t>
            </a:r>
            <a:r>
              <a:rPr lang="zh-CN" altLang="en-US" kern="0" dirty="0"/>
              <a:t>八</a:t>
            </a:r>
            <a:r>
              <a:rPr lang="zh-CN" altLang="en-US" kern="0" dirty="0" smtClean="0"/>
              <a:t>章	产前诊断和研究进展</a:t>
            </a:r>
            <a:endParaRPr lang="en-US" altLang="zh-CN" kern="0" dirty="0" smtClean="0"/>
          </a:p>
          <a:p>
            <a:pPr lvl="1"/>
            <a:r>
              <a:rPr lang="zh-CN" altLang="en-US" kern="0" dirty="0"/>
              <a:t>产前诊断</a:t>
            </a:r>
            <a:endParaRPr lang="en-US" altLang="zh-CN" kern="0" dirty="0"/>
          </a:p>
          <a:p>
            <a:pPr lvl="1"/>
            <a:r>
              <a:rPr lang="zh-CN" altLang="en-US" kern="0" dirty="0"/>
              <a:t>治疗方面的研究</a:t>
            </a:r>
            <a:endParaRPr lang="en-US" altLang="zh-CN" kern="0" dirty="0"/>
          </a:p>
          <a:p>
            <a:pPr lvl="1"/>
            <a:r>
              <a:rPr lang="zh-CN" altLang="en-US" kern="0" dirty="0"/>
              <a:t>国内的医疗资</a:t>
            </a:r>
            <a:r>
              <a:rPr lang="zh-CN" altLang="en-US" kern="0" dirty="0" smtClean="0"/>
              <a:t>源</a:t>
            </a:r>
            <a:endParaRPr lang="en-US" altLang="zh-CN" kern="0" dirty="0"/>
          </a:p>
          <a:p>
            <a:r>
              <a:rPr lang="zh-CN" altLang="en-US" kern="0" dirty="0" smtClean="0"/>
              <a:t>第九章	蝴蝶宝贝关爱中心</a:t>
            </a:r>
            <a:endParaRPr lang="en-US" altLang="zh-CN" kern="0" dirty="0" smtClean="0"/>
          </a:p>
        </p:txBody>
      </p:sp>
    </p:spTree>
    <p:extLst>
      <p:ext uri="{BB962C8B-B14F-4D97-AF65-F5344CB8AC3E}">
        <p14:creationId xmlns:p14="http://schemas.microsoft.com/office/powerpoint/2010/main" val="38360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护理材料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1050" b="1" dirty="0"/>
              <a:t>材料</a:t>
            </a:r>
            <a:endParaRPr lang="en-US" sz="1050" dirty="0"/>
          </a:p>
          <a:p>
            <a:r>
              <a:rPr lang="zh-CN" altLang="en-US" sz="1050" dirty="0" smtClean="0"/>
              <a:t>药</a:t>
            </a:r>
            <a:r>
              <a:rPr lang="zh-CN" altLang="en-US" sz="1050" dirty="0"/>
              <a:t>箱</a:t>
            </a:r>
            <a:endParaRPr lang="en-US" sz="1050" dirty="0"/>
          </a:p>
          <a:p>
            <a:r>
              <a:rPr lang="zh-CN" altLang="en-US" sz="1050" dirty="0" smtClean="0"/>
              <a:t>消</a:t>
            </a:r>
            <a:r>
              <a:rPr lang="zh-CN" altLang="en-US" sz="1050" dirty="0"/>
              <a:t>毒片：用于洗澡水消毒</a:t>
            </a:r>
            <a:endParaRPr lang="en-US" sz="1050" dirty="0"/>
          </a:p>
          <a:p>
            <a:r>
              <a:rPr lang="zh-CN" altLang="en-US" sz="1050" dirty="0" smtClean="0"/>
              <a:t>硼</a:t>
            </a:r>
            <a:r>
              <a:rPr lang="zh-CN" altLang="en-US" sz="1050" dirty="0"/>
              <a:t>酸溶液（可清洗伤口）</a:t>
            </a:r>
            <a:endParaRPr lang="en-US" sz="1050" dirty="0"/>
          </a:p>
          <a:p>
            <a:r>
              <a:rPr lang="zh-CN" altLang="en-US" sz="1050" dirty="0" smtClean="0"/>
              <a:t>碘</a:t>
            </a:r>
            <a:r>
              <a:rPr lang="zh-CN" altLang="en-US" sz="1050" dirty="0"/>
              <a:t>伏（可清洗伤口，或护理人员洗手</a:t>
            </a:r>
            <a:r>
              <a:rPr lang="zh-CN" altLang="en-US" sz="1050" dirty="0" smtClean="0"/>
              <a:t>）</a:t>
            </a:r>
            <a:endParaRPr lang="en-US" sz="1050" dirty="0"/>
          </a:p>
          <a:p>
            <a:r>
              <a:rPr lang="zh-CN" altLang="en-US" sz="1050" dirty="0" smtClean="0"/>
              <a:t>医</a:t>
            </a:r>
            <a:r>
              <a:rPr lang="zh-CN" altLang="en-US" sz="1050" dirty="0"/>
              <a:t>用酒精（器械消毒）</a:t>
            </a:r>
            <a:endParaRPr lang="en-US" sz="1050" dirty="0"/>
          </a:p>
          <a:p>
            <a:r>
              <a:rPr lang="zh-CN" altLang="en-US" sz="1050" dirty="0" smtClean="0"/>
              <a:t>医</a:t>
            </a:r>
            <a:r>
              <a:rPr lang="zh-CN" altLang="en-US" sz="1050" dirty="0"/>
              <a:t>用凡士林（可用于润滑皮肤）</a:t>
            </a:r>
            <a:endParaRPr lang="en-US" sz="1050" dirty="0"/>
          </a:p>
          <a:p>
            <a:r>
              <a:rPr lang="en-US" sz="1050" dirty="0" smtClean="0"/>
              <a:t>14cm</a:t>
            </a:r>
            <a:r>
              <a:rPr lang="zh-CN" altLang="en-US" sz="1050" dirty="0"/>
              <a:t>医用剪刀（剪开水疱，裁剪纱布等）</a:t>
            </a:r>
            <a:endParaRPr lang="en-US" sz="1050" dirty="0"/>
          </a:p>
          <a:p>
            <a:r>
              <a:rPr lang="en-US" sz="1050" dirty="0" smtClean="0"/>
              <a:t>10</a:t>
            </a:r>
            <a:r>
              <a:rPr lang="zh-CN" altLang="en-US" sz="1050" dirty="0"/>
              <a:t>毫升的医用注射器（针头用于戳疱）</a:t>
            </a:r>
            <a:endParaRPr lang="en-US" sz="1050" dirty="0"/>
          </a:p>
          <a:p>
            <a:r>
              <a:rPr lang="zh-CN" altLang="en-US" sz="1050" dirty="0" smtClean="0"/>
              <a:t>医</a:t>
            </a:r>
            <a:r>
              <a:rPr lang="zh-CN" altLang="en-US" sz="1050" dirty="0"/>
              <a:t>用无纺纱布（可能需要订购）</a:t>
            </a:r>
            <a:endParaRPr lang="en-US" sz="1050" dirty="0"/>
          </a:p>
          <a:p>
            <a:r>
              <a:rPr lang="zh-CN" altLang="en-US" sz="1050" dirty="0" smtClean="0"/>
              <a:t>凡</a:t>
            </a:r>
            <a:r>
              <a:rPr lang="zh-CN" altLang="en-US" sz="1050" dirty="0"/>
              <a:t>士林油纱</a:t>
            </a:r>
            <a:endParaRPr lang="en-US" sz="1050" dirty="0"/>
          </a:p>
          <a:p>
            <a:r>
              <a:rPr lang="zh-CN" altLang="en-US" sz="1050" dirty="0" smtClean="0"/>
              <a:t>普</a:t>
            </a:r>
            <a:r>
              <a:rPr lang="zh-CN" altLang="en-US" sz="1050" dirty="0"/>
              <a:t>通纱布块</a:t>
            </a:r>
            <a:endParaRPr lang="en-US" sz="1050" dirty="0"/>
          </a:p>
          <a:p>
            <a:r>
              <a:rPr lang="zh-CN" altLang="en-US" sz="1050" dirty="0" smtClean="0"/>
              <a:t>卷</a:t>
            </a:r>
            <a:r>
              <a:rPr lang="zh-CN" altLang="en-US" sz="1050" dirty="0"/>
              <a:t>纱</a:t>
            </a:r>
            <a:r>
              <a:rPr lang="zh-CN" altLang="en-US" sz="1050" dirty="0" smtClean="0"/>
              <a:t>布，弹性</a:t>
            </a:r>
            <a:r>
              <a:rPr lang="zh-CN" altLang="en-US" sz="1050" dirty="0"/>
              <a:t>绷带</a:t>
            </a:r>
            <a:endParaRPr lang="en-US" sz="1050" dirty="0"/>
          </a:p>
          <a:p>
            <a:r>
              <a:rPr lang="zh-CN" altLang="en-US" sz="1050" dirty="0" smtClean="0"/>
              <a:t>网</a:t>
            </a:r>
            <a:r>
              <a:rPr lang="zh-CN" altLang="en-US" sz="1050" dirty="0"/>
              <a:t>状弹性纱布</a:t>
            </a:r>
            <a:endParaRPr lang="en-US" sz="1050" dirty="0"/>
          </a:p>
          <a:p>
            <a:r>
              <a:rPr lang="zh-CN" altLang="en-US" sz="1050" dirty="0" smtClean="0"/>
              <a:t>胶</a:t>
            </a:r>
            <a:r>
              <a:rPr lang="zh-CN" altLang="en-US" sz="1050" dirty="0"/>
              <a:t>带</a:t>
            </a:r>
            <a:endParaRPr lang="en-US" sz="1050" dirty="0"/>
          </a:p>
          <a:p>
            <a:r>
              <a:rPr lang="zh-CN" altLang="en-US" sz="1050" dirty="0" smtClean="0"/>
              <a:t>脱</a:t>
            </a:r>
            <a:r>
              <a:rPr lang="zh-CN" altLang="en-US" sz="1050" dirty="0"/>
              <a:t>脂棉（番禺万福的质量最好）</a:t>
            </a:r>
            <a:endParaRPr lang="en-US" sz="1050" dirty="0"/>
          </a:p>
          <a:p>
            <a:r>
              <a:rPr lang="zh-CN" altLang="en-US" sz="1050" dirty="0" smtClean="0"/>
              <a:t>紫</a:t>
            </a:r>
            <a:r>
              <a:rPr lang="zh-CN" altLang="en-US" sz="1050" dirty="0"/>
              <a:t>外线灯（房间消毒）</a:t>
            </a:r>
            <a:endParaRPr lang="en-US" sz="1050" dirty="0"/>
          </a:p>
          <a:p>
            <a:r>
              <a:rPr lang="zh-CN" altLang="en-US" sz="1050" dirty="0" smtClean="0"/>
              <a:t>医</a:t>
            </a:r>
            <a:r>
              <a:rPr lang="zh-CN" altLang="en-US" sz="1050" dirty="0"/>
              <a:t>用高压消毒锅（消毒包扎用的器具和材料）</a:t>
            </a:r>
            <a:endParaRPr lang="en-US" sz="1050" dirty="0"/>
          </a:p>
          <a:p>
            <a:r>
              <a:rPr lang="zh-CN" altLang="en-US" sz="1050" dirty="0" smtClean="0"/>
              <a:t>婴</a:t>
            </a:r>
            <a:r>
              <a:rPr lang="zh-CN" altLang="en-US" sz="1050" dirty="0"/>
              <a:t>儿油</a:t>
            </a:r>
            <a:r>
              <a:rPr lang="en-US" sz="1050" dirty="0"/>
              <a:t/>
            </a:r>
            <a:br>
              <a:rPr lang="en-US" sz="1050" dirty="0"/>
            </a:b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2864069" y="1173506"/>
            <a:ext cx="28115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/>
              <a:t>药品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altLang="zh-CN" sz="1200" dirty="0"/>
              <a:t>- </a:t>
            </a:r>
            <a:r>
              <a:rPr lang="zh-CN" altLang="en-US" sz="1200" dirty="0"/>
              <a:t>百多邦软膏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夫西地酸乳膏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环丙沙星软膏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氧氟沙星软膏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雷夫努尔软膏（也叫利凡诺，其水溶液为黄药水）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呋喃西林软膏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红霉素软膏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氧化锌软膏</a:t>
            </a:r>
          </a:p>
          <a:p>
            <a:r>
              <a:rPr lang="en-US" altLang="zh-CN" sz="1200" dirty="0"/>
              <a:t>- </a:t>
            </a:r>
            <a:r>
              <a:rPr lang="zh-CN" altLang="en-US" sz="1200" dirty="0"/>
              <a:t>绿药膏（林可霉素利多卡因凝胶）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5675586" y="1173506"/>
            <a:ext cx="2937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/>
              <a:t>基本上无效或不需要的东西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zh-CN" altLang="en-US" sz="1200" dirty="0"/>
              <a:t>维生素</a:t>
            </a:r>
            <a:r>
              <a:rPr lang="en-US" sz="1200" dirty="0"/>
              <a:t>E</a:t>
            </a:r>
          </a:p>
          <a:p>
            <a:r>
              <a:rPr lang="en-US" sz="1200" dirty="0"/>
              <a:t>- </a:t>
            </a:r>
            <a:r>
              <a:rPr lang="zh-CN" altLang="en-US" sz="1200" dirty="0"/>
              <a:t>皮肤生长因子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zh-CN" altLang="en-US" sz="1200" dirty="0"/>
              <a:t>达克宁，皮炎平，酮康等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zh-CN" altLang="en-US" sz="1200" dirty="0"/>
              <a:t>紫药水，红药水等不要用。有毒</a:t>
            </a:r>
            <a:r>
              <a:rPr lang="zh-CN" altLang="en-US" sz="1200" dirty="0" smtClean="0"/>
              <a:t>。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zh-CN" altLang="en-US" sz="1200" dirty="0"/>
              <a:t>双氧水用在伤口上很疼。不要用。</a:t>
            </a:r>
            <a:endParaRPr lang="en-US" sz="1200" dirty="0"/>
          </a:p>
        </p:txBody>
      </p:sp>
      <p:sp>
        <p:nvSpPr>
          <p:cNvPr id="6" name="Explosion 1 5"/>
          <p:cNvSpPr/>
          <p:nvPr/>
        </p:nvSpPr>
        <p:spPr>
          <a:xfrm>
            <a:off x="614212" y="3267945"/>
            <a:ext cx="3426372" cy="2123090"/>
          </a:xfrm>
          <a:prstGeom prst="irregularSeal1">
            <a:avLst/>
          </a:prstGeom>
          <a:solidFill>
            <a:srgbClr val="00B9E1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dirty="0">
                <a:latin typeface="Trebuchet MS"/>
                <a:cs typeface="Trebuchet MS"/>
              </a:rPr>
              <a:t>新生</a:t>
            </a:r>
            <a:r>
              <a:rPr lang="zh-CN" altLang="en-US" dirty="0" smtClean="0">
                <a:latin typeface="Trebuchet MS"/>
                <a:cs typeface="Trebuchet MS"/>
              </a:rPr>
              <a:t>儿家庭可按清单准备材料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2864069" y="1750139"/>
            <a:ext cx="3426372" cy="2123090"/>
          </a:xfrm>
          <a:prstGeom prst="irregularSeal1">
            <a:avLst/>
          </a:prstGeom>
          <a:solidFill>
            <a:srgbClr val="00B9E1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dirty="0">
                <a:latin typeface="Trebuchet MS"/>
                <a:cs typeface="Trebuchet MS"/>
              </a:rPr>
              <a:t>准</a:t>
            </a:r>
            <a:r>
              <a:rPr lang="zh-CN" altLang="en-US" dirty="0" smtClean="0">
                <a:latin typeface="Trebuchet MS"/>
                <a:cs typeface="Trebuchet MS"/>
              </a:rPr>
              <a:t>备药膏</a:t>
            </a:r>
            <a:endParaRPr lang="en-US" altLang="zh-CN" dirty="0" smtClean="0">
              <a:latin typeface="Trebuchet MS"/>
              <a:cs typeface="Trebuchet MS"/>
            </a:endParaRPr>
          </a:p>
          <a:p>
            <a:pPr algn="ctr">
              <a:spcBef>
                <a:spcPts val="0"/>
              </a:spcBef>
            </a:pPr>
            <a:r>
              <a:rPr lang="zh-CN" altLang="en-US" dirty="0" smtClean="0">
                <a:latin typeface="Trebuchet MS"/>
                <a:cs typeface="Trebuchet MS"/>
              </a:rPr>
              <a:t>轮换使用</a:t>
            </a:r>
            <a:endParaRPr lang="en-US" altLang="zh-CN" dirty="0" smtClean="0">
              <a:latin typeface="Trebuchet MS"/>
              <a:cs typeface="Trebuchet MS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717628" y="1754877"/>
            <a:ext cx="3426372" cy="2123090"/>
          </a:xfrm>
          <a:prstGeom prst="irregularSeal1">
            <a:avLst/>
          </a:prstGeom>
          <a:solidFill>
            <a:srgbClr val="00B9E1">
              <a:alpha val="50196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dirty="0">
                <a:latin typeface="Trebuchet MS"/>
                <a:cs typeface="Trebuchet MS"/>
              </a:rPr>
              <a:t>节</a:t>
            </a:r>
            <a:r>
              <a:rPr lang="zh-CN" altLang="en-US" dirty="0" smtClean="0">
                <a:latin typeface="Trebuchet MS"/>
                <a:cs typeface="Trebuchet MS"/>
              </a:rPr>
              <a:t>约成本</a:t>
            </a:r>
            <a:endParaRPr lang="en-US" altLang="zh-CN" dirty="0" smtClean="0">
              <a:latin typeface="Trebuchet MS"/>
              <a:cs typeface="Trebuchet MS"/>
            </a:endParaRPr>
          </a:p>
          <a:p>
            <a:pPr algn="ctr">
              <a:spcBef>
                <a:spcPts val="0"/>
              </a:spcBef>
            </a:pPr>
            <a:r>
              <a:rPr lang="zh-CN" altLang="en-US" dirty="0" smtClean="0">
                <a:latin typeface="Trebuchet MS"/>
                <a:cs typeface="Trebuchet MS"/>
              </a:rPr>
              <a:t>少犯错误</a:t>
            </a:r>
            <a:endParaRPr lang="en-US" altLang="zh-CN" dirty="0" smtClean="0"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51" y="4151333"/>
            <a:ext cx="1971162" cy="1828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18173" y="4149149"/>
            <a:ext cx="3663084" cy="1835771"/>
            <a:chOff x="3918173" y="4139624"/>
            <a:chExt cx="3663084" cy="18357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8173" y="4146595"/>
              <a:ext cx="1763058" cy="1828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5187" y="4139624"/>
              <a:ext cx="1906070" cy="18288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841" y="4156120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489" y="4125820"/>
            <a:ext cx="2188911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106" y="419452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 descr="https://timgsa.baidu.com/timg?image&amp;quality=80&amp;size=b9999_10000&amp;sec=1526603294&amp;di=46965055e24830b7008167879a2e4f45&amp;imgtype=jpg&amp;er=1&amp;src=http%3A%2F%2Fimg3.redocn.com%2Ftupian%2F20150525%2Fhushijiexuanchuanhaibao_43262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2131" b="4104"/>
          <a:stretch/>
        </p:blipFill>
        <p:spPr bwMode="auto">
          <a:xfrm>
            <a:off x="0" y="-1"/>
            <a:ext cx="913227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87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中心主页</a:t>
            </a:r>
            <a:r>
              <a:rPr lang="en-US" altLang="zh-CN" dirty="0" smtClean="0"/>
              <a:t>-</a:t>
            </a:r>
            <a:r>
              <a:rPr lang="zh-CN" altLang="en-US" dirty="0" smtClean="0"/>
              <a:t>访问方式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电脑和手机（包括微信）都可以访问</a:t>
            </a:r>
            <a:endParaRPr lang="en-US" altLang="zh-CN" dirty="0" smtClean="0"/>
          </a:p>
          <a:p>
            <a:r>
              <a:rPr lang="zh-CN" altLang="en-US" dirty="0"/>
              <a:t>方</a:t>
            </a:r>
            <a:r>
              <a:rPr lang="zh-CN" altLang="en-US" dirty="0" smtClean="0"/>
              <a:t>式</a:t>
            </a:r>
            <a:endParaRPr lang="en-US" altLang="zh-CN" dirty="0" smtClean="0"/>
          </a:p>
          <a:p>
            <a:pPr lvl="1"/>
            <a:r>
              <a:rPr lang="zh-CN" altLang="en-US" dirty="0"/>
              <a:t>直</a:t>
            </a:r>
            <a:r>
              <a:rPr lang="zh-CN" altLang="en-US" dirty="0" smtClean="0"/>
              <a:t>接输入网址：</a:t>
            </a:r>
            <a:r>
              <a:rPr lang="en-US" altLang="zh-CN" dirty="0" smtClean="0">
                <a:hlinkClick r:id="rId2"/>
              </a:rPr>
              <a:t>http://www.debra.org.cn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在浏览器中记录书签</a:t>
            </a:r>
            <a:endParaRPr lang="en-US" altLang="zh-CN" dirty="0" smtClean="0"/>
          </a:p>
          <a:p>
            <a:pPr lvl="1"/>
            <a:r>
              <a:rPr lang="zh-CN" altLang="en-US" dirty="0"/>
              <a:t>可</a:t>
            </a:r>
            <a:r>
              <a:rPr lang="zh-CN" altLang="en-US" dirty="0" smtClean="0"/>
              <a:t>在微信中直接打开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33409" y="2322459"/>
            <a:ext cx="4905376" cy="3600450"/>
            <a:chOff x="3233409" y="2322459"/>
            <a:chExt cx="4905376" cy="3600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410" y="2322459"/>
              <a:ext cx="4905375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Callout 2 3"/>
            <p:cNvSpPr/>
            <p:nvPr/>
          </p:nvSpPr>
          <p:spPr>
            <a:xfrm>
              <a:off x="3233409" y="3870436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97746"/>
                <a:gd name="adj4" fmla="val 133664"/>
                <a:gd name="adj5" fmla="val 96199"/>
                <a:gd name="adj6" fmla="val 16459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zh-CN" altLang="en-US" dirty="0" smtClean="0">
                  <a:latin typeface="Trebuchet MS"/>
                  <a:cs typeface="Trebuchet MS"/>
                </a:rPr>
                <a:t>进入主页后按鼠标右键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6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中心主页</a:t>
            </a:r>
            <a:r>
              <a:rPr lang="en-US" altLang="zh-CN" dirty="0" smtClean="0"/>
              <a:t>-</a:t>
            </a:r>
            <a:r>
              <a:rPr lang="zh-CN" altLang="en-US" dirty="0" smtClean="0"/>
              <a:t>手机访问</a:t>
            </a:r>
            <a:r>
              <a:rPr lang="en-US" altLang="zh-CN" dirty="0"/>
              <a:t>-chrome</a:t>
            </a:r>
            <a:r>
              <a:rPr lang="zh-CN" altLang="en-US" dirty="0"/>
              <a:t>风格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5001" y="1242522"/>
            <a:ext cx="3906892" cy="4438649"/>
            <a:chOff x="4231893" y="1484260"/>
            <a:chExt cx="3906892" cy="443864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885" y="2293884"/>
              <a:ext cx="3771900" cy="362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Callout 2 8"/>
            <p:cNvSpPr/>
            <p:nvPr/>
          </p:nvSpPr>
          <p:spPr>
            <a:xfrm>
              <a:off x="4231893" y="3284485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97746"/>
                <a:gd name="adj4" fmla="val 133664"/>
                <a:gd name="adj5" fmla="val 96199"/>
                <a:gd name="adj6" fmla="val 16459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2</a:t>
              </a:r>
              <a:r>
                <a:rPr lang="zh-CN" altLang="en-US" dirty="0" smtClean="0">
                  <a:latin typeface="Trebuchet MS"/>
                  <a:cs typeface="Trebuchet MS"/>
                </a:rPr>
                <a:t>，按“保存到书签”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0" name="Line Callout 2 9"/>
            <p:cNvSpPr/>
            <p:nvPr/>
          </p:nvSpPr>
          <p:spPr>
            <a:xfrm>
              <a:off x="5230376" y="1484260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57621"/>
                <a:gd name="adj4" fmla="val 151010"/>
                <a:gd name="adj5" fmla="val 104976"/>
                <a:gd name="adj6" fmla="val 183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1</a:t>
              </a:r>
              <a:r>
                <a:rPr lang="zh-CN" altLang="en-US" dirty="0" smtClean="0">
                  <a:latin typeface="Trebuchet MS"/>
                  <a:cs typeface="Trebuchet MS"/>
                </a:rPr>
                <a:t>，按这个图标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41535" y="445601"/>
            <a:ext cx="3297250" cy="5677767"/>
            <a:chOff x="4319260" y="0"/>
            <a:chExt cx="3819525" cy="65913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260" y="0"/>
              <a:ext cx="3819525" cy="659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Callout 2 11"/>
            <p:cNvSpPr/>
            <p:nvPr/>
          </p:nvSpPr>
          <p:spPr>
            <a:xfrm>
              <a:off x="4708141" y="4708635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97746"/>
                <a:gd name="adj4" fmla="val 133664"/>
                <a:gd name="adj5" fmla="val 173942"/>
                <a:gd name="adj6" fmla="val 16459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3</a:t>
              </a:r>
              <a:r>
                <a:rPr lang="zh-CN" altLang="en-US" dirty="0" smtClean="0">
                  <a:latin typeface="Trebuchet MS"/>
                  <a:cs typeface="Trebuchet MS"/>
                </a:rPr>
                <a:t>，确定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5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中心主页</a:t>
            </a:r>
            <a:r>
              <a:rPr lang="en-US" altLang="zh-CN" dirty="0" smtClean="0"/>
              <a:t>-</a:t>
            </a:r>
            <a:r>
              <a:rPr lang="zh-CN" altLang="en-US" dirty="0" smtClean="0"/>
              <a:t>手机访问</a:t>
            </a:r>
            <a:r>
              <a:rPr lang="en-US" altLang="zh-CN" dirty="0" smtClean="0"/>
              <a:t>-</a:t>
            </a:r>
            <a:r>
              <a:rPr lang="zh-CN" altLang="en-US" dirty="0" smtClean="0"/>
              <a:t>绿茶浏览器风格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895" y="1313466"/>
            <a:ext cx="4061381" cy="4609443"/>
            <a:chOff x="19895" y="1313466"/>
            <a:chExt cx="4061381" cy="460944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098" y="1313466"/>
              <a:ext cx="2607178" cy="460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Callout 2 8"/>
            <p:cNvSpPr/>
            <p:nvPr/>
          </p:nvSpPr>
          <p:spPr>
            <a:xfrm>
              <a:off x="325001" y="3055886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97746"/>
                <a:gd name="adj4" fmla="val 133664"/>
                <a:gd name="adj5" fmla="val 170180"/>
                <a:gd name="adj6" fmla="val 11038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2</a:t>
              </a:r>
              <a:r>
                <a:rPr lang="zh-CN" altLang="en-US" dirty="0" smtClean="0">
                  <a:latin typeface="Trebuchet MS"/>
                  <a:cs typeface="Trebuchet MS"/>
                </a:rPr>
                <a:t>，按“添加书签”</a:t>
              </a:r>
              <a:endParaRPr lang="en-US" dirty="0">
                <a:latin typeface="Trebuchet MS"/>
                <a:cs typeface="Trebuchet MS"/>
              </a:endParaRPr>
            </a:p>
          </p:txBody>
        </p:sp>
        <p:sp>
          <p:nvSpPr>
            <p:cNvPr id="10" name="Line Callout 2 9"/>
            <p:cNvSpPr/>
            <p:nvPr/>
          </p:nvSpPr>
          <p:spPr>
            <a:xfrm>
              <a:off x="19895" y="4804561"/>
              <a:ext cx="1454203" cy="838199"/>
            </a:xfrm>
            <a:prstGeom prst="borderCallout2">
              <a:avLst>
                <a:gd name="adj1" fmla="val 48844"/>
                <a:gd name="adj2" fmla="val 100276"/>
                <a:gd name="adj3" fmla="val 57621"/>
                <a:gd name="adj4" fmla="val 151010"/>
                <a:gd name="adj5" fmla="val 104976"/>
                <a:gd name="adj6" fmla="val 183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1</a:t>
              </a:r>
              <a:r>
                <a:rPr lang="zh-CN" altLang="en-US" dirty="0" smtClean="0">
                  <a:latin typeface="Trebuchet MS"/>
                  <a:cs typeface="Trebuchet MS"/>
                </a:rPr>
                <a:t>，按这个图标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05285" y="508435"/>
            <a:ext cx="3529285" cy="3695721"/>
            <a:chOff x="5305285" y="508435"/>
            <a:chExt cx="3529285" cy="369572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285" y="508435"/>
              <a:ext cx="3084505" cy="3695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Callout 2 11"/>
            <p:cNvSpPr/>
            <p:nvPr/>
          </p:nvSpPr>
          <p:spPr>
            <a:xfrm>
              <a:off x="7081301" y="1314355"/>
              <a:ext cx="1753269" cy="722027"/>
            </a:xfrm>
            <a:prstGeom prst="borderCallout2">
              <a:avLst>
                <a:gd name="adj1" fmla="val 48844"/>
                <a:gd name="adj2" fmla="val -2704"/>
                <a:gd name="adj3" fmla="val 107936"/>
                <a:gd name="adj4" fmla="val -33195"/>
                <a:gd name="adj5" fmla="val 169575"/>
                <a:gd name="adj6" fmla="val -5710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3</a:t>
              </a:r>
              <a:r>
                <a:rPr lang="zh-CN" altLang="en-US" dirty="0" smtClean="0">
                  <a:latin typeface="Trebuchet MS"/>
                  <a:cs typeface="Trebuchet MS"/>
                </a:rPr>
                <a:t>，添加到书签或首页都可以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4543" y="3785850"/>
            <a:ext cx="4260026" cy="2875619"/>
            <a:chOff x="4574543" y="3785850"/>
            <a:chExt cx="4260026" cy="287561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543" y="3785850"/>
              <a:ext cx="3160986" cy="2875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Callout 2 16"/>
            <p:cNvSpPr/>
            <p:nvPr/>
          </p:nvSpPr>
          <p:spPr>
            <a:xfrm>
              <a:off x="7081300" y="4105681"/>
              <a:ext cx="1753269" cy="722027"/>
            </a:xfrm>
            <a:prstGeom prst="borderCallout2">
              <a:avLst>
                <a:gd name="adj1" fmla="val 48844"/>
                <a:gd name="adj2" fmla="val -2704"/>
                <a:gd name="adj3" fmla="val 107936"/>
                <a:gd name="adj4" fmla="val -33195"/>
                <a:gd name="adj5" fmla="val 169575"/>
                <a:gd name="adj6" fmla="val -5710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altLang="zh-CN" dirty="0" smtClean="0">
                  <a:latin typeface="Trebuchet MS"/>
                  <a:cs typeface="Trebuchet MS"/>
                </a:rPr>
                <a:t>4</a:t>
              </a:r>
              <a:r>
                <a:rPr lang="zh-CN" altLang="en-US" dirty="0" smtClean="0">
                  <a:latin typeface="Trebuchet MS"/>
                  <a:cs typeface="Trebuchet MS"/>
                </a:rPr>
                <a:t>，添加到首页的效果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6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2230" y="1130971"/>
            <a:ext cx="2843574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865" y="1141685"/>
            <a:ext cx="2901570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微信中访问主页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可通过微信菜单访问主页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412" y="4183116"/>
            <a:ext cx="851338" cy="154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260" y="4183116"/>
            <a:ext cx="772364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2051" idx="3"/>
          </p:cNvCxnSpPr>
          <p:nvPr/>
        </p:nvCxnSpPr>
        <p:spPr bwMode="auto">
          <a:xfrm flipV="1">
            <a:off x="5063624" y="1828800"/>
            <a:ext cx="1108577" cy="31103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31" y="2461472"/>
            <a:ext cx="2901570" cy="358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stCxn id="2050" idx="1"/>
          </p:cNvCxnSpPr>
          <p:nvPr/>
        </p:nvCxnSpPr>
        <p:spPr bwMode="auto">
          <a:xfrm flipH="1" flipV="1">
            <a:off x="1467854" y="3224463"/>
            <a:ext cx="1961558" cy="173116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406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电脑上主页内容浏览和检索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33651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52" y="2858813"/>
            <a:ext cx="3457892" cy="32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735724" y="1818290"/>
            <a:ext cx="1061546" cy="248044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631" y="2987288"/>
            <a:ext cx="1409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719137" y="1818290"/>
            <a:ext cx="139679" cy="114147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356" y="3173178"/>
            <a:ext cx="2833939" cy="28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3212432" y="3501189"/>
            <a:ext cx="919924" cy="10828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173" y="2987288"/>
            <a:ext cx="11906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>
            <a:endCxn id="3078" idx="0"/>
          </p:cNvCxnSpPr>
          <p:nvPr/>
        </p:nvCxnSpPr>
        <p:spPr bwMode="auto">
          <a:xfrm>
            <a:off x="4094136" y="1818290"/>
            <a:ext cx="2350" cy="116899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1570" y="3002281"/>
            <a:ext cx="1390650" cy="145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>
            <a:endCxn id="3079" idx="0"/>
          </p:cNvCxnSpPr>
          <p:nvPr/>
        </p:nvCxnSpPr>
        <p:spPr bwMode="auto">
          <a:xfrm>
            <a:off x="6344041" y="1818290"/>
            <a:ext cx="92854" cy="118399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522" y="2959768"/>
            <a:ext cx="10763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>
            <a:endCxn id="3080" idx="0"/>
          </p:cNvCxnSpPr>
          <p:nvPr/>
        </p:nvCxnSpPr>
        <p:spPr bwMode="auto">
          <a:xfrm>
            <a:off x="7547199" y="1818290"/>
            <a:ext cx="333486" cy="114147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900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电脑上主页内容浏览和检索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33651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03" y="2084716"/>
            <a:ext cx="8489281" cy="3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8150567" y="1696072"/>
            <a:ext cx="163876" cy="465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087" y="2071850"/>
            <a:ext cx="8081712" cy="4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5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757" y="1269268"/>
            <a:ext cx="3007894" cy="481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手机上浏览内容和检索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7" y="2430379"/>
            <a:ext cx="2777000" cy="28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6638" y="1218100"/>
            <a:ext cx="2770652" cy="4693355"/>
            <a:chOff x="146638" y="1218100"/>
            <a:chExt cx="2770652" cy="469335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38" y="2430379"/>
              <a:ext cx="2770652" cy="348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Callout 2 5"/>
            <p:cNvSpPr/>
            <p:nvPr/>
          </p:nvSpPr>
          <p:spPr>
            <a:xfrm>
              <a:off x="264695" y="1218100"/>
              <a:ext cx="2118457" cy="722027"/>
            </a:xfrm>
            <a:prstGeom prst="borderCallout2">
              <a:avLst>
                <a:gd name="adj1" fmla="val 50510"/>
                <a:gd name="adj2" fmla="val 98859"/>
                <a:gd name="adj3" fmla="val 89606"/>
                <a:gd name="adj4" fmla="val 118463"/>
                <a:gd name="adj5" fmla="val 212900"/>
                <a:gd name="adj6" fmla="val 11457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zh-CN" altLang="en-US" dirty="0" smtClean="0">
                  <a:latin typeface="Trebuchet MS"/>
                  <a:cs typeface="Trebuchet MS"/>
                </a:rPr>
                <a:t>按这里的三条横线，显示内容列表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  <p:sp>
        <p:nvSpPr>
          <p:cNvPr id="7" name="Line Callout 2 6"/>
          <p:cNvSpPr/>
          <p:nvPr/>
        </p:nvSpPr>
        <p:spPr>
          <a:xfrm>
            <a:off x="1858061" y="3639423"/>
            <a:ext cx="2118457" cy="722027"/>
          </a:xfrm>
          <a:prstGeom prst="borderCallout2">
            <a:avLst>
              <a:gd name="adj1" fmla="val 102167"/>
              <a:gd name="adj2" fmla="val 49448"/>
              <a:gd name="adj3" fmla="val 186254"/>
              <a:gd name="adj4" fmla="val 75299"/>
              <a:gd name="adj5" fmla="val 189571"/>
              <a:gd name="adj6" fmla="val 1123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dirty="0" smtClean="0">
                <a:latin typeface="Trebuchet MS"/>
                <a:cs typeface="Trebuchet MS"/>
              </a:rPr>
              <a:t>按这里全文搜索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7" y="5404298"/>
            <a:ext cx="2791891" cy="2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757" y="1675055"/>
            <a:ext cx="3007894" cy="43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4716379" y="3674870"/>
            <a:ext cx="1287378" cy="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268453" y="3122065"/>
            <a:ext cx="2622884" cy="496379"/>
          </a:xfrm>
          <a:prstGeom prst="rect">
            <a:avLst/>
          </a:prstGeom>
          <a:solidFill>
            <a:srgbClr val="00B9E1">
              <a:alpha val="20000"/>
            </a:srgbClr>
          </a:solidFill>
          <a:ln w="381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US">
              <a:latin typeface="Trebuchet MS"/>
              <a:cs typeface="Trebuchet MS"/>
            </a:endParaRPr>
          </a:p>
        </p:txBody>
      </p:sp>
      <p:cxnSp>
        <p:nvCxnSpPr>
          <p:cNvPr id="14" name="Straight Arrow Connector 13"/>
          <p:cNvCxnSpPr>
            <a:endCxn id="4100" idx="0"/>
          </p:cNvCxnSpPr>
          <p:nvPr/>
        </p:nvCxnSpPr>
        <p:spPr bwMode="auto">
          <a:xfrm>
            <a:off x="4403843" y="5090586"/>
            <a:ext cx="0" cy="31371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endCxn id="4102" idx="1"/>
          </p:cNvCxnSpPr>
          <p:nvPr/>
        </p:nvCxnSpPr>
        <p:spPr bwMode="auto">
          <a:xfrm flipV="1">
            <a:off x="5360068" y="3838074"/>
            <a:ext cx="643689" cy="156622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019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活用网站地图</a:t>
            </a:r>
            <a:r>
              <a:rPr lang="en-US" altLang="zh-CN" dirty="0" smtClean="0"/>
              <a:t>-</a:t>
            </a:r>
            <a:r>
              <a:rPr lang="zh-CN" altLang="en-US" dirty="0" smtClean="0"/>
              <a:t>把主页当书读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http://www.debra.org.cn/sitemap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450428"/>
            <a:ext cx="3212391" cy="46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956" y="1650124"/>
            <a:ext cx="3625147" cy="44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729" y="1650125"/>
            <a:ext cx="3772688" cy="440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381" y="1650125"/>
            <a:ext cx="4932030" cy="44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668" y="1665287"/>
            <a:ext cx="3015441" cy="438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 smtClean="0"/>
              <a:t>七、</a:t>
            </a:r>
            <a:r>
              <a:rPr lang="zh-CN" altLang="en-US" dirty="0"/>
              <a:t>其它</a:t>
            </a:r>
            <a:endParaRPr lang="en-US" altLang="en-US" dirty="0" smtClean="0"/>
          </a:p>
        </p:txBody>
      </p:sp>
      <p:sp>
        <p:nvSpPr>
          <p:cNvPr id="7171" name="Picture Placeholder 1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44000" cy="4144963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6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要特别注意营养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营养不好会妨碍伤口愈合。建议监控下列指标：</a:t>
            </a:r>
            <a:endParaRPr lang="en-US" altLang="zh-CN" dirty="0" smtClean="0"/>
          </a:p>
          <a:p>
            <a:pPr lvl="1"/>
            <a:r>
              <a:rPr lang="zh-CN" altLang="en-US" dirty="0"/>
              <a:t>血红蛋</a:t>
            </a:r>
            <a:r>
              <a:rPr lang="zh-CN" altLang="en-US" dirty="0" smtClean="0"/>
              <a:t>白 </a:t>
            </a:r>
            <a:r>
              <a:rPr lang="en-US" altLang="zh-CN" dirty="0" smtClean="0"/>
              <a:t>&gt; 80 </a:t>
            </a:r>
            <a:r>
              <a:rPr lang="zh-CN" altLang="en-US" dirty="0" smtClean="0"/>
              <a:t>克</a:t>
            </a:r>
            <a:r>
              <a:rPr lang="en-US" altLang="zh-CN" dirty="0" smtClean="0"/>
              <a:t>/</a:t>
            </a:r>
            <a:r>
              <a:rPr lang="zh-CN" altLang="en-US" dirty="0" smtClean="0"/>
              <a:t>升</a:t>
            </a:r>
            <a:endParaRPr lang="en-US" altLang="zh-CN" dirty="0" smtClean="0"/>
          </a:p>
          <a:p>
            <a:pPr lvl="1"/>
            <a:r>
              <a:rPr lang="zh-CN" altLang="en-US" dirty="0"/>
              <a:t>白蛋</a:t>
            </a:r>
            <a:r>
              <a:rPr lang="zh-CN" altLang="en-US" dirty="0" smtClean="0"/>
              <a:t>白 </a:t>
            </a:r>
            <a:r>
              <a:rPr lang="en-US" altLang="zh-CN" dirty="0" smtClean="0"/>
              <a:t>&gt; 30 </a:t>
            </a:r>
            <a:r>
              <a:rPr lang="zh-CN" altLang="en-US" dirty="0" smtClean="0"/>
              <a:t>克</a:t>
            </a:r>
            <a:r>
              <a:rPr lang="en-US" altLang="zh-CN" dirty="0" smtClean="0"/>
              <a:t>/</a:t>
            </a:r>
            <a:r>
              <a:rPr lang="zh-CN" altLang="en-US" dirty="0" smtClean="0"/>
              <a:t>升</a:t>
            </a:r>
            <a:endParaRPr lang="en-US" altLang="zh-CN" dirty="0" smtClean="0"/>
          </a:p>
          <a:p>
            <a:r>
              <a:rPr lang="zh-CN" altLang="en-US" dirty="0"/>
              <a:t>微量元</a:t>
            </a:r>
            <a:r>
              <a:rPr lang="zh-CN" altLang="en-US" dirty="0" smtClean="0"/>
              <a:t>素：补锌、补钙、补铁</a:t>
            </a:r>
            <a:endParaRPr lang="en-US" altLang="zh-CN" dirty="0" smtClean="0"/>
          </a:p>
          <a:p>
            <a:r>
              <a:rPr lang="zh-CN" altLang="en-US" dirty="0" smtClean="0"/>
              <a:t>每三到六个月看一次牙医，做龋齿预防。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340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目录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瘙痒</a:t>
            </a:r>
            <a:endParaRPr lang="en-US" altLang="zh-CN" dirty="0" smtClean="0"/>
          </a:p>
          <a:p>
            <a:r>
              <a:rPr lang="zh-CN" altLang="en-US" dirty="0"/>
              <a:t>食道</a:t>
            </a:r>
            <a:r>
              <a:rPr lang="zh-CN" altLang="en-US" dirty="0" smtClean="0"/>
              <a:t>疼</a:t>
            </a:r>
            <a:endParaRPr lang="en-US" altLang="zh-CN" dirty="0" smtClean="0"/>
          </a:p>
          <a:p>
            <a:r>
              <a:rPr lang="zh-CN" altLang="en-US" dirty="0" smtClean="0"/>
              <a:t>眼睛疼</a:t>
            </a:r>
            <a:endParaRPr lang="en-US" altLang="zh-CN" dirty="0" smtClean="0"/>
          </a:p>
          <a:p>
            <a:r>
              <a:rPr lang="zh-CN" altLang="en-US" dirty="0"/>
              <a:t>留置</a:t>
            </a:r>
            <a:r>
              <a:rPr lang="zh-CN" altLang="en-US" dirty="0" smtClean="0"/>
              <a:t>针的固定</a:t>
            </a:r>
            <a:endParaRPr lang="en-US" altLang="zh-CN" dirty="0" smtClean="0"/>
          </a:p>
          <a:p>
            <a:r>
              <a:rPr lang="zh-CN" altLang="en-US" dirty="0"/>
              <a:t>已愈</a:t>
            </a:r>
            <a:r>
              <a:rPr lang="zh-CN" altLang="en-US" dirty="0" smtClean="0"/>
              <a:t>合皮肤的保护</a:t>
            </a:r>
            <a:endParaRPr lang="en-US" altLang="zh-CN" dirty="0" smtClean="0"/>
          </a:p>
          <a:p>
            <a:r>
              <a:rPr lang="zh-CN" altLang="en-US" dirty="0"/>
              <a:t>护理指南和中心网站介</a:t>
            </a:r>
            <a:r>
              <a:rPr lang="zh-CN" altLang="en-US" dirty="0" smtClean="0"/>
              <a:t>绍</a:t>
            </a:r>
            <a:endParaRPr lang="en-US" altLang="zh-CN" dirty="0" smtClean="0"/>
          </a:p>
          <a:p>
            <a:r>
              <a:rPr lang="zh-CN" altLang="en-US" dirty="0"/>
              <a:t>其它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9695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伤口拍照注意事项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用手机拍摄的时候一定要对焦</a:t>
            </a:r>
            <a:endParaRPr lang="en-US" altLang="zh-CN" dirty="0" smtClean="0"/>
          </a:p>
          <a:p>
            <a:r>
              <a:rPr lang="zh-CN" altLang="en-US" dirty="0"/>
              <a:t>同</a:t>
            </a:r>
            <a:r>
              <a:rPr lang="zh-CN" altLang="en-US" dirty="0" smtClean="0"/>
              <a:t>时拍远景和近景，有助于判断情况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848"/>
          <a:stretch/>
        </p:blipFill>
        <p:spPr>
          <a:xfrm>
            <a:off x="0" y="2028092"/>
            <a:ext cx="9133259" cy="41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23"/>
            <a:ext cx="9144000" cy="68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抗生素耐药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纽约的研究发现</a:t>
            </a:r>
            <a:r>
              <a:rPr lang="en-US" altLang="zh-CN" dirty="0"/>
              <a:t>EB</a:t>
            </a:r>
            <a:r>
              <a:rPr lang="zh-CN" altLang="en-US" dirty="0"/>
              <a:t>患者伤口上的细菌对百多邦（莫匹罗星）耐药也很严重。研究初期发现</a:t>
            </a:r>
            <a:r>
              <a:rPr lang="en-US" altLang="zh-CN" dirty="0"/>
              <a:t>30%</a:t>
            </a:r>
            <a:r>
              <a:rPr lang="zh-CN" altLang="en-US" dirty="0"/>
              <a:t>伤口上的细菌耐药，两年后发现</a:t>
            </a:r>
            <a:r>
              <a:rPr lang="en-US" altLang="zh-CN" dirty="0"/>
              <a:t>65%</a:t>
            </a:r>
            <a:r>
              <a:rPr lang="zh-CN" altLang="en-US" dirty="0"/>
              <a:t>的伤口上有耐药菌。缓解的办法：避免在完整皮肤和干净伤口上用抗生素药膏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多</a:t>
            </a:r>
            <a:r>
              <a:rPr lang="zh-CN" altLang="en-US" dirty="0"/>
              <a:t>消毒，少用抗生素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293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止疼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EB</a:t>
            </a:r>
            <a:r>
              <a:rPr lang="zh-CN" altLang="en-US" dirty="0"/>
              <a:t>患者不太严重的疼痛可以</a:t>
            </a:r>
            <a:r>
              <a:rPr lang="zh-CN" altLang="en-US" dirty="0" smtClean="0"/>
              <a:t>用</a:t>
            </a:r>
            <a:r>
              <a:rPr lang="zh-CN" altLang="en-US" b="1" dirty="0" smtClean="0"/>
              <a:t>对乙酰氨基酚</a:t>
            </a:r>
            <a:r>
              <a:rPr lang="zh-CN" altLang="en-US" dirty="0" smtClean="0"/>
              <a:t>或</a:t>
            </a:r>
            <a:r>
              <a:rPr lang="zh-CN" altLang="en-US" b="1" dirty="0"/>
              <a:t>布洛芬</a:t>
            </a:r>
            <a:r>
              <a:rPr lang="zh-CN" altLang="en-US" dirty="0"/>
              <a:t>缓解。这两种都是常用药，比较安全。其中布洛芬同时有降温和止疼作用。长期大量使用有肝毒性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抗</a:t>
            </a:r>
            <a:r>
              <a:rPr lang="zh-CN" altLang="en-US" dirty="0"/>
              <a:t>抑郁药</a:t>
            </a:r>
            <a:r>
              <a:rPr lang="zh-CN" altLang="en-US" b="1" dirty="0"/>
              <a:t>阿米替林</a:t>
            </a:r>
            <a:r>
              <a:rPr lang="zh-CN" altLang="en-US" dirty="0"/>
              <a:t>，解痉药</a:t>
            </a:r>
            <a:r>
              <a:rPr lang="zh-CN" altLang="en-US" b="1" dirty="0"/>
              <a:t>加巴喷丁</a:t>
            </a:r>
            <a:r>
              <a:rPr lang="zh-CN" altLang="en-US" dirty="0"/>
              <a:t>和</a:t>
            </a:r>
            <a:r>
              <a:rPr lang="zh-CN" altLang="en-US" b="1" dirty="0"/>
              <a:t>普瑞巴林</a:t>
            </a:r>
            <a:r>
              <a:rPr lang="zh-CN" altLang="en-US" dirty="0"/>
              <a:t>都同时止疼止痒，也是很好的选择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骨头疼，可能的原因是骨质疏松，可以吃</a:t>
            </a:r>
            <a:r>
              <a:rPr lang="zh-CN" altLang="en-US" b="1" dirty="0"/>
              <a:t>二磷酸盐</a:t>
            </a:r>
            <a:r>
              <a:rPr lang="zh-CN" altLang="en-US" dirty="0"/>
              <a:t>治疗。当然，同时应该</a:t>
            </a:r>
            <a:r>
              <a:rPr lang="zh-CN" altLang="en-US" b="1" dirty="0"/>
              <a:t>补钙</a:t>
            </a:r>
            <a:r>
              <a:rPr lang="zh-CN" altLang="en-US" dirty="0"/>
              <a:t>、</a:t>
            </a:r>
            <a:r>
              <a:rPr lang="zh-CN" altLang="en-US" b="1" dirty="0"/>
              <a:t>补维生素</a:t>
            </a:r>
            <a:r>
              <a:rPr lang="en-US" altLang="zh-CN" b="1" dirty="0"/>
              <a:t>D3</a:t>
            </a:r>
            <a:endParaRPr lang="en-US" altLang="zh-CN" b="1" dirty="0" smtClean="0"/>
          </a:p>
          <a:p>
            <a:r>
              <a:rPr lang="en-US" altLang="zh-CN" dirty="0"/>
              <a:t>7</a:t>
            </a:r>
            <a:r>
              <a:rPr lang="zh-CN" altLang="en-US" dirty="0"/>
              <a:t>、</a:t>
            </a:r>
            <a:r>
              <a:rPr lang="en-US" altLang="zh-CN" dirty="0"/>
              <a:t>8</a:t>
            </a:r>
            <a:r>
              <a:rPr lang="zh-CN" altLang="en-US" dirty="0"/>
              <a:t>岁的</a:t>
            </a:r>
            <a:r>
              <a:rPr lang="en-US" altLang="zh-CN" dirty="0"/>
              <a:t>RDEB</a:t>
            </a:r>
            <a:r>
              <a:rPr lang="zh-CN" altLang="en-US" dirty="0"/>
              <a:t>患者</a:t>
            </a:r>
            <a:r>
              <a:rPr lang="en-US" altLang="zh-CN" dirty="0"/>
              <a:t>36%</a:t>
            </a:r>
            <a:r>
              <a:rPr lang="zh-CN" altLang="en-US" dirty="0"/>
              <a:t>有椎骨骨折，</a:t>
            </a:r>
            <a:r>
              <a:rPr lang="en-US" altLang="zh-CN" dirty="0"/>
              <a:t>11%</a:t>
            </a:r>
            <a:r>
              <a:rPr lang="zh-CN" altLang="en-US" dirty="0"/>
              <a:t>有脊柱侧凸。隐性骨折很普遍。曾记得有患者说过骨头疼，也许是骨折了。可以去拍</a:t>
            </a:r>
            <a:r>
              <a:rPr lang="en-US" altLang="zh-CN" dirty="0"/>
              <a:t>X</a:t>
            </a:r>
            <a:r>
              <a:rPr lang="zh-CN" altLang="en-US" dirty="0"/>
              <a:t>光检查一下。如果确实有，可口服二磷酸盐药物，</a:t>
            </a:r>
            <a:r>
              <a:rPr lang="zh-CN" altLang="en-US" dirty="0" smtClean="0"/>
              <a:t>或每半</a:t>
            </a:r>
            <a:r>
              <a:rPr lang="zh-CN" altLang="en-US" dirty="0"/>
              <a:t>年注射一次唑来膦酸。预防骨折靠营养和运动。</a:t>
            </a:r>
          </a:p>
        </p:txBody>
      </p:sp>
    </p:spTree>
    <p:extLst>
      <p:ext uri="{BB962C8B-B14F-4D97-AF65-F5344CB8AC3E}">
        <p14:creationId xmlns:p14="http://schemas.microsoft.com/office/powerpoint/2010/main" val="629175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骨髓移植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截止到</a:t>
            </a:r>
            <a:r>
              <a:rPr lang="en-US" altLang="zh-CN" dirty="0" smtClean="0"/>
              <a:t>2017</a:t>
            </a:r>
            <a:r>
              <a:rPr lang="zh-CN" altLang="en-US" dirty="0" smtClean="0"/>
              <a:t>年，美国年</a:t>
            </a:r>
            <a:r>
              <a:rPr lang="zh-CN" altLang="en-US" dirty="0"/>
              <a:t>做了</a:t>
            </a:r>
            <a:r>
              <a:rPr lang="en-US" altLang="zh-CN" dirty="0"/>
              <a:t>30</a:t>
            </a:r>
            <a:r>
              <a:rPr lang="zh-CN" altLang="en-US" dirty="0"/>
              <a:t>名</a:t>
            </a:r>
            <a:r>
              <a:rPr lang="en-US" altLang="zh-CN" dirty="0"/>
              <a:t>RDEB</a:t>
            </a:r>
            <a:r>
              <a:rPr lang="zh-CN" altLang="en-US" dirty="0"/>
              <a:t>患者的骨髓移植，患者生存率</a:t>
            </a:r>
            <a:r>
              <a:rPr lang="en-US" altLang="zh-CN" dirty="0"/>
              <a:t>77%</a:t>
            </a:r>
            <a:r>
              <a:rPr lang="zh-CN" altLang="en-US" dirty="0"/>
              <a:t>。最好的患者</a:t>
            </a:r>
            <a:r>
              <a:rPr lang="en-US" altLang="zh-CN" dirty="0"/>
              <a:t>50%</a:t>
            </a:r>
            <a:r>
              <a:rPr lang="zh-CN" altLang="en-US" dirty="0"/>
              <a:t>的皮肤细胞来自捐赠者。对最后的</a:t>
            </a:r>
            <a:r>
              <a:rPr lang="en-US" altLang="zh-CN" dirty="0"/>
              <a:t>11</a:t>
            </a:r>
            <a:r>
              <a:rPr lang="zh-CN" altLang="en-US" dirty="0"/>
              <a:t>名患者，他们降低了化疗和放疗预处理的剂量，生存率提高到</a:t>
            </a:r>
            <a:r>
              <a:rPr lang="en-US" altLang="zh-CN" dirty="0"/>
              <a:t>10/11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以</a:t>
            </a:r>
            <a:r>
              <a:rPr lang="zh-CN" altLang="en-US" dirty="0"/>
              <a:t>前认为骨髓移植对</a:t>
            </a:r>
            <a:r>
              <a:rPr lang="en-US" altLang="zh-CN" dirty="0"/>
              <a:t>JEB</a:t>
            </a:r>
            <a:r>
              <a:rPr lang="zh-CN" altLang="en-US" dirty="0"/>
              <a:t>患者无效，现在发现对</a:t>
            </a:r>
            <a:r>
              <a:rPr lang="en-US" altLang="zh-CN" dirty="0"/>
              <a:t>LAMA3</a:t>
            </a:r>
            <a:r>
              <a:rPr lang="zh-CN" altLang="en-US" dirty="0"/>
              <a:t>基因突变的交界型患者也有效，生存率</a:t>
            </a:r>
            <a:r>
              <a:rPr lang="en-US" altLang="zh-CN" dirty="0"/>
              <a:t>40%</a:t>
            </a:r>
            <a:r>
              <a:rPr lang="zh-CN" altLang="en-US" dirty="0"/>
              <a:t>。发现对</a:t>
            </a:r>
            <a:r>
              <a:rPr lang="en-US" altLang="zh-CN" dirty="0"/>
              <a:t>LAMB3</a:t>
            </a:r>
            <a:r>
              <a:rPr lang="zh-CN" altLang="en-US" dirty="0"/>
              <a:t>基因突变的患者无效。其它</a:t>
            </a:r>
            <a:r>
              <a:rPr lang="en-US" altLang="zh-CN" dirty="0"/>
              <a:t>JEB</a:t>
            </a:r>
            <a:r>
              <a:rPr lang="zh-CN" altLang="en-US" dirty="0"/>
              <a:t>突变仍在试验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成</a:t>
            </a:r>
            <a:r>
              <a:rPr lang="zh-CN" altLang="en-US" dirty="0"/>
              <a:t>年</a:t>
            </a:r>
            <a:r>
              <a:rPr lang="en-US" altLang="zh-CN" dirty="0"/>
              <a:t>EB</a:t>
            </a:r>
            <a:r>
              <a:rPr lang="zh-CN" altLang="en-US" dirty="0"/>
              <a:t>患者，比如</a:t>
            </a:r>
            <a:r>
              <a:rPr lang="en-US" altLang="zh-CN" dirty="0"/>
              <a:t>20</a:t>
            </a:r>
            <a:r>
              <a:rPr lang="zh-CN" altLang="en-US" dirty="0"/>
              <a:t>岁以上，可能不适合做骨髓移植。因为严重的的</a:t>
            </a:r>
            <a:r>
              <a:rPr lang="en-US" altLang="zh-CN" dirty="0"/>
              <a:t>EB</a:t>
            </a:r>
            <a:r>
              <a:rPr lang="zh-CN" altLang="en-US" dirty="0"/>
              <a:t>患者本身患皮肤癌的风险高，骨髓移植后抑制免疫能力，会降低身体的抗癌能力</a:t>
            </a:r>
          </a:p>
        </p:txBody>
      </p:sp>
    </p:spTree>
    <p:extLst>
      <p:ext uri="{BB962C8B-B14F-4D97-AF65-F5344CB8AC3E}">
        <p14:creationId xmlns:p14="http://schemas.microsoft.com/office/powerpoint/2010/main" val="1491101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625" y="4591050"/>
            <a:ext cx="8728075" cy="1073150"/>
          </a:xfrm>
        </p:spPr>
        <p:txBody>
          <a:bodyPr/>
          <a:lstStyle/>
          <a:p>
            <a:r>
              <a:rPr lang="zh-CN" altLang="en-US" dirty="0"/>
              <a:t>一</a:t>
            </a:r>
            <a:r>
              <a:rPr lang="zh-CN" altLang="en-US" dirty="0" smtClean="0"/>
              <a:t>、瘙痒</a:t>
            </a:r>
            <a:endParaRPr lang="en-US" altLang="zh-CN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4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 </a:t>
            </a:r>
            <a:r>
              <a:rPr lang="en-US" altLang="zh-CN" dirty="0" smtClean="0"/>
              <a:t>– </a:t>
            </a:r>
            <a:r>
              <a:rPr lang="zh-CN" altLang="en-US" dirty="0" smtClean="0"/>
              <a:t>影响到大量</a:t>
            </a:r>
            <a:r>
              <a:rPr lang="en-US" altLang="zh-CN" dirty="0" smtClean="0"/>
              <a:t>EB</a:t>
            </a:r>
            <a:r>
              <a:rPr lang="zh-CN" altLang="en-US" dirty="0" smtClean="0"/>
              <a:t>患者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从</a:t>
            </a:r>
            <a:r>
              <a:rPr lang="en-US" altLang="zh-CN" dirty="0" smtClean="0">
                <a:solidFill>
                  <a:schemeClr val="tx1"/>
                </a:solidFill>
              </a:rPr>
              <a:t>2014</a:t>
            </a:r>
            <a:r>
              <a:rPr lang="zh-CN" altLang="en-US" dirty="0" smtClean="0">
                <a:solidFill>
                  <a:schemeClr val="tx1"/>
                </a:solidFill>
              </a:rPr>
              <a:t>年</a:t>
            </a:r>
            <a:r>
              <a:rPr lang="en-US" altLang="zh-CN" dirty="0" smtClean="0">
                <a:solidFill>
                  <a:schemeClr val="tx1"/>
                </a:solidFill>
              </a:rPr>
              <a:t>4</a:t>
            </a:r>
            <a:r>
              <a:rPr lang="zh-CN" altLang="en-US" dirty="0" smtClean="0">
                <a:solidFill>
                  <a:schemeClr val="tx1"/>
                </a:solidFill>
              </a:rPr>
              <a:t>月起，在</a:t>
            </a:r>
            <a:r>
              <a:rPr lang="en-US" altLang="zh-CN" dirty="0" smtClean="0">
                <a:solidFill>
                  <a:schemeClr val="tx1"/>
                </a:solidFill>
              </a:rPr>
              <a:t>QQ</a:t>
            </a:r>
            <a:r>
              <a:rPr lang="zh-CN" altLang="en-US" dirty="0" smtClean="0">
                <a:solidFill>
                  <a:schemeClr val="tx1"/>
                </a:solidFill>
              </a:rPr>
              <a:t>群中，“</a:t>
            </a:r>
            <a:r>
              <a:rPr lang="zh-CN" altLang="en-US" dirty="0" smtClean="0">
                <a:solidFill>
                  <a:srgbClr val="FF0000"/>
                </a:solidFill>
              </a:rPr>
              <a:t>疼</a:t>
            </a:r>
            <a:r>
              <a:rPr lang="zh-CN" altLang="en-US" dirty="0" smtClean="0">
                <a:solidFill>
                  <a:schemeClr val="tx1"/>
                </a:solidFill>
              </a:rPr>
              <a:t>”出现了“</a:t>
            </a:r>
            <a:r>
              <a:rPr lang="en-US" altLang="zh-CN" dirty="0" smtClean="0">
                <a:solidFill>
                  <a:srgbClr val="FF0000"/>
                </a:solidFill>
              </a:rPr>
              <a:t>854</a:t>
            </a:r>
            <a:r>
              <a:rPr lang="zh-CN" altLang="en-US" dirty="0" smtClean="0">
                <a:solidFill>
                  <a:schemeClr val="tx1"/>
                </a:solidFill>
              </a:rPr>
              <a:t>”次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其中</a:t>
            </a:r>
            <a:r>
              <a:rPr lang="zh-CN" altLang="en-US" dirty="0" smtClean="0">
                <a:solidFill>
                  <a:schemeClr val="tx1"/>
                </a:solidFill>
              </a:rPr>
              <a:t>有些是“不疼”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“</a:t>
            </a:r>
            <a:r>
              <a:rPr lang="zh-CN" altLang="en-US" dirty="0" smtClean="0">
                <a:solidFill>
                  <a:srgbClr val="FF0000"/>
                </a:solidFill>
              </a:rPr>
              <a:t>痒</a:t>
            </a:r>
            <a:r>
              <a:rPr lang="zh-CN" altLang="en-US" dirty="0" smtClean="0">
                <a:solidFill>
                  <a:schemeClr val="tx1"/>
                </a:solidFill>
              </a:rPr>
              <a:t>”出现了“</a:t>
            </a:r>
            <a:r>
              <a:rPr lang="en-US" altLang="zh-CN" dirty="0" smtClean="0">
                <a:solidFill>
                  <a:srgbClr val="FF0000"/>
                </a:solidFill>
              </a:rPr>
              <a:t>1035</a:t>
            </a:r>
            <a:r>
              <a:rPr lang="zh-CN" altLang="en-US" dirty="0" smtClean="0">
                <a:solidFill>
                  <a:schemeClr val="tx1"/>
                </a:solidFill>
              </a:rPr>
              <a:t>”次</a:t>
            </a:r>
            <a:endParaRPr lang="en-US" altLang="zh-CN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76" y="2493460"/>
            <a:ext cx="2908347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113" y="2493460"/>
            <a:ext cx="2622926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2030" y="2493460"/>
            <a:ext cx="2833715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 </a:t>
            </a:r>
            <a:r>
              <a:rPr lang="en-US" altLang="zh-CN" dirty="0" smtClean="0"/>
              <a:t>– </a:t>
            </a:r>
            <a:r>
              <a:rPr lang="zh-CN" altLang="en-US" dirty="0" smtClean="0"/>
              <a:t>影响患者多个方面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睡眠不足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夜里痒的感觉更强烈，睡不着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ym typeface="Wingdings" panose="05000000000000000000" pitchFamily="2" charset="2"/>
              </a:rPr>
              <a:t>晚睡晚起，全家生活规律紊乱</a:t>
            </a:r>
            <a:endParaRPr lang="en-US" altLang="zh-CN" dirty="0" smtClean="0"/>
          </a:p>
          <a:p>
            <a:r>
              <a:rPr lang="zh-CN" altLang="en-US" dirty="0"/>
              <a:t>抓</a:t>
            </a:r>
            <a:r>
              <a:rPr lang="zh-CN" altLang="en-US" dirty="0" smtClean="0"/>
              <a:t>伤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新</a:t>
            </a:r>
            <a:r>
              <a:rPr lang="zh-CN" altLang="en-US" dirty="0"/>
              <a:t>伤层出不</a:t>
            </a:r>
            <a:r>
              <a:rPr lang="zh-CN" altLang="en-US" dirty="0" smtClean="0"/>
              <a:t>穷，快愈合的伤口会再次抓破，指甲缝带菌</a:t>
            </a:r>
            <a:endParaRPr lang="en-US" altLang="zh-CN" dirty="0" smtClean="0"/>
          </a:p>
          <a:p>
            <a:r>
              <a:rPr lang="zh-CN" altLang="en-US" dirty="0" smtClean="0"/>
              <a:t>看护者休息不够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一些看护者夜里不睡看着孩子</a:t>
            </a:r>
            <a:endParaRPr lang="en-US" altLang="zh-CN" dirty="0" smtClean="0"/>
          </a:p>
          <a:p>
            <a:r>
              <a:rPr lang="zh-CN" altLang="en-US" dirty="0" smtClean="0"/>
              <a:t>影响对患者的尊重和评价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部分家属把抓挠归咎于患者意志力不够坚强，希望患者能忍住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痒比疼更难忍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家长生气，患者委屈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患者也容易责备自己意志不够坚强</a:t>
            </a:r>
            <a:endParaRPr lang="en-US" altLang="zh-CN" dirty="0" smtClean="0"/>
          </a:p>
          <a:p>
            <a:r>
              <a:rPr lang="zh-CN" altLang="en-US" dirty="0" smtClean="0"/>
              <a:t>处理方法不当会成为额外的负担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很多家长借助于草药“药浴”，实际上效果不佳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从烧水到洗浴，需要一个小时以上，负担较重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瘙痒 </a:t>
            </a:r>
            <a:r>
              <a:rPr lang="en-US" altLang="zh-CN" dirty="0" smtClean="0"/>
              <a:t>–</a:t>
            </a:r>
            <a:r>
              <a:rPr lang="zh-CN" altLang="en-US" dirty="0"/>
              <a:t>预</a:t>
            </a:r>
            <a:r>
              <a:rPr lang="zh-CN" altLang="en-US" dirty="0" smtClean="0"/>
              <a:t>防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避免皮肤干燥起屑，保持皮肤湿润，使用润肤露等护肤品</a:t>
            </a:r>
            <a:endParaRPr lang="en-US" altLang="zh-CN" dirty="0" smtClean="0"/>
          </a:p>
          <a:p>
            <a:r>
              <a:rPr lang="zh-CN" altLang="en-US" dirty="0" smtClean="0"/>
              <a:t>避免湿热的环境，尽</a:t>
            </a:r>
            <a:r>
              <a:rPr lang="zh-CN" altLang="en-US" dirty="0"/>
              <a:t>量待</a:t>
            </a:r>
            <a:r>
              <a:rPr lang="zh-CN" altLang="en-US" dirty="0" smtClean="0"/>
              <a:t>在凉</a:t>
            </a:r>
            <a:r>
              <a:rPr lang="zh-CN" altLang="en-US" dirty="0"/>
              <a:t>爽</a:t>
            </a:r>
            <a:r>
              <a:rPr lang="zh-CN" altLang="en-US" dirty="0" smtClean="0"/>
              <a:t>的房间里，</a:t>
            </a:r>
            <a:r>
              <a:rPr lang="zh-CN" altLang="en-US" dirty="0"/>
              <a:t>夏天多开空</a:t>
            </a:r>
            <a:r>
              <a:rPr lang="zh-CN" altLang="en-US" dirty="0" smtClean="0"/>
              <a:t>调</a:t>
            </a:r>
            <a:endParaRPr lang="en-US" altLang="zh-CN" dirty="0" smtClean="0"/>
          </a:p>
          <a:p>
            <a:r>
              <a:rPr lang="zh-CN" altLang="en-US" dirty="0" smtClean="0"/>
              <a:t>护肤品时</a:t>
            </a:r>
            <a:r>
              <a:rPr lang="zh-CN" altLang="en-US" dirty="0"/>
              <a:t>尽量选择</a:t>
            </a:r>
            <a:r>
              <a:rPr lang="zh-CN" altLang="en-US" dirty="0" smtClean="0"/>
              <a:t>中性无刺激的</a:t>
            </a:r>
            <a:endParaRPr lang="en-US" altLang="zh-CN" dirty="0" smtClean="0"/>
          </a:p>
          <a:p>
            <a:r>
              <a:rPr lang="zh-CN" altLang="en-US" dirty="0" smtClean="0"/>
              <a:t>夏天避免蚊虫叮咬，做好房屋防蚊，使用蚊帐</a:t>
            </a:r>
            <a:endParaRPr lang="en-US" altLang="zh-CN" dirty="0" smtClean="0"/>
          </a:p>
          <a:p>
            <a:r>
              <a:rPr lang="zh-CN" altLang="en-US" dirty="0" smtClean="0"/>
              <a:t>避免</a:t>
            </a:r>
            <a:r>
              <a:rPr lang="zh-CN" altLang="en-US" dirty="0"/>
              <a:t>过度紧张、兴奋、忧郁、疲劳、焦虑、急躁以及生活环境的改</a:t>
            </a:r>
            <a:r>
              <a:rPr lang="zh-CN" altLang="en-US" dirty="0" smtClean="0"/>
              <a:t>变</a:t>
            </a:r>
            <a:endParaRPr lang="en-US" altLang="zh-CN" dirty="0" smtClean="0"/>
          </a:p>
          <a:p>
            <a:r>
              <a:rPr lang="zh-CN" altLang="en-US" dirty="0" smtClean="0"/>
              <a:t>不喝茶、咖啡等提神的饮料；不喝酒</a:t>
            </a:r>
            <a:endParaRPr lang="en-US" altLang="zh-CN" dirty="0" smtClean="0"/>
          </a:p>
          <a:p>
            <a:r>
              <a:rPr lang="zh-CN" altLang="en-US" dirty="0" smtClean="0"/>
              <a:t>避免其它自己特殊的过敏原</a:t>
            </a:r>
            <a:endParaRPr lang="en-US" altLang="zh-CN" dirty="0" smtClean="0"/>
          </a:p>
          <a:p>
            <a:r>
              <a:rPr lang="zh-CN" altLang="en-US" dirty="0" smtClean="0"/>
              <a:t>做好伤口消毒可减轻伤口愈合时的瘙痒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细菌感染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sym typeface="Wingdings" panose="05000000000000000000" pitchFamily="2" charset="2"/>
              </a:rPr>
              <a:t>伤口附近白细胞增多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sym typeface="Wingdings" panose="05000000000000000000" pitchFamily="2" charset="2"/>
              </a:rPr>
              <a:t>白细胞释放炎症因子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sym typeface="Wingdings" panose="05000000000000000000" pitchFamily="2" charset="2"/>
              </a:rPr>
              <a:t>炎症因子分解伤口周围组织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sym typeface="Wingdings" panose="05000000000000000000" pitchFamily="2" charset="2"/>
              </a:rPr>
              <a:t>痒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r>
              <a:rPr lang="zh-CN" altLang="en-US" dirty="0" smtClean="0"/>
              <a:t>优质敷料也可缓解瘙痒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伤口渗液中含炎症因子，优质敷料可吸收多余渗液，避免炎症因子积累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48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2015_DebRA_Template_4x3">
  <a:themeElements>
    <a:clrScheme name="Alcatel-Lucent 2015 Palette">
      <a:dk1>
        <a:srgbClr val="000000"/>
      </a:dk1>
      <a:lt1>
        <a:srgbClr val="FFFFFF"/>
      </a:lt1>
      <a:dk2>
        <a:srgbClr val="BFD730"/>
      </a:dk2>
      <a:lt2>
        <a:srgbClr val="F7941E"/>
      </a:lt2>
      <a:accent1>
        <a:srgbClr val="00B9E1"/>
      </a:accent1>
      <a:accent2>
        <a:srgbClr val="D9D9D9"/>
      </a:accent2>
      <a:accent3>
        <a:srgbClr val="00A664"/>
      </a:accent3>
      <a:accent4>
        <a:srgbClr val="0069AA"/>
      </a:accent4>
      <a:accent5>
        <a:srgbClr val="FFCB05"/>
      </a:accent5>
      <a:accent6>
        <a:srgbClr val="EE3124"/>
      </a:accent6>
      <a:hlink>
        <a:srgbClr val="0069AA"/>
      </a:hlink>
      <a:folHlink>
        <a:srgbClr val="139694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0"/>
          </a:spcBef>
          <a:defRPr>
            <a:latin typeface="Trebuchet MS"/>
            <a:cs typeface="Trebuchet MS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arrow" w="lg" len="lg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mtClean="0">
            <a:latin typeface="Trebuchet MS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34B233"/>
        </a:dk2>
        <a:lt2>
          <a:srgbClr val="CF0072"/>
        </a:lt2>
        <a:accent1>
          <a:srgbClr val="34B4E4"/>
        </a:accent1>
        <a:accent2>
          <a:srgbClr val="AA9C8F"/>
        </a:accent2>
        <a:accent3>
          <a:srgbClr val="FFFFFF"/>
        </a:accent3>
        <a:accent4>
          <a:srgbClr val="000000"/>
        </a:accent4>
        <a:accent5>
          <a:srgbClr val="AED6EF"/>
        </a:accent5>
        <a:accent6>
          <a:srgbClr val="9A8D81"/>
        </a:accent6>
        <a:hlink>
          <a:srgbClr val="00549F"/>
        </a:hlink>
        <a:folHlink>
          <a:srgbClr val="FFC8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2015_DebRA_Template_4x3</Template>
  <TotalTime>7828</TotalTime>
  <Words>5746</Words>
  <Application>Microsoft Office PowerPoint</Application>
  <PresentationFormat>On-screen Show (4:3)</PresentationFormat>
  <Paragraphs>457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宋体</vt:lpstr>
      <vt:lpstr>微软雅黑</vt:lpstr>
      <vt:lpstr>Arial</vt:lpstr>
      <vt:lpstr>Lucida Grande</vt:lpstr>
      <vt:lpstr>Tahoma</vt:lpstr>
      <vt:lpstr>Times New Roman</vt:lpstr>
      <vt:lpstr>Trebuchet MS</vt:lpstr>
      <vt:lpstr>Wingdings</vt:lpstr>
      <vt:lpstr>2015_DebRA_Template_4x3</vt:lpstr>
      <vt:lpstr>EB特殊症状的处理 周迎春</vt:lpstr>
      <vt:lpstr>上海德博蝴蝶宝贝关爱中心</vt:lpstr>
      <vt:lpstr>关注大疱性表皮松解症患者的需求</vt:lpstr>
      <vt:lpstr>PowerPoint Presentation</vt:lpstr>
      <vt:lpstr>目录</vt:lpstr>
      <vt:lpstr>一、瘙痒</vt:lpstr>
      <vt:lpstr>瘙痒 – 影响到大量EB患者</vt:lpstr>
      <vt:lpstr>瘙痒 – 影响患者多个方面</vt:lpstr>
      <vt:lpstr>瘙痒 –预防</vt:lpstr>
      <vt:lpstr>瘙痒-局部止痒</vt:lpstr>
      <vt:lpstr>瘙痒-局部止痒-续</vt:lpstr>
      <vt:lpstr>瘙痒 – 口服药物止痒</vt:lpstr>
      <vt:lpstr>抗组胺药物（H1受体拮抗剂）</vt:lpstr>
      <vt:lpstr>其它药物</vt:lpstr>
      <vt:lpstr>瘙痒-痒疹性EB</vt:lpstr>
      <vt:lpstr>二、食道疼 </vt:lpstr>
      <vt:lpstr>食道疼的表现</vt:lpstr>
      <vt:lpstr>食道疼的处理</vt:lpstr>
      <vt:lpstr>预防食道疼</vt:lpstr>
      <vt:lpstr>全身麻醉下食道的液压球囊扩张</vt:lpstr>
      <vt:lpstr>食道阻塞严重时的处理办法</vt:lpstr>
      <vt:lpstr>三、眼睛疼</vt:lpstr>
      <vt:lpstr>眼睛各种问题的发生频率</vt:lpstr>
      <vt:lpstr>眼睛疼的自然过程</vt:lpstr>
      <vt:lpstr>眼睛疼时的护理</vt:lpstr>
      <vt:lpstr>四、留置针的固定</vt:lpstr>
      <vt:lpstr>留置针</vt:lpstr>
      <vt:lpstr>PICC导管</vt:lpstr>
      <vt:lpstr>五、已愈合皮肤的保护</vt:lpstr>
      <vt:lpstr>新愈合的皮肤很脆弱</vt:lpstr>
      <vt:lpstr>ABC法包扎手和胳膊</vt:lpstr>
      <vt:lpstr>用弹性绷带裁制衣服</vt:lpstr>
      <vt:lpstr>裁剪并缝制裤子</vt:lpstr>
      <vt:lpstr>密切监控鳞状细胞癌</vt:lpstr>
      <vt:lpstr>EB痣通常是良性的</vt:lpstr>
      <vt:lpstr>六、护理指南和中心网站介绍</vt:lpstr>
      <vt:lpstr>护理指南</vt:lpstr>
      <vt:lpstr>护理指南-内容</vt:lpstr>
      <vt:lpstr>护理材料</vt:lpstr>
      <vt:lpstr>中心主页-访问方式</vt:lpstr>
      <vt:lpstr>中心主页-手机访问-chrome风格</vt:lpstr>
      <vt:lpstr>中心主页-手机访问-绿茶浏览器风格</vt:lpstr>
      <vt:lpstr>微信中访问主页</vt:lpstr>
      <vt:lpstr>电脑上主页内容浏览和检索</vt:lpstr>
      <vt:lpstr>电脑上主页内容浏览和检索</vt:lpstr>
      <vt:lpstr>手机上浏览内容和检索</vt:lpstr>
      <vt:lpstr>活用网站地图-把主页当书读</vt:lpstr>
      <vt:lpstr>七、其它</vt:lpstr>
      <vt:lpstr>要特别注意营养</vt:lpstr>
      <vt:lpstr>伤口拍照注意事项</vt:lpstr>
      <vt:lpstr>PowerPoint Presentation</vt:lpstr>
      <vt:lpstr>抗生素耐药</vt:lpstr>
      <vt:lpstr>止疼</vt:lpstr>
      <vt:lpstr>骨髓移植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中国EB患者信息统计-2015年</dc:title>
  <dc:creator>ZHOU Yingchun</dc:creator>
  <cp:lastModifiedBy>ZHOU Yingchun</cp:lastModifiedBy>
  <cp:revision>394</cp:revision>
  <dcterms:created xsi:type="dcterms:W3CDTF">2015-05-25T23:17:08Z</dcterms:created>
  <dcterms:modified xsi:type="dcterms:W3CDTF">2018-05-11T00:30:19Z</dcterms:modified>
</cp:coreProperties>
</file>